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a:r>
              <a:t>Cristo manda a los  Apostoles– Iglesia a hacer discipulos.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2ª Timoteo 2.2: </a:t>
            </a:r>
            <a:r>
              <a:rPr i="1"/>
              <a:t>“Lo que has oído de mí ante muchos testigos, esto encarga a hombres fieles que sean </a:t>
            </a:r>
            <a:r>
              <a:rPr b="1" i="1"/>
              <a:t>idóneos para enseñar también a otros.</a:t>
            </a:r>
            <a:r>
              <a:rPr i="1"/>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Hechos 6.7: </a:t>
            </a:r>
            <a:r>
              <a:rPr i="1"/>
              <a:t>“Y crecía la palabra del Señor,</a:t>
            </a:r>
            <a:br>
              <a:rPr i="1"/>
            </a:br>
            <a:r>
              <a:rPr i="1"/>
              <a:t>y </a:t>
            </a:r>
            <a:r>
              <a:rPr b="1" i="1"/>
              <a:t>el número de los discípulos se multiplicaba grandemente</a:t>
            </a:r>
            <a:r>
              <a:rPr i="1"/>
              <a:t> en Jerusalén; también muchos</a:t>
            </a:r>
            <a:br>
              <a:rPr i="1"/>
            </a:br>
            <a:r>
              <a:rPr i="1"/>
              <a:t>de los sacerdotes obedecían a la fe.”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r>
              <a:t>En la forma en la cual ellos fueron discipulados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lvl1pPr>
              <a:defRPr b="1">
                <a:solidFill>
                  <a:srgbClr val="FFFFFF"/>
                </a:solidFill>
              </a:defRPr>
            </a:lvl1pPr>
          </a:lstStyle>
          <a:p>
            <a:pPr/>
            <a:r>
              <a:t>Ellos serian enviados. Cristo los paso por un proceso de formación para eventualmente enviarlos. Cristo tenia un plan. No meramente miembros.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Jesus empleo 2 formas de discipulado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“Nuestro celo por crecer en numero ha ido mas allá que nuestro celo por crecer en profundidad” Si no discipulamos a la gente corremos el peligro de hacer cristianos nominales. </a:t>
            </a:r>
          </a:p>
          <a:p>
            <a:pPr/>
          </a:p>
          <a:p>
            <a:pPr/>
            <a:r>
              <a:t>Corremos el peligro de un cristianismo nominal. </a:t>
            </a:r>
          </a:p>
          <a:p>
            <a:pPr/>
          </a:p>
          <a:p>
            <a:pPr/>
            <a:r>
              <a:t>De cada 10 almas que se ganan a Cristo, al cabo de 10 años solo una persona permanece fiel a Dios. Creyeron en Cristo pero nadie los discípulo o la formación cristiana fue muy pobre.</a:t>
            </a:r>
          </a:p>
          <a:p>
            <a:pPr/>
            <a: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lnSpc>
                <a:spcPct val="120000"/>
              </a:lnSpc>
              <a:defRPr spc="111" sz="3700">
                <a:solidFill>
                  <a:srgbClr val="FFFFFF"/>
                </a:solidFill>
                <a:latin typeface="Calibri Light"/>
                <a:ea typeface="Calibri Light"/>
                <a:cs typeface="Calibri Light"/>
                <a:sym typeface="Calibri Light"/>
              </a:defRPr>
            </a:pPr>
            <a:r>
              <a:t>En la EDJ nos dedicamos a hacer discípulos.</a:t>
            </a:r>
          </a:p>
          <a:p>
            <a:pPr>
              <a:lnSpc>
                <a:spcPct val="120000"/>
              </a:lnSpc>
              <a:defRPr spc="111" sz="3700">
                <a:solidFill>
                  <a:srgbClr val="FFFFFF"/>
                </a:solidFill>
                <a:latin typeface="Calibri Light"/>
                <a:ea typeface="Calibri Light"/>
                <a:cs typeface="Calibri Light"/>
                <a:sym typeface="Calibri Light"/>
              </a:defRPr>
            </a:pPr>
            <a:r>
              <a:t>Hechos 6.7: </a:t>
            </a:r>
            <a:r>
              <a:rPr i="1"/>
              <a:t>“Y crecía la palabra del Señor, y el número de los discípulos se multiplicaba grandemente en Jerusalén; también muchos de los sacerdotes obedecían a la fe.”</a:t>
            </a:r>
          </a:p>
          <a:p>
            <a:pPr>
              <a:lnSpc>
                <a:spcPct val="120000"/>
              </a:lnSpc>
              <a:defRPr i="1" spc="111" sz="3700">
                <a:solidFill>
                  <a:srgbClr val="FFFFFF"/>
                </a:solidFill>
                <a:latin typeface="Calibri Light"/>
                <a:ea typeface="Calibri Light"/>
                <a:cs typeface="Calibri Light"/>
                <a:sym typeface="Calibri Light"/>
              </a:defRPr>
            </a:pPr>
          </a:p>
          <a:p>
            <a:pPr>
              <a:lnSpc>
                <a:spcPct val="120000"/>
              </a:lnSpc>
              <a:defRPr spc="111" sz="3700">
                <a:solidFill>
                  <a:srgbClr val="FFFFFF"/>
                </a:solidFill>
                <a:latin typeface="Calibri Light"/>
                <a:ea typeface="Calibri Light"/>
                <a:cs typeface="Calibri Light"/>
                <a:sym typeface="Calibri Light"/>
              </a:defRPr>
            </a:pPr>
            <a:r>
              <a:t>Para ello, nos urge una reforma educativa; pues el actual sistema no está diseñado para formar discípulos ganadores de almas, sino que ofrece un tipo de conocimiento que muchas veces carece de un propósito claro</a:t>
            </a:r>
          </a:p>
          <a:p>
            <a:pPr>
              <a:lnSpc>
                <a:spcPct val="120000"/>
              </a:lnSpc>
              <a:defRPr i="1" spc="111" sz="3700">
                <a:solidFill>
                  <a:srgbClr val="FFFFFF"/>
                </a:solidFill>
                <a:latin typeface="Calibri Light"/>
                <a:ea typeface="Calibri Light"/>
                <a:cs typeface="Calibri Light"/>
                <a:sym typeface="Calibri Light"/>
              </a:defRPr>
            </a:pPr>
          </a:p>
          <a:p>
            <a:pPr>
              <a:lnSpc>
                <a:spcPct val="120000"/>
              </a:lnSpc>
              <a:defRPr i="1" spc="111" sz="3700">
                <a:solidFill>
                  <a:srgbClr val="FFFFFF"/>
                </a:solidFill>
                <a:latin typeface="Calibri Light"/>
                <a:ea typeface="Calibri Light"/>
                <a:cs typeface="Calibri Light"/>
                <a:sym typeface="Calibri Light"/>
              </a:defRPr>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lnSpc>
                <a:spcPct val="120000"/>
              </a:lnSpc>
              <a:defRPr spc="111" sz="3700">
                <a:solidFill>
                  <a:srgbClr val="FFFFFF"/>
                </a:solidFill>
                <a:latin typeface="Calibri Light"/>
                <a:ea typeface="Calibri Light"/>
                <a:cs typeface="Calibri Light"/>
                <a:sym typeface="Calibri Light"/>
              </a:defRPr>
            </a:pPr>
            <a:r>
              <a:t>En la EDJ nos dedicamos a hacer discípulos.</a:t>
            </a:r>
          </a:p>
          <a:p>
            <a:pPr>
              <a:lnSpc>
                <a:spcPct val="120000"/>
              </a:lnSpc>
              <a:defRPr spc="111" sz="3700">
                <a:solidFill>
                  <a:srgbClr val="FFFFFF"/>
                </a:solidFill>
                <a:latin typeface="Calibri Light"/>
                <a:ea typeface="Calibri Light"/>
                <a:cs typeface="Calibri Light"/>
                <a:sym typeface="Calibri Light"/>
              </a:defRPr>
            </a:pPr>
            <a:r>
              <a:t>Hechos 6.7: </a:t>
            </a:r>
            <a:r>
              <a:rPr i="1"/>
              <a:t>“Y crecía la palabra del Señor, y el número de los discípulos se multiplicaba grandemente en Jerusalén; también muchos de los sacerdotes obedecían a la fe.”</a:t>
            </a:r>
          </a:p>
          <a:p>
            <a:pPr>
              <a:lnSpc>
                <a:spcPct val="120000"/>
              </a:lnSpc>
              <a:defRPr i="1" spc="111" sz="3700">
                <a:solidFill>
                  <a:srgbClr val="FFFFFF"/>
                </a:solidFill>
                <a:latin typeface="Calibri Light"/>
                <a:ea typeface="Calibri Light"/>
                <a:cs typeface="Calibri Light"/>
                <a:sym typeface="Calibri Light"/>
              </a:defRPr>
            </a:pPr>
          </a:p>
          <a:p>
            <a:pPr>
              <a:lnSpc>
                <a:spcPct val="120000"/>
              </a:lnSpc>
              <a:defRPr spc="111" sz="3700">
                <a:solidFill>
                  <a:srgbClr val="FFFFFF"/>
                </a:solidFill>
                <a:latin typeface="Calibri Light"/>
                <a:ea typeface="Calibri Light"/>
                <a:cs typeface="Calibri Light"/>
                <a:sym typeface="Calibri Light"/>
              </a:defRPr>
            </a:pPr>
            <a:r>
              <a:t>Para ello, nos urge una reforma educativa; pues el actual sistema no está diseñado para formar discípulos ganadores de almas, sino que ofrece un tipo de conocimiento que muchas veces carece de un propósito claro</a:t>
            </a:r>
          </a:p>
          <a:p>
            <a:pPr>
              <a:lnSpc>
                <a:spcPct val="120000"/>
              </a:lnSpc>
              <a:defRPr i="1" spc="111" sz="3700">
                <a:solidFill>
                  <a:srgbClr val="FFFFFF"/>
                </a:solidFill>
                <a:latin typeface="Calibri Light"/>
                <a:ea typeface="Calibri Light"/>
                <a:cs typeface="Calibri Light"/>
                <a:sym typeface="Calibri Light"/>
              </a:defRPr>
            </a:pPr>
          </a:p>
          <a:p>
            <a:pPr>
              <a:lnSpc>
                <a:spcPct val="120000"/>
              </a:lnSpc>
              <a:defRPr i="1" spc="111" sz="3700">
                <a:solidFill>
                  <a:srgbClr val="FFFFFF"/>
                </a:solidFill>
                <a:latin typeface="Calibri Light"/>
                <a:ea typeface="Calibri Light"/>
                <a:cs typeface="Calibri Light"/>
                <a:sym typeface="Calibri Light"/>
              </a:defRPr>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defRPr i="1"/>
            </a:pPr>
            <a:r>
              <a:t>“De cierto, de cierto te digo, que el que no naciere </a:t>
            </a:r>
            <a:r>
              <a:rPr b="1"/>
              <a:t>de agua</a:t>
            </a:r>
            <a:r>
              <a:t>…”</a:t>
            </a:r>
            <a:r>
              <a:rPr i="0"/>
              <a:t> Juan 3.5.</a:t>
            </a:r>
            <a:endParaRPr i="0"/>
          </a:p>
          <a:p>
            <a:pPr/>
          </a:p>
          <a:p>
            <a:pPr>
              <a:defRPr i="1"/>
            </a:pPr>
            <a:r>
              <a:t>“Vosotros seréis bautizados con </a:t>
            </a:r>
            <a:r>
              <a:rPr b="1"/>
              <a:t>el Espíritu Santo</a:t>
            </a:r>
            <a:r>
              <a:t> dentro de no muchos días.”</a:t>
            </a:r>
            <a:r>
              <a:rPr i="0"/>
              <a:t> Hechos 1.5.</a:t>
            </a:r>
            <a:br>
              <a:rPr i="0"/>
            </a: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defRPr i="1"/>
            </a:pPr>
            <a:r>
              <a:t>“El que fue sembrado en buena tierra,</a:t>
            </a:r>
            <a:br/>
            <a:r>
              <a:t>éste es el que oye y entiende la palabra,</a:t>
            </a:r>
            <a:br/>
            <a:r>
              <a:t>y </a:t>
            </a:r>
            <a:r>
              <a:rPr b="1"/>
              <a:t>da fruto</a:t>
            </a:r>
            <a:r>
              <a:t>; y produce a ciento, a sesenta,</a:t>
            </a:r>
            <a:br/>
            <a:r>
              <a:t>y a treinta por uno.”</a:t>
            </a:r>
            <a:r>
              <a:rPr i="0"/>
              <a:t> Mateo 13.23</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2" y="0"/>
            <a:ext cx="12192001"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Picture 1" descr="Picture 1"/>
          <p:cNvPicPr>
            <a:picLocks noChangeAspect="1"/>
          </p:cNvPicPr>
          <p:nvPr/>
        </p:nvPicPr>
        <p:blipFill>
          <a:blip r:embed="rId3">
            <a:extLst/>
          </a:blip>
          <a:stretch>
            <a:fillRect/>
          </a:stretch>
        </p:blipFill>
        <p:spPr>
          <a:xfrm>
            <a:off x="-3" y="0"/>
            <a:ext cx="12192002" cy="6858000"/>
          </a:xfrm>
          <a:prstGeom prst="rect">
            <a:avLst/>
          </a:prstGeom>
          <a:ln w="12700">
            <a:miter lim="400000"/>
          </a:ln>
        </p:spPr>
      </p:pic>
      <p:sp>
        <p:nvSpPr>
          <p:cNvPr id="125" name="Title 4"/>
          <p:cNvSpPr txBox="1"/>
          <p:nvPr>
            <p:ph type="title"/>
          </p:nvPr>
        </p:nvSpPr>
        <p:spPr>
          <a:xfrm>
            <a:off x="557212" y="365124"/>
            <a:ext cx="11244264" cy="5886048"/>
          </a:xfrm>
          <a:prstGeom prst="rect">
            <a:avLst/>
          </a:prstGeom>
        </p:spPr>
        <p:txBody>
          <a:bodyPr numCol="2"/>
          <a:lstStyle/>
          <a:p>
            <a:pPr algn="ctr">
              <a:defRPr sz="4000">
                <a:solidFill>
                  <a:srgbClr val="006AFF"/>
                </a:solidFill>
                <a:latin typeface="Times New Roman"/>
                <a:ea typeface="Times New Roman"/>
                <a:cs typeface="Times New Roman"/>
                <a:sym typeface="Times New Roman"/>
              </a:defRPr>
            </a:pPr>
            <a:br/>
            <a:r>
              <a:rPr>
                <a:solidFill>
                  <a:schemeClr val="accent4"/>
                </a:solidFill>
              </a:rPr>
              <a:t>The Discipleship they received was intentional. From the moment they were called there was a purpose in mind. </a:t>
            </a:r>
            <a:br>
              <a:rPr>
                <a:solidFill>
                  <a:schemeClr val="accent4"/>
                </a:solidFill>
              </a:rPr>
            </a:br>
            <a:br>
              <a:rPr>
                <a:solidFill>
                  <a:schemeClr val="accent4"/>
                </a:solidFill>
              </a:rPr>
            </a:br>
            <a:r>
              <a:rPr b="1">
                <a:solidFill>
                  <a:schemeClr val="accent4"/>
                </a:solidFill>
              </a:rPr>
              <a:t>THE PURPOSE WAS MISSION</a:t>
            </a:r>
            <a:br>
              <a:rPr b="1"/>
            </a:br>
            <a:br>
              <a:rPr b="1"/>
            </a:br>
            <a:br>
              <a:rPr b="1"/>
            </a:br>
            <a:r>
              <a:rPr>
                <a:solidFill>
                  <a:srgbClr val="FFFFFF"/>
                </a:solidFill>
              </a:rPr>
              <a:t>El Discipulado que ellos recibieron fue intencional. Desde el día que fueron llamados había un propósito final. </a:t>
            </a:r>
            <a:br>
              <a:rPr>
                <a:solidFill>
                  <a:srgbClr val="FFFFFF"/>
                </a:solidFill>
              </a:rPr>
            </a:br>
            <a:br>
              <a:rPr>
                <a:solidFill>
                  <a:srgbClr val="FFFFFF"/>
                </a:solidFill>
              </a:rPr>
            </a:br>
            <a:r>
              <a:rPr b="1">
                <a:solidFill>
                  <a:srgbClr val="FFFFFF"/>
                </a:solidFill>
              </a:rPr>
              <a:t>EL PROPÓSITO ERA MISIÓN.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1" descr="Picture 1"/>
          <p:cNvPicPr>
            <a:picLocks noChangeAspect="1"/>
          </p:cNvPicPr>
          <p:nvPr/>
        </p:nvPicPr>
        <p:blipFill>
          <a:blip r:embed="rId3">
            <a:extLst/>
          </a:blip>
          <a:stretch>
            <a:fillRect/>
          </a:stretch>
        </p:blipFill>
        <p:spPr>
          <a:xfrm>
            <a:off x="-3" y="0"/>
            <a:ext cx="12192002" cy="6858000"/>
          </a:xfrm>
          <a:prstGeom prst="rect">
            <a:avLst/>
          </a:prstGeom>
          <a:ln w="12700">
            <a:miter lim="400000"/>
          </a:ln>
        </p:spPr>
      </p:pic>
      <p:sp>
        <p:nvSpPr>
          <p:cNvPr id="130" name="Title 3"/>
          <p:cNvSpPr txBox="1"/>
          <p:nvPr>
            <p:ph type="title"/>
          </p:nvPr>
        </p:nvSpPr>
        <p:spPr>
          <a:xfrm>
            <a:off x="684411" y="668337"/>
            <a:ext cx="10823173" cy="2092326"/>
          </a:xfrm>
          <a:prstGeom prst="rect">
            <a:avLst/>
          </a:prstGeom>
        </p:spPr>
        <p:txBody>
          <a:bodyPr numCol="2"/>
          <a:lstStyle/>
          <a:p>
            <a:pPr algn="ctr" defTabSz="713231">
              <a:defRPr b="1" sz="4992">
                <a:solidFill>
                  <a:srgbClr val="006AFF"/>
                </a:solidFill>
                <a:latin typeface="Times New Roman"/>
                <a:ea typeface="Times New Roman"/>
                <a:cs typeface="Times New Roman"/>
                <a:sym typeface="Times New Roman"/>
              </a:defRPr>
            </a:pPr>
            <a:r>
              <a:rPr>
                <a:solidFill>
                  <a:schemeClr val="accent4"/>
                </a:solidFill>
              </a:rPr>
              <a:t>Two Part Discipleship:</a:t>
            </a:r>
            <a:br/>
            <a:br/>
            <a:r>
              <a:rPr>
                <a:solidFill>
                  <a:srgbClr val="FFFFFF"/>
                </a:solidFill>
              </a:rPr>
              <a:t>Dos Partes del Discipulado:</a:t>
            </a:r>
          </a:p>
        </p:txBody>
      </p:sp>
      <p:sp>
        <p:nvSpPr>
          <p:cNvPr id="131" name="Content Placeholder 2"/>
          <p:cNvSpPr txBox="1"/>
          <p:nvPr>
            <p:ph type="body" sz="half" idx="1"/>
          </p:nvPr>
        </p:nvSpPr>
        <p:spPr>
          <a:xfrm>
            <a:off x="1204563" y="3128963"/>
            <a:ext cx="10515601" cy="2760664"/>
          </a:xfrm>
          <a:prstGeom prst="rect">
            <a:avLst/>
          </a:prstGeom>
        </p:spPr>
        <p:txBody>
          <a:bodyPr numCol="2"/>
          <a:lstStyle/>
          <a:p>
            <a:pPr marL="224027" indent="-224027" defTabSz="896111">
              <a:lnSpc>
                <a:spcPct val="72000"/>
              </a:lnSpc>
              <a:spcBef>
                <a:spcPts val="900"/>
              </a:spcBef>
              <a:buClr>
                <a:schemeClr val="accent4"/>
              </a:buClr>
              <a:defRPr sz="4802">
                <a:solidFill>
                  <a:srgbClr val="006AFF"/>
                </a:solidFill>
                <a:latin typeface="Times New Roman"/>
                <a:ea typeface="Times New Roman"/>
                <a:cs typeface="Times New Roman"/>
                <a:sym typeface="Times New Roman"/>
              </a:defRPr>
            </a:pPr>
            <a:r>
              <a:rPr>
                <a:solidFill>
                  <a:schemeClr val="accent4"/>
                </a:solidFill>
              </a:rPr>
              <a:t> Theoretical</a:t>
            </a:r>
            <a:endParaRPr sz="2450">
              <a:solidFill>
                <a:schemeClr val="accent4"/>
              </a:solidFill>
            </a:endParaRPr>
          </a:p>
          <a:p>
            <a:pPr marL="224027" indent="-224027" defTabSz="896111">
              <a:lnSpc>
                <a:spcPct val="72000"/>
              </a:lnSpc>
              <a:spcBef>
                <a:spcPts val="900"/>
              </a:spcBef>
              <a:defRPr sz="5292">
                <a:solidFill>
                  <a:schemeClr val="accent4"/>
                </a:solidFill>
                <a:latin typeface="Times New Roman"/>
                <a:ea typeface="Times New Roman"/>
                <a:cs typeface="Times New Roman"/>
                <a:sym typeface="Times New Roman"/>
              </a:defRPr>
            </a:pPr>
          </a:p>
          <a:p>
            <a:pPr marL="246888" indent="-246888" defTabSz="896111">
              <a:lnSpc>
                <a:spcPct val="72000"/>
              </a:lnSpc>
              <a:spcBef>
                <a:spcPts val="900"/>
              </a:spcBef>
              <a:defRPr sz="4802">
                <a:solidFill>
                  <a:schemeClr val="accent4"/>
                </a:solidFill>
                <a:latin typeface="Times New Roman"/>
                <a:ea typeface="Times New Roman"/>
                <a:cs typeface="Times New Roman"/>
                <a:sym typeface="Times New Roman"/>
              </a:defRPr>
            </a:pPr>
            <a:r>
              <a:rPr sz="5292"/>
              <a:t> </a:t>
            </a:r>
            <a:r>
              <a:t>Practical</a:t>
            </a:r>
            <a:endParaRPr sz="2450"/>
          </a:p>
          <a:p>
            <a:pPr marL="224027" indent="-224027" defTabSz="896111">
              <a:lnSpc>
                <a:spcPct val="72000"/>
              </a:lnSpc>
              <a:spcBef>
                <a:spcPts val="900"/>
              </a:spcBef>
              <a:defRPr sz="5292">
                <a:solidFill>
                  <a:srgbClr val="FFFFFF"/>
                </a:solidFill>
                <a:latin typeface="Times New Roman"/>
                <a:ea typeface="Times New Roman"/>
                <a:cs typeface="Times New Roman"/>
                <a:sym typeface="Times New Roman"/>
              </a:defRPr>
            </a:pPr>
          </a:p>
          <a:p>
            <a:pPr marL="224027" indent="-224027" defTabSz="896111">
              <a:lnSpc>
                <a:spcPct val="72000"/>
              </a:lnSpc>
              <a:spcBef>
                <a:spcPts val="900"/>
              </a:spcBef>
              <a:defRPr sz="4802">
                <a:solidFill>
                  <a:srgbClr val="FFFFFF"/>
                </a:solidFill>
                <a:latin typeface="Times New Roman"/>
                <a:ea typeface="Times New Roman"/>
                <a:cs typeface="Times New Roman"/>
                <a:sym typeface="Times New Roman"/>
              </a:defRPr>
            </a:pPr>
            <a:r>
              <a:t>Teórico</a:t>
            </a:r>
            <a:endParaRPr sz="2450"/>
          </a:p>
          <a:p>
            <a:pPr marL="224027" indent="-224027" defTabSz="896111">
              <a:lnSpc>
                <a:spcPct val="72000"/>
              </a:lnSpc>
              <a:spcBef>
                <a:spcPts val="900"/>
              </a:spcBef>
              <a:defRPr sz="5292">
                <a:solidFill>
                  <a:srgbClr val="FFFFFF"/>
                </a:solidFill>
                <a:latin typeface="Times New Roman"/>
                <a:ea typeface="Times New Roman"/>
                <a:cs typeface="Times New Roman"/>
                <a:sym typeface="Times New Roman"/>
              </a:defRPr>
            </a:pPr>
          </a:p>
          <a:p>
            <a:pPr marL="224027" indent="-224027" defTabSz="896111">
              <a:lnSpc>
                <a:spcPct val="72000"/>
              </a:lnSpc>
              <a:spcBef>
                <a:spcPts val="900"/>
              </a:spcBef>
              <a:defRPr sz="4802">
                <a:solidFill>
                  <a:srgbClr val="FFFFFF"/>
                </a:solidFill>
                <a:latin typeface="Times New Roman"/>
                <a:ea typeface="Times New Roman"/>
                <a:cs typeface="Times New Roman"/>
                <a:sym typeface="Times New Roman"/>
              </a:defRPr>
            </a:pPr>
            <a:r>
              <a:t> Practico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1" descr="Picture 1"/>
          <p:cNvPicPr>
            <a:picLocks noChangeAspect="1"/>
          </p:cNvPicPr>
          <p:nvPr/>
        </p:nvPicPr>
        <p:blipFill>
          <a:blip r:embed="rId3">
            <a:extLst/>
          </a:blip>
          <a:stretch>
            <a:fillRect/>
          </a:stretch>
        </p:blipFill>
        <p:spPr>
          <a:xfrm>
            <a:off x="-3" y="0"/>
            <a:ext cx="12192002" cy="6858000"/>
          </a:xfrm>
          <a:prstGeom prst="rect">
            <a:avLst/>
          </a:prstGeom>
          <a:ln w="12700">
            <a:miter lim="400000"/>
          </a:ln>
        </p:spPr>
      </p:pic>
      <p:sp>
        <p:nvSpPr>
          <p:cNvPr id="136" name="Title 3"/>
          <p:cNvSpPr txBox="1"/>
          <p:nvPr>
            <p:ph type="title"/>
          </p:nvPr>
        </p:nvSpPr>
        <p:spPr>
          <a:xfrm>
            <a:off x="665016" y="365125"/>
            <a:ext cx="10823173" cy="1949450"/>
          </a:xfrm>
          <a:prstGeom prst="rect">
            <a:avLst/>
          </a:prstGeom>
        </p:spPr>
        <p:txBody>
          <a:bodyPr numCol="2"/>
          <a:lstStyle/>
          <a:p>
            <a:pPr algn="ctr" defTabSz="896111">
              <a:defRPr b="1" sz="3528">
                <a:solidFill>
                  <a:srgbClr val="006AFF"/>
                </a:solidFill>
                <a:latin typeface="Times New Roman"/>
                <a:ea typeface="Times New Roman"/>
                <a:cs typeface="Times New Roman"/>
                <a:sym typeface="Times New Roman"/>
              </a:defRPr>
            </a:pPr>
            <a:r>
              <a:rPr>
                <a:solidFill>
                  <a:schemeClr val="accent4"/>
                </a:solidFill>
              </a:rPr>
              <a:t>What Happens When There's No Effective Intentional Discipleship?</a:t>
            </a:r>
            <a:br/>
            <a:br/>
            <a:r>
              <a:rPr>
                <a:solidFill>
                  <a:srgbClr val="FFFFFF"/>
                </a:solidFill>
              </a:rPr>
              <a:t>¿</a:t>
            </a:r>
            <a:r>
              <a:rPr>
                <a:solidFill>
                  <a:srgbClr val="FFFFFF"/>
                </a:solidFill>
              </a:rPr>
              <a:t>Que Pasa Cuando No Hay Discipulado Intencional o Efectivo?</a:t>
            </a:r>
          </a:p>
        </p:txBody>
      </p:sp>
      <p:sp>
        <p:nvSpPr>
          <p:cNvPr id="137" name="Content Placeholder 2"/>
          <p:cNvSpPr txBox="1"/>
          <p:nvPr>
            <p:ph type="body" idx="1"/>
          </p:nvPr>
        </p:nvSpPr>
        <p:spPr>
          <a:xfrm>
            <a:off x="865041" y="2875596"/>
            <a:ext cx="10823173" cy="3982404"/>
          </a:xfrm>
          <a:prstGeom prst="rect">
            <a:avLst/>
          </a:prstGeom>
        </p:spPr>
        <p:txBody>
          <a:bodyPr numCol="2"/>
          <a:lstStyle/>
          <a:p>
            <a:pPr>
              <a:defRPr sz="3600">
                <a:solidFill>
                  <a:schemeClr val="accent4"/>
                </a:solidFill>
                <a:latin typeface="Times New Roman"/>
                <a:ea typeface="Times New Roman"/>
                <a:cs typeface="Times New Roman"/>
                <a:sym typeface="Times New Roman"/>
              </a:defRPr>
            </a:pPr>
            <a:r>
              <a:t> Immature Disciples</a:t>
            </a:r>
          </a:p>
          <a:p>
            <a:pPr>
              <a:defRPr sz="3600">
                <a:solidFill>
                  <a:schemeClr val="accent4"/>
                </a:solidFill>
                <a:latin typeface="Times New Roman"/>
                <a:ea typeface="Times New Roman"/>
                <a:cs typeface="Times New Roman"/>
                <a:sym typeface="Times New Roman"/>
              </a:defRPr>
            </a:pPr>
          </a:p>
          <a:p>
            <a:pPr>
              <a:defRPr sz="3600">
                <a:solidFill>
                  <a:schemeClr val="accent4"/>
                </a:solidFill>
                <a:latin typeface="Times New Roman"/>
                <a:ea typeface="Times New Roman"/>
                <a:cs typeface="Times New Roman"/>
                <a:sym typeface="Times New Roman"/>
              </a:defRPr>
            </a:pPr>
            <a:r>
              <a:t> Disciples without Mission</a:t>
            </a:r>
          </a:p>
          <a:p>
            <a:pPr>
              <a:defRPr sz="3600">
                <a:solidFill>
                  <a:schemeClr val="accent4"/>
                </a:solidFill>
                <a:latin typeface="Times New Roman"/>
                <a:ea typeface="Times New Roman"/>
                <a:cs typeface="Times New Roman"/>
                <a:sym typeface="Times New Roman"/>
              </a:defRPr>
            </a:pPr>
          </a:p>
          <a:p>
            <a:pPr>
              <a:defRPr sz="3600">
                <a:solidFill>
                  <a:schemeClr val="accent4"/>
                </a:solidFill>
                <a:latin typeface="Times New Roman"/>
                <a:ea typeface="Times New Roman"/>
                <a:cs typeface="Times New Roman"/>
                <a:sym typeface="Times New Roman"/>
              </a:defRPr>
            </a:pPr>
            <a:r>
              <a:t> Disciples who backslide</a:t>
            </a:r>
            <a:endParaRPr>
              <a:solidFill>
                <a:srgbClr val="006AFF"/>
              </a:solidFill>
            </a:endParaRPr>
          </a:p>
          <a:p>
            <a:pPr>
              <a:defRPr sz="3600">
                <a:solidFill>
                  <a:srgbClr val="006AFF"/>
                </a:solidFill>
                <a:latin typeface="Times New Roman"/>
                <a:ea typeface="Times New Roman"/>
                <a:cs typeface="Times New Roman"/>
                <a:sym typeface="Times New Roman"/>
              </a:defRPr>
            </a:pPr>
          </a:p>
          <a:p>
            <a:pPr>
              <a:defRPr sz="3600">
                <a:solidFill>
                  <a:srgbClr val="FFFFFF"/>
                </a:solidFill>
                <a:latin typeface="Times New Roman"/>
                <a:ea typeface="Times New Roman"/>
                <a:cs typeface="Times New Roman"/>
                <a:sym typeface="Times New Roman"/>
              </a:defRPr>
            </a:pPr>
            <a:r>
              <a:t>Discípulos Inmaduros</a:t>
            </a:r>
          </a:p>
          <a:p>
            <a:pPr>
              <a:defRPr sz="3600">
                <a:solidFill>
                  <a:srgbClr val="FFFFFF"/>
                </a:solidFill>
                <a:latin typeface="Times New Roman"/>
                <a:ea typeface="Times New Roman"/>
                <a:cs typeface="Times New Roman"/>
                <a:sym typeface="Times New Roman"/>
              </a:defRPr>
            </a:pPr>
          </a:p>
          <a:p>
            <a:pPr>
              <a:defRPr sz="3600">
                <a:solidFill>
                  <a:srgbClr val="FFFFFF"/>
                </a:solidFill>
                <a:latin typeface="Times New Roman"/>
                <a:ea typeface="Times New Roman"/>
                <a:cs typeface="Times New Roman"/>
                <a:sym typeface="Times New Roman"/>
              </a:defRPr>
            </a:pPr>
            <a:r>
              <a:t> Discípulos Sin Misión</a:t>
            </a:r>
          </a:p>
          <a:p>
            <a:pPr>
              <a:defRPr sz="3600">
                <a:solidFill>
                  <a:srgbClr val="FFFFFF"/>
                </a:solidFill>
                <a:latin typeface="Times New Roman"/>
                <a:ea typeface="Times New Roman"/>
                <a:cs typeface="Times New Roman"/>
                <a:sym typeface="Times New Roman"/>
              </a:defRPr>
            </a:pPr>
          </a:p>
          <a:p>
            <a:pPr>
              <a:defRPr sz="3600">
                <a:solidFill>
                  <a:srgbClr val="FFFFFF"/>
                </a:solidFill>
                <a:latin typeface="Times New Roman"/>
                <a:ea typeface="Times New Roman"/>
                <a:cs typeface="Times New Roman"/>
                <a:sym typeface="Times New Roman"/>
              </a:defRPr>
            </a:pPr>
            <a:r>
              <a:t> Discípulos qué Retroceden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142" name="Title 5"/>
          <p:cNvSpPr txBox="1"/>
          <p:nvPr>
            <p:ph type="title"/>
          </p:nvPr>
        </p:nvSpPr>
        <p:spPr>
          <a:xfrm>
            <a:off x="838200" y="619298"/>
            <a:ext cx="10515600" cy="5619404"/>
          </a:xfrm>
          <a:prstGeom prst="rect">
            <a:avLst/>
          </a:prstGeom>
        </p:spPr>
        <p:txBody>
          <a:bodyPr numCol="2"/>
          <a:lstStyle/>
          <a:p>
            <a:pPr algn="ctr">
              <a:defRPr sz="4600">
                <a:solidFill>
                  <a:srgbClr val="006AFF"/>
                </a:solidFill>
                <a:latin typeface="Times New Roman"/>
                <a:ea typeface="Times New Roman"/>
                <a:cs typeface="Times New Roman"/>
                <a:sym typeface="Times New Roman"/>
              </a:defRPr>
            </a:pPr>
            <a:r>
              <a:rPr>
                <a:solidFill>
                  <a:schemeClr val="accent4"/>
                </a:solidFill>
              </a:rPr>
              <a:t>Get good advice and you will succeed; don't go charging into battle </a:t>
            </a:r>
            <a:r>
              <a:rPr b="1">
                <a:solidFill>
                  <a:schemeClr val="accent4"/>
                </a:solidFill>
              </a:rPr>
              <a:t>without a plan. </a:t>
            </a:r>
            <a:br>
              <a:rPr b="1">
                <a:solidFill>
                  <a:schemeClr val="accent4"/>
                </a:solidFill>
              </a:rPr>
            </a:br>
            <a:br>
              <a:rPr b="1">
                <a:solidFill>
                  <a:schemeClr val="accent4"/>
                </a:solidFill>
              </a:rPr>
            </a:br>
            <a:r>
              <a:rPr b="1">
                <a:solidFill>
                  <a:schemeClr val="accent4"/>
                </a:solidFill>
              </a:rPr>
              <a:t>Proverbs 20:18</a:t>
            </a:r>
            <a:br>
              <a:rPr b="1">
                <a:solidFill>
                  <a:schemeClr val="accent4"/>
                </a:solidFill>
              </a:rPr>
            </a:br>
            <a:r>
              <a:rPr b="1">
                <a:solidFill>
                  <a:schemeClr val="accent4"/>
                </a:solidFill>
              </a:rPr>
              <a:t>GNT</a:t>
            </a:r>
            <a:br>
              <a:rPr b="1"/>
            </a:br>
            <a:br>
              <a:rPr b="1"/>
            </a:br>
            <a:r>
              <a:rPr>
                <a:solidFill>
                  <a:srgbClr val="FFFFFF"/>
                </a:solidFill>
              </a:rPr>
              <a:t>El buen consejo asegura el </a:t>
            </a:r>
            <a:r>
              <a:rPr b="1">
                <a:solidFill>
                  <a:srgbClr val="FFFFFF"/>
                </a:solidFill>
              </a:rPr>
              <a:t>éxito</a:t>
            </a:r>
            <a:r>
              <a:rPr>
                <a:solidFill>
                  <a:srgbClr val="FFFFFF"/>
                </a:solidFill>
              </a:rPr>
              <a:t> de  los </a:t>
            </a:r>
            <a:r>
              <a:rPr b="1">
                <a:solidFill>
                  <a:srgbClr val="FFFFFF"/>
                </a:solidFill>
              </a:rPr>
              <a:t>planes</a:t>
            </a:r>
            <a:r>
              <a:rPr>
                <a:solidFill>
                  <a:srgbClr val="FFFFFF"/>
                </a:solidFill>
              </a:rPr>
              <a:t>; no vayas a la guerra sin </a:t>
            </a:r>
            <a:r>
              <a:rPr b="1">
                <a:solidFill>
                  <a:srgbClr val="FFFFFF"/>
                </a:solidFill>
              </a:rPr>
              <a:t>una buena estrategia</a:t>
            </a:r>
            <a:r>
              <a:rPr>
                <a:solidFill>
                  <a:srgbClr val="FFFFFF"/>
                </a:solidFill>
              </a:rPr>
              <a:t>.</a:t>
            </a:r>
            <a:br>
              <a:rPr>
                <a:solidFill>
                  <a:srgbClr val="FFFFFF"/>
                </a:solidFill>
              </a:rPr>
            </a:br>
            <a:br>
              <a:rPr>
                <a:solidFill>
                  <a:srgbClr val="FFFFFF"/>
                </a:solidFill>
              </a:rPr>
            </a:br>
            <a:r>
              <a:rPr b="1">
                <a:solidFill>
                  <a:srgbClr val="FFFFFF"/>
                </a:solidFill>
              </a:rPr>
              <a:t>Proverbios  20:18 NBV</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3">
            <a:extLst/>
          </a:blip>
          <a:stretch>
            <a:fillRect/>
          </a:stretch>
        </p:blipFill>
        <p:spPr>
          <a:xfrm>
            <a:off x="-3" y="0"/>
            <a:ext cx="12192002" cy="6858000"/>
          </a:xfrm>
          <a:prstGeom prst="rect">
            <a:avLst/>
          </a:prstGeom>
          <a:ln w="12700">
            <a:miter lim="400000"/>
          </a:ln>
        </p:spPr>
      </p:pic>
      <p:sp>
        <p:nvSpPr>
          <p:cNvPr id="145" name="Title 5"/>
          <p:cNvSpPr txBox="1"/>
          <p:nvPr>
            <p:ph type="title"/>
          </p:nvPr>
        </p:nvSpPr>
        <p:spPr>
          <a:xfrm>
            <a:off x="838200" y="914398"/>
            <a:ext cx="10515600" cy="5303523"/>
          </a:xfrm>
          <a:prstGeom prst="rect">
            <a:avLst/>
          </a:prstGeom>
        </p:spPr>
        <p:txBody>
          <a:bodyPr numCol="2"/>
          <a:lstStyle/>
          <a:p>
            <a:pPr algn="ctr">
              <a:defRPr sz="4800">
                <a:solidFill>
                  <a:srgbClr val="006AFF"/>
                </a:solidFill>
                <a:latin typeface="Times New Roman"/>
                <a:ea typeface="Times New Roman"/>
                <a:cs typeface="Times New Roman"/>
                <a:sym typeface="Times New Roman"/>
              </a:defRPr>
            </a:pPr>
            <a:r>
              <a:rPr>
                <a:solidFill>
                  <a:schemeClr val="accent4"/>
                </a:solidFill>
              </a:rPr>
              <a:t>The AA needs a Good strategy (vision) &amp; Good processes to make Disciples:</a:t>
            </a:r>
            <a:br>
              <a:rPr>
                <a:solidFill>
                  <a:schemeClr val="accent4"/>
                </a:solidFill>
              </a:rPr>
            </a:br>
            <a:br>
              <a:rPr>
                <a:solidFill>
                  <a:schemeClr val="accent4"/>
                </a:solidFill>
              </a:rPr>
            </a:br>
            <a:r>
              <a:rPr b="1">
                <a:solidFill>
                  <a:schemeClr val="accent4"/>
                </a:solidFill>
              </a:rPr>
              <a:t>The EOJ!</a:t>
            </a:r>
            <a:br>
              <a:rPr b="1"/>
            </a:br>
            <a:br>
              <a:rPr b="1"/>
            </a:br>
            <a:r>
              <a:rPr>
                <a:solidFill>
                  <a:srgbClr val="FFFFFF"/>
                </a:solidFill>
              </a:rPr>
              <a:t>La AA necesita una buena estrategia (visión) y buenos procesos para hacer Discípulos:</a:t>
            </a:r>
            <a:br>
              <a:rPr>
                <a:solidFill>
                  <a:srgbClr val="FFFFFF"/>
                </a:solidFill>
              </a:rPr>
            </a:br>
            <a:br>
              <a:rPr>
                <a:solidFill>
                  <a:srgbClr val="FFFFFF"/>
                </a:solidFill>
              </a:rPr>
            </a:br>
            <a:r>
              <a:rPr b="1">
                <a:solidFill>
                  <a:srgbClr val="FFFFFF"/>
                </a:solidFill>
              </a:rPr>
              <a:t>¡La EDJ!</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1" descr="Picture 1"/>
          <p:cNvPicPr>
            <a:picLocks noChangeAspect="1"/>
          </p:cNvPicPr>
          <p:nvPr/>
        </p:nvPicPr>
        <p:blipFill>
          <a:blip r:embed="rId3">
            <a:extLst/>
          </a:blip>
          <a:stretch>
            <a:fillRect/>
          </a:stretch>
        </p:blipFill>
        <p:spPr>
          <a:xfrm>
            <a:off x="-3" y="0"/>
            <a:ext cx="12192002" cy="6858000"/>
          </a:xfrm>
          <a:prstGeom prst="rect">
            <a:avLst/>
          </a:prstGeom>
          <a:ln w="12700">
            <a:miter lim="400000"/>
          </a:ln>
        </p:spPr>
      </p:pic>
      <p:sp>
        <p:nvSpPr>
          <p:cNvPr id="150" name="Title 5"/>
          <p:cNvSpPr txBox="1"/>
          <p:nvPr>
            <p:ph type="title"/>
          </p:nvPr>
        </p:nvSpPr>
        <p:spPr>
          <a:xfrm>
            <a:off x="476250" y="914398"/>
            <a:ext cx="11201400" cy="5303523"/>
          </a:xfrm>
          <a:prstGeom prst="rect">
            <a:avLst/>
          </a:prstGeom>
        </p:spPr>
        <p:txBody>
          <a:bodyPr/>
          <a:lstStyle/>
          <a:p>
            <a:pPr algn="ctr">
              <a:defRPr b="1" sz="5400">
                <a:solidFill>
                  <a:srgbClr val="006AFF"/>
                </a:solidFill>
                <a:latin typeface="Times New Roman"/>
                <a:ea typeface="Times New Roman"/>
                <a:cs typeface="Times New Roman"/>
                <a:sym typeface="Times New Roman"/>
              </a:defRPr>
            </a:pPr>
            <a:r>
              <a:rPr>
                <a:solidFill>
                  <a:schemeClr val="accent4"/>
                </a:solidFill>
              </a:rPr>
              <a:t>HOW DO WE DISCIPLE?</a:t>
            </a:r>
            <a:br/>
            <a:br/>
            <a:r>
              <a:rPr>
                <a:solidFill>
                  <a:srgbClr val="FFFFFF"/>
                </a:solidFill>
              </a:rPr>
              <a:t>¿CÓMO DISCIPULAMOS?</a:t>
            </a:r>
            <a:br>
              <a:rPr>
                <a:solidFill>
                  <a:srgbClr val="FFFFFF"/>
                </a:solidFill>
              </a:rPr>
            </a:b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155" name="Title 5"/>
          <p:cNvSpPr txBox="1"/>
          <p:nvPr>
            <p:ph type="title"/>
          </p:nvPr>
        </p:nvSpPr>
        <p:spPr>
          <a:xfrm>
            <a:off x="628650" y="914398"/>
            <a:ext cx="10944226" cy="5303523"/>
          </a:xfrm>
          <a:prstGeom prst="rect">
            <a:avLst/>
          </a:prstGeom>
        </p:spPr>
        <p:txBody>
          <a:bodyPr numCol="2"/>
          <a:lstStyle/>
          <a:p>
            <a:pPr algn="ctr">
              <a:defRPr b="1" sz="4800">
                <a:solidFill>
                  <a:srgbClr val="006AFF"/>
                </a:solidFill>
                <a:latin typeface="Times New Roman"/>
                <a:ea typeface="Times New Roman"/>
                <a:cs typeface="Times New Roman"/>
                <a:sym typeface="Times New Roman"/>
              </a:defRPr>
            </a:pPr>
            <a:r>
              <a:rPr>
                <a:solidFill>
                  <a:schemeClr val="accent4"/>
                </a:solidFill>
              </a:rPr>
              <a:t>THEORETICAL:</a:t>
            </a:r>
            <a:br>
              <a:rPr>
                <a:solidFill>
                  <a:schemeClr val="accent4"/>
                </a:solidFill>
              </a:rPr>
            </a:br>
            <a:br>
              <a:rPr>
                <a:solidFill>
                  <a:schemeClr val="accent4"/>
                </a:solidFill>
              </a:rPr>
            </a:br>
            <a:r>
              <a:rPr>
                <a:solidFill>
                  <a:schemeClr val="accent4"/>
                </a:solidFill>
              </a:rPr>
              <a:t>be born, Grow, Mature,  Multiply</a:t>
            </a:r>
            <a:br>
              <a:rPr>
                <a:solidFill>
                  <a:schemeClr val="accent4"/>
                </a:solidFill>
              </a:rPr>
            </a:br>
            <a:br>
              <a:rPr>
                <a:solidFill>
                  <a:schemeClr val="accent4"/>
                </a:solidFill>
              </a:rPr>
            </a:br>
            <a:r>
              <a:rPr>
                <a:solidFill>
                  <a:schemeClr val="accent4"/>
                </a:solidFill>
              </a:rPr>
              <a:t>(In the Temple)</a:t>
            </a:r>
            <a:br/>
            <a:br/>
            <a:r>
              <a:t>                 </a:t>
            </a:r>
            <a:r>
              <a:rPr>
                <a:solidFill>
                  <a:srgbClr val="FFFFFF"/>
                </a:solidFill>
              </a:rPr>
              <a:t>TEÓRICO: </a:t>
            </a:r>
            <a:br>
              <a:rPr>
                <a:solidFill>
                  <a:srgbClr val="FFFFFF"/>
                </a:solidFill>
              </a:rPr>
            </a:br>
            <a:br>
              <a:rPr>
                <a:solidFill>
                  <a:srgbClr val="FFFFFF"/>
                </a:solidFill>
              </a:rPr>
            </a:br>
            <a:r>
              <a:rPr b="0">
                <a:solidFill>
                  <a:srgbClr val="FFFFFF"/>
                </a:solidFill>
              </a:rPr>
              <a:t>Nacer, Crecer, Madurar, Multiplicar</a:t>
            </a:r>
            <a:br>
              <a:rPr b="0">
                <a:solidFill>
                  <a:srgbClr val="FFFFFF"/>
                </a:solidFill>
              </a:rPr>
            </a:br>
            <a:br>
              <a:rPr b="0">
                <a:solidFill>
                  <a:srgbClr val="FFFFFF"/>
                </a:solidFill>
              </a:rPr>
            </a:br>
            <a:r>
              <a:rPr b="0">
                <a:solidFill>
                  <a:srgbClr val="FFFFFF"/>
                </a:solidFill>
              </a:rPr>
              <a:t>(En el Templo)</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158" name="Title 5"/>
          <p:cNvSpPr txBox="1"/>
          <p:nvPr>
            <p:ph type="title"/>
          </p:nvPr>
        </p:nvSpPr>
        <p:spPr>
          <a:xfrm>
            <a:off x="642937" y="914398"/>
            <a:ext cx="10972801" cy="5303523"/>
          </a:xfrm>
          <a:prstGeom prst="rect">
            <a:avLst/>
          </a:prstGeom>
        </p:spPr>
        <p:txBody>
          <a:bodyPr numCol="2"/>
          <a:lstStyle/>
          <a:p>
            <a:pPr algn="ctr">
              <a:defRPr b="1" sz="4800">
                <a:solidFill>
                  <a:srgbClr val="006AFF"/>
                </a:solidFill>
                <a:latin typeface="Times New Roman"/>
                <a:ea typeface="Times New Roman"/>
                <a:cs typeface="Times New Roman"/>
                <a:sym typeface="Times New Roman"/>
              </a:defRPr>
            </a:pPr>
            <a:r>
              <a:rPr>
                <a:solidFill>
                  <a:schemeClr val="accent4"/>
                </a:solidFill>
              </a:rPr>
              <a:t>Practical:</a:t>
            </a:r>
            <a:br>
              <a:rPr>
                <a:solidFill>
                  <a:schemeClr val="accent4"/>
                </a:solidFill>
              </a:rPr>
            </a:br>
            <a:br>
              <a:rPr>
                <a:solidFill>
                  <a:schemeClr val="accent4"/>
                </a:solidFill>
              </a:rPr>
            </a:br>
            <a:r>
              <a:rPr>
                <a:solidFill>
                  <a:schemeClr val="accent4"/>
                </a:solidFill>
              </a:rPr>
              <a:t>Home Groups</a:t>
            </a:r>
            <a:br>
              <a:rPr>
                <a:solidFill>
                  <a:schemeClr val="accent4"/>
                </a:solidFill>
              </a:rPr>
            </a:br>
            <a:br>
              <a:rPr>
                <a:solidFill>
                  <a:schemeClr val="accent4"/>
                </a:solidFill>
              </a:rPr>
            </a:br>
            <a:r>
              <a:rPr sz="4000">
                <a:solidFill>
                  <a:schemeClr val="accent4"/>
                </a:solidFill>
              </a:rPr>
              <a:t>(Mentoring, Training)</a:t>
            </a:r>
            <a:br>
              <a:rPr sz="4000"/>
            </a:br>
            <a:br>
              <a:rPr sz="4000"/>
            </a:br>
            <a:br>
              <a:rPr sz="4000"/>
            </a:br>
            <a:br>
              <a:rPr sz="4000"/>
            </a:br>
            <a:r>
              <a:rPr>
                <a:solidFill>
                  <a:srgbClr val="FFFFFF"/>
                </a:solidFill>
              </a:rPr>
              <a:t>Practico: </a:t>
            </a:r>
            <a:br>
              <a:rPr>
                <a:solidFill>
                  <a:srgbClr val="FFFFFF"/>
                </a:solidFill>
              </a:rPr>
            </a:br>
            <a:br>
              <a:rPr>
                <a:solidFill>
                  <a:srgbClr val="FFFFFF"/>
                </a:solidFill>
              </a:rPr>
            </a:br>
            <a:r>
              <a:rPr b="0">
                <a:solidFill>
                  <a:srgbClr val="FFFFFF"/>
                </a:solidFill>
              </a:rPr>
              <a:t>Los Grupos de Amistad </a:t>
            </a:r>
            <a:br>
              <a:rPr b="0">
                <a:solidFill>
                  <a:srgbClr val="FFFFFF"/>
                </a:solidFill>
              </a:rPr>
            </a:br>
            <a:r>
              <a:rPr b="0" sz="4000">
                <a:solidFill>
                  <a:srgbClr val="FFFFFF"/>
                </a:solidFill>
              </a:rPr>
              <a:t>(Mentoría, Entrenamiento)</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2" descr="Picture 2"/>
          <p:cNvPicPr>
            <a:picLocks noChangeAspect="1"/>
          </p:cNvPicPr>
          <p:nvPr/>
        </p:nvPicPr>
        <p:blipFill>
          <a:blip r:embed="rId2">
            <a:extLst/>
          </a:blip>
          <a:stretch>
            <a:fillRect/>
          </a:stretch>
        </p:blipFill>
        <p:spPr>
          <a:xfrm>
            <a:off x="0" y="1"/>
            <a:ext cx="12192001" cy="6858001"/>
          </a:xfrm>
          <a:prstGeom prst="rect">
            <a:avLst/>
          </a:prstGeom>
          <a:ln w="12700">
            <a:miter lim="400000"/>
          </a:ln>
        </p:spPr>
      </p:pic>
      <p:sp>
        <p:nvSpPr>
          <p:cNvPr id="161" name="Title 1"/>
          <p:cNvSpPr txBox="1"/>
          <p:nvPr>
            <p:ph type="title"/>
          </p:nvPr>
        </p:nvSpPr>
        <p:spPr>
          <a:xfrm>
            <a:off x="838200" y="1739062"/>
            <a:ext cx="10515600" cy="4073873"/>
          </a:xfrm>
          <a:prstGeom prst="rect">
            <a:avLst/>
          </a:prstGeom>
        </p:spPr>
        <p:txBody>
          <a:bodyPr numCol="2"/>
          <a:lstStyle/>
          <a:p>
            <a:pPr algn="ctr">
              <a:defRPr sz="4800">
                <a:solidFill>
                  <a:srgbClr val="006AFF"/>
                </a:solidFill>
                <a:latin typeface="Times New Roman"/>
                <a:ea typeface="Times New Roman"/>
                <a:cs typeface="Times New Roman"/>
                <a:sym typeface="Times New Roman"/>
              </a:defRPr>
            </a:pPr>
            <a:r>
              <a:rPr>
                <a:solidFill>
                  <a:schemeClr val="accent4"/>
                </a:solidFill>
              </a:rPr>
              <a:t>ESTABLISHING THE DISCIPLESHIP SCHOOL </a:t>
            </a:r>
            <a:br>
              <a:rPr>
                <a:solidFill>
                  <a:schemeClr val="accent4"/>
                </a:solidFill>
              </a:rPr>
            </a:br>
            <a:r>
              <a:rPr b="1">
                <a:solidFill>
                  <a:schemeClr val="accent4"/>
                </a:solidFill>
              </a:rPr>
              <a:t>“FOLLOW ME”</a:t>
            </a:r>
            <a:br>
              <a:rPr b="1"/>
            </a:br>
            <a:r>
              <a:rPr>
                <a:solidFill>
                  <a:srgbClr val="FFFFFF"/>
                </a:solidFill>
              </a:rPr>
              <a:t>					</a:t>
            </a:r>
            <a:br>
              <a:rPr>
                <a:solidFill>
                  <a:srgbClr val="FFFFFF"/>
                </a:solidFill>
              </a:rPr>
            </a:br>
            <a:r>
              <a:rPr>
                <a:solidFill>
                  <a:srgbClr val="FFFFFF"/>
                </a:solidFill>
              </a:rPr>
              <a:t>ESTABLECIENDO</a:t>
            </a:r>
            <a:br>
              <a:rPr>
                <a:solidFill>
                  <a:srgbClr val="FFFFFF"/>
                </a:solidFill>
              </a:rPr>
            </a:br>
            <a:r>
              <a:rPr>
                <a:solidFill>
                  <a:srgbClr val="FFFFFF"/>
                </a:solidFill>
              </a:rPr>
              <a:t>LA ESCUELA DE DISCIPULADO </a:t>
            </a:r>
            <a:r>
              <a:rPr b="1">
                <a:solidFill>
                  <a:srgbClr val="FFFFFF"/>
                </a:solidFill>
              </a:rPr>
              <a:t>“SÍGAME”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2" descr="Picture 2"/>
          <p:cNvPicPr>
            <a:picLocks noChangeAspect="1"/>
          </p:cNvPicPr>
          <p:nvPr/>
        </p:nvPicPr>
        <p:blipFill>
          <a:blip r:embed="rId2">
            <a:extLst/>
          </a:blip>
          <a:stretch>
            <a:fillRect/>
          </a:stretch>
        </p:blipFill>
        <p:spPr>
          <a:xfrm>
            <a:off x="0" y="1"/>
            <a:ext cx="12192001" cy="6858001"/>
          </a:xfrm>
          <a:prstGeom prst="rect">
            <a:avLst/>
          </a:prstGeom>
          <a:ln w="12700">
            <a:miter lim="400000"/>
          </a:ln>
        </p:spPr>
      </p:pic>
      <p:sp>
        <p:nvSpPr>
          <p:cNvPr id="164" name="Title 1"/>
          <p:cNvSpPr txBox="1"/>
          <p:nvPr>
            <p:ph type="title"/>
          </p:nvPr>
        </p:nvSpPr>
        <p:spPr>
          <a:xfrm>
            <a:off x="538162" y="1028700"/>
            <a:ext cx="11115676" cy="4579143"/>
          </a:xfrm>
          <a:prstGeom prst="rect">
            <a:avLst/>
          </a:prstGeom>
        </p:spPr>
        <p:txBody>
          <a:bodyPr numCol="2"/>
          <a:lstStyle/>
          <a:p>
            <a:pPr marR="292100">
              <a:lnSpc>
                <a:spcPct val="110000"/>
              </a:lnSpc>
              <a:defRPr b="1" spc="100" sz="3200">
                <a:solidFill>
                  <a:srgbClr val="006AFF"/>
                </a:solidFill>
                <a:latin typeface="Times New Roman"/>
                <a:ea typeface="Times New Roman"/>
                <a:cs typeface="Times New Roman"/>
                <a:sym typeface="Times New Roman"/>
              </a:defRPr>
            </a:pPr>
            <a:r>
              <a:rPr>
                <a:solidFill>
                  <a:schemeClr val="accent4"/>
                </a:solidFill>
              </a:rPr>
              <a:t>The name of the Discipleship School “Follow Me” is based on: </a:t>
            </a:r>
            <a:br>
              <a:rPr>
                <a:solidFill>
                  <a:schemeClr val="accent4"/>
                </a:solidFill>
              </a:rPr>
            </a:br>
            <a:br>
              <a:rPr>
                <a:solidFill>
                  <a:schemeClr val="accent4"/>
                </a:solidFill>
              </a:rPr>
            </a:br>
            <a:r>
              <a:rPr sz="2400">
                <a:solidFill>
                  <a:schemeClr val="accent4"/>
                </a:solidFill>
              </a:rPr>
              <a:t>Mark 3:34</a:t>
            </a:r>
            <a:br>
              <a:rPr sz="2400">
                <a:solidFill>
                  <a:schemeClr val="accent4"/>
                </a:solidFill>
              </a:rPr>
            </a:br>
            <a:r>
              <a:rPr b="0" sz="2400">
                <a:solidFill>
                  <a:schemeClr val="accent4"/>
                </a:solidFill>
              </a:rPr>
              <a:t>Then Jesus called the crowd and his disciples to him. “If any of you want to come with me,” he told them, “you must forget yourself, carry your cross, and </a:t>
            </a:r>
            <a:r>
              <a:rPr sz="2400">
                <a:solidFill>
                  <a:schemeClr val="accent4"/>
                </a:solidFill>
              </a:rPr>
              <a:t>follow me.</a:t>
            </a:r>
            <a:br>
              <a:rPr sz="2400"/>
            </a:br>
            <a:r>
              <a:rPr>
                <a:solidFill>
                  <a:srgbClr val="FFFFFF"/>
                </a:solidFill>
              </a:rPr>
              <a:t>El nombre Escuela de Discipulado Sígame está basado en: </a:t>
            </a:r>
            <a:br>
              <a:rPr>
                <a:solidFill>
                  <a:srgbClr val="FFFFFF"/>
                </a:solidFill>
              </a:rPr>
            </a:br>
            <a:br>
              <a:rPr>
                <a:solidFill>
                  <a:srgbClr val="FFFFFF"/>
                </a:solidFill>
              </a:rPr>
            </a:br>
            <a:r>
              <a:rPr sz="2400">
                <a:solidFill>
                  <a:srgbClr val="FFFFFF"/>
                </a:solidFill>
              </a:rPr>
              <a:t>Marcos 8.34:</a:t>
            </a:r>
            <a:br>
              <a:rPr sz="2400">
                <a:solidFill>
                  <a:srgbClr val="FFFFFF"/>
                </a:solidFill>
              </a:rPr>
            </a:br>
            <a:r>
              <a:rPr b="0" sz="2400">
                <a:solidFill>
                  <a:srgbClr val="FFFFFF"/>
                </a:solidFill>
              </a:rPr>
              <a:t>“Y llamando a la gente y </a:t>
            </a:r>
            <a:r>
              <a:rPr sz="2400">
                <a:solidFill>
                  <a:srgbClr val="FFFFFF"/>
                </a:solidFill>
              </a:rPr>
              <a:t>a sus discípulos</a:t>
            </a:r>
            <a:r>
              <a:rPr b="0" sz="2400">
                <a:solidFill>
                  <a:srgbClr val="FFFFFF"/>
                </a:solidFill>
              </a:rPr>
              <a:t>, les dijo: Si alguno quiere venir en pos de mí, niéguese a sí mismo, y tome su cruz, y </a:t>
            </a:r>
            <a:r>
              <a:rPr sz="2400">
                <a:solidFill>
                  <a:srgbClr val="FFFFFF"/>
                </a:solidFill>
              </a:rPr>
              <a:t>sígame.”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Picture 1" descr="Picture 1"/>
          <p:cNvPicPr>
            <a:picLocks noChangeAspect="1"/>
          </p:cNvPicPr>
          <p:nvPr/>
        </p:nvPicPr>
        <p:blipFill>
          <a:blip r:embed="rId2">
            <a:extLst/>
          </a:blip>
          <a:stretch>
            <a:fillRect/>
          </a:stretch>
        </p:blipFill>
        <p:spPr>
          <a:xfrm>
            <a:off x="-2" y="0"/>
            <a:ext cx="12192001" cy="6858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Picture 2" descr="Picture 2"/>
          <p:cNvPicPr>
            <a:picLocks noChangeAspect="1"/>
          </p:cNvPicPr>
          <p:nvPr/>
        </p:nvPicPr>
        <p:blipFill>
          <a:blip r:embed="rId2">
            <a:extLst/>
          </a:blip>
          <a:stretch>
            <a:fillRect/>
          </a:stretch>
        </p:blipFill>
        <p:spPr>
          <a:xfrm>
            <a:off x="0" y="1"/>
            <a:ext cx="12192001" cy="6858001"/>
          </a:xfrm>
          <a:prstGeom prst="rect">
            <a:avLst/>
          </a:prstGeom>
          <a:ln w="12700">
            <a:miter lim="400000"/>
          </a:ln>
        </p:spPr>
      </p:pic>
      <p:sp>
        <p:nvSpPr>
          <p:cNvPr id="167" name="Title 1"/>
          <p:cNvSpPr txBox="1"/>
          <p:nvPr>
            <p:ph type="title"/>
          </p:nvPr>
        </p:nvSpPr>
        <p:spPr>
          <a:xfrm>
            <a:off x="838200" y="1296150"/>
            <a:ext cx="10515600" cy="3785867"/>
          </a:xfrm>
          <a:prstGeom prst="rect">
            <a:avLst/>
          </a:prstGeom>
        </p:spPr>
        <p:txBody>
          <a:bodyPr numCol="2"/>
          <a:lstStyle/>
          <a:p>
            <a:pPr marR="292100" algn="ctr">
              <a:lnSpc>
                <a:spcPct val="110000"/>
              </a:lnSpc>
              <a:defRPr spc="100" sz="4800">
                <a:solidFill>
                  <a:srgbClr val="006AFF"/>
                </a:solidFill>
                <a:latin typeface="Times New Roman"/>
                <a:ea typeface="Times New Roman"/>
                <a:cs typeface="Times New Roman"/>
                <a:sym typeface="Times New Roman"/>
              </a:defRPr>
            </a:pPr>
            <a:r>
              <a:rPr>
                <a:solidFill>
                  <a:schemeClr val="accent4"/>
                </a:solidFill>
              </a:rPr>
              <a:t>THREE BASIC STEPS TO BECOME A </a:t>
            </a:r>
            <a:br>
              <a:rPr>
                <a:solidFill>
                  <a:schemeClr val="accent4"/>
                </a:solidFill>
              </a:rPr>
            </a:br>
            <a:r>
              <a:rPr>
                <a:solidFill>
                  <a:schemeClr val="accent4"/>
                </a:solidFill>
              </a:rPr>
              <a:t>DISCIPLE</a:t>
            </a:r>
            <a:br/>
            <a:r>
              <a:rPr>
                <a:solidFill>
                  <a:srgbClr val="FFFFFF"/>
                </a:solidFill>
              </a:rPr>
              <a:t>TRES PASOS BÁSICOS PARA</a:t>
            </a:r>
            <a:br>
              <a:rPr>
                <a:solidFill>
                  <a:srgbClr val="FFFFFF"/>
                </a:solidFill>
              </a:rPr>
            </a:br>
            <a:r>
              <a:rPr>
                <a:solidFill>
                  <a:srgbClr val="FFFFFF"/>
                </a:solidFill>
              </a:rPr>
              <a:t>LLEGAR A SER UN DISCÍPULO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Picture 2" descr="Picture 2"/>
          <p:cNvPicPr>
            <a:picLocks noChangeAspect="1"/>
          </p:cNvPicPr>
          <p:nvPr/>
        </p:nvPicPr>
        <p:blipFill>
          <a:blip r:embed="rId3">
            <a:extLst/>
          </a:blip>
          <a:stretch>
            <a:fillRect/>
          </a:stretch>
        </p:blipFill>
        <p:spPr>
          <a:xfrm>
            <a:off x="0" y="1"/>
            <a:ext cx="12192001" cy="6858001"/>
          </a:xfrm>
          <a:prstGeom prst="rect">
            <a:avLst/>
          </a:prstGeom>
          <a:ln w="12700">
            <a:miter lim="400000"/>
          </a:ln>
        </p:spPr>
      </p:pic>
      <p:sp>
        <p:nvSpPr>
          <p:cNvPr id="170" name="Title 1"/>
          <p:cNvSpPr txBox="1"/>
          <p:nvPr>
            <p:ph type="title"/>
          </p:nvPr>
        </p:nvSpPr>
        <p:spPr>
          <a:xfrm>
            <a:off x="623887" y="1667625"/>
            <a:ext cx="10944226" cy="4073872"/>
          </a:xfrm>
          <a:prstGeom prst="rect">
            <a:avLst/>
          </a:prstGeom>
        </p:spPr>
        <p:txBody>
          <a:bodyPr numCol="2"/>
          <a:lstStyle/>
          <a:p>
            <a:pPr marR="289179" defTabSz="905255">
              <a:lnSpc>
                <a:spcPct val="120000"/>
              </a:lnSpc>
              <a:defRPr b="1" sz="4752">
                <a:solidFill>
                  <a:srgbClr val="006AFF"/>
                </a:solidFill>
                <a:latin typeface="Times New Roman"/>
                <a:ea typeface="Times New Roman"/>
                <a:cs typeface="Times New Roman"/>
                <a:sym typeface="Times New Roman"/>
              </a:defRPr>
            </a:pPr>
            <a:r>
              <a:rPr>
                <a:solidFill>
                  <a:schemeClr val="accent4"/>
                </a:solidFill>
              </a:rPr>
              <a:t>1. Be baptized in 	Water</a:t>
            </a:r>
            <a:br>
              <a:rPr>
                <a:solidFill>
                  <a:schemeClr val="accent4"/>
                </a:solidFill>
              </a:rPr>
            </a:br>
            <a:r>
              <a:rPr>
                <a:solidFill>
                  <a:schemeClr val="accent4"/>
                </a:solidFill>
              </a:rPr>
              <a:t>2. Be baptized in 	the Spirit</a:t>
            </a:r>
            <a:br/>
            <a:br/>
            <a:r>
              <a:rPr>
                <a:solidFill>
                  <a:srgbClr val="FFFFFF"/>
                </a:solidFill>
              </a:rPr>
              <a:t>1. </a:t>
            </a:r>
            <a:r>
              <a:rPr>
                <a:solidFill>
                  <a:srgbClr val="FFFFFF"/>
                </a:solidFill>
              </a:rPr>
              <a:t>Ser bautizado en 	agua</a:t>
            </a:r>
            <a:r>
              <a:rPr b="0">
                <a:solidFill>
                  <a:srgbClr val="FFFFFF"/>
                </a:solidFill>
              </a:rPr>
              <a:t>:</a:t>
            </a:r>
            <a:br>
              <a:rPr b="0">
                <a:solidFill>
                  <a:srgbClr val="FFFFFF"/>
                </a:solidFill>
              </a:rPr>
            </a:br>
            <a:r>
              <a:rPr b="0">
                <a:solidFill>
                  <a:srgbClr val="FFFFFF"/>
                </a:solidFill>
              </a:rPr>
              <a:t>2. </a:t>
            </a:r>
            <a:r>
              <a:rPr>
                <a:solidFill>
                  <a:srgbClr val="FFFFFF"/>
                </a:solidFill>
              </a:rPr>
              <a:t>Ser bautizado en 	Espíritu</a:t>
            </a:r>
            <a:r>
              <a:rPr b="0">
                <a:solidFill>
                  <a:srgbClr val="FFFFFF"/>
                </a:solidFill>
              </a:rP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Picture 2" descr="Picture 2"/>
          <p:cNvPicPr>
            <a:picLocks noChangeAspect="1"/>
          </p:cNvPicPr>
          <p:nvPr/>
        </p:nvPicPr>
        <p:blipFill>
          <a:blip r:embed="rId3">
            <a:extLst/>
          </a:blip>
          <a:stretch>
            <a:fillRect/>
          </a:stretch>
        </p:blipFill>
        <p:spPr>
          <a:xfrm>
            <a:off x="0" y="1"/>
            <a:ext cx="12192001" cy="6858001"/>
          </a:xfrm>
          <a:prstGeom prst="rect">
            <a:avLst/>
          </a:prstGeom>
          <a:ln w="12700">
            <a:miter lim="400000"/>
          </a:ln>
        </p:spPr>
      </p:pic>
      <p:sp>
        <p:nvSpPr>
          <p:cNvPr id="175" name="Title 1"/>
          <p:cNvSpPr txBox="1"/>
          <p:nvPr>
            <p:ph type="title"/>
          </p:nvPr>
        </p:nvSpPr>
        <p:spPr>
          <a:xfrm>
            <a:off x="838200" y="1867650"/>
            <a:ext cx="10515600" cy="4073872"/>
          </a:xfrm>
          <a:prstGeom prst="rect">
            <a:avLst/>
          </a:prstGeom>
        </p:spPr>
        <p:txBody>
          <a:bodyPr numCol="2"/>
          <a:lstStyle/>
          <a:p>
            <a:pPr marR="292100">
              <a:lnSpc>
                <a:spcPct val="120000"/>
              </a:lnSpc>
              <a:defRPr b="1" spc="100" sz="4000">
                <a:solidFill>
                  <a:srgbClr val="006AFF"/>
                </a:solidFill>
                <a:latin typeface="Times New Roman"/>
                <a:ea typeface="Times New Roman"/>
                <a:cs typeface="Times New Roman"/>
                <a:sym typeface="Times New Roman"/>
              </a:defRPr>
            </a:pPr>
            <a:r>
              <a:rPr>
                <a:solidFill>
                  <a:schemeClr val="accent4"/>
                </a:solidFill>
              </a:rPr>
              <a:t>3. Give fruit in your life – Win souls</a:t>
            </a:r>
            <a:br/>
            <a:br/>
            <a:br/>
            <a:br/>
            <a:r>
              <a:rPr>
                <a:solidFill>
                  <a:srgbClr val="FFFFFF"/>
                </a:solidFill>
              </a:rPr>
              <a:t> </a:t>
            </a:r>
            <a:r>
              <a:rPr>
                <a:solidFill>
                  <a:srgbClr val="FFFFFF"/>
                </a:solidFill>
              </a:rPr>
              <a:t>3. Dar fruto en su vida</a:t>
            </a:r>
            <a:r>
              <a:rPr b="0">
                <a:solidFill>
                  <a:srgbClr val="FFFFFF"/>
                </a:solidFill>
              </a:rPr>
              <a:t> —ganar almas: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icture 2" descr="Picture 2"/>
          <p:cNvPicPr>
            <a:picLocks noChangeAspect="1"/>
          </p:cNvPicPr>
          <p:nvPr/>
        </p:nvPicPr>
        <p:blipFill>
          <a:blip r:embed="rId2">
            <a:extLst/>
          </a:blip>
          <a:stretch>
            <a:fillRect/>
          </a:stretch>
        </p:blipFill>
        <p:spPr>
          <a:xfrm>
            <a:off x="0" y="1"/>
            <a:ext cx="12192001" cy="6858001"/>
          </a:xfrm>
          <a:prstGeom prst="rect">
            <a:avLst/>
          </a:prstGeom>
          <a:ln w="12700">
            <a:miter lim="400000"/>
          </a:ln>
        </p:spPr>
      </p:pic>
      <p:sp>
        <p:nvSpPr>
          <p:cNvPr id="180" name="Title 1"/>
          <p:cNvSpPr txBox="1"/>
          <p:nvPr>
            <p:ph type="title"/>
          </p:nvPr>
        </p:nvSpPr>
        <p:spPr>
          <a:xfrm>
            <a:off x="585788" y="1071563"/>
            <a:ext cx="11158536" cy="6012959"/>
          </a:xfrm>
          <a:prstGeom prst="rect">
            <a:avLst/>
          </a:prstGeom>
        </p:spPr>
        <p:txBody>
          <a:bodyPr numCol="2"/>
          <a:lstStyle/>
          <a:p>
            <a:pPr marR="292100" algn="ctr">
              <a:lnSpc>
                <a:spcPct val="120000"/>
              </a:lnSpc>
              <a:defRPr b="1" spc="100" sz="3600">
                <a:solidFill>
                  <a:srgbClr val="006AFF"/>
                </a:solidFill>
                <a:latin typeface="Times New Roman"/>
                <a:ea typeface="Times New Roman"/>
                <a:cs typeface="Times New Roman"/>
                <a:sym typeface="Times New Roman"/>
              </a:defRPr>
            </a:pPr>
            <a:r>
              <a:rPr>
                <a:solidFill>
                  <a:schemeClr val="accent4"/>
                </a:solidFill>
              </a:rPr>
              <a:t>I. THE WORD OF GOD GREW</a:t>
            </a:r>
            <a:br>
              <a:rPr>
                <a:solidFill>
                  <a:schemeClr val="accent4"/>
                </a:solidFill>
              </a:rPr>
            </a:br>
            <a:r>
              <a:rPr sz="3200">
                <a:solidFill>
                  <a:schemeClr val="accent4"/>
                </a:solidFill>
              </a:rPr>
              <a:t>Acts 6:7</a:t>
            </a:r>
            <a:br>
              <a:rPr sz="3200">
                <a:solidFill>
                  <a:schemeClr val="accent4"/>
                </a:solidFill>
              </a:rPr>
            </a:br>
            <a:r>
              <a:rPr b="0" sz="3200">
                <a:solidFill>
                  <a:schemeClr val="accent4"/>
                </a:solidFill>
              </a:rPr>
              <a:t>Then the word of God spread, and the number of the </a:t>
            </a:r>
            <a:r>
              <a:rPr sz="3200">
                <a:solidFill>
                  <a:schemeClr val="accent4"/>
                </a:solidFill>
              </a:rPr>
              <a:t>disciples multiplied</a:t>
            </a:r>
            <a:r>
              <a:rPr b="0" sz="3200">
                <a:solidFill>
                  <a:schemeClr val="accent4"/>
                </a:solidFill>
              </a:rPr>
              <a:t> greatly in Jerusalem…</a:t>
            </a:r>
            <a:br>
              <a:rPr b="0" sz="3200"/>
            </a:br>
            <a:br>
              <a:rPr b="0" sz="3200"/>
            </a:br>
            <a:br>
              <a:rPr b="0" sz="3200"/>
            </a:br>
            <a:r>
              <a:rPr>
                <a:solidFill>
                  <a:srgbClr val="FFFFFF"/>
                </a:solidFill>
              </a:rPr>
              <a:t>I. CRECÍA LA PALABRA DE </a:t>
            </a:r>
            <a:r>
              <a:rPr>
                <a:solidFill>
                  <a:srgbClr val="FFFFFF"/>
                </a:solidFill>
              </a:rPr>
              <a:t>DIOS</a:t>
            </a:r>
            <a:br>
              <a:rPr>
                <a:solidFill>
                  <a:srgbClr val="FFFFFF"/>
                </a:solidFill>
              </a:rPr>
            </a:br>
            <a:r>
              <a:rPr b="0" sz="3200">
                <a:solidFill>
                  <a:srgbClr val="FFFFFF"/>
                </a:solidFill>
              </a:rPr>
              <a:t>Hechos 6.7:</a:t>
            </a:r>
            <a:br>
              <a:rPr b="0" sz="3200">
                <a:solidFill>
                  <a:srgbClr val="FFFFFF"/>
                </a:solidFill>
              </a:rPr>
            </a:br>
            <a:r>
              <a:rPr b="0" sz="3200">
                <a:solidFill>
                  <a:srgbClr val="FFFFFF"/>
                </a:solidFill>
              </a:rPr>
              <a:t>“Y </a:t>
            </a:r>
            <a:r>
              <a:rPr sz="3200">
                <a:solidFill>
                  <a:srgbClr val="FFFFFF"/>
                </a:solidFill>
              </a:rPr>
              <a:t>crecía la palabra del Señor</a:t>
            </a:r>
            <a:r>
              <a:rPr b="0" sz="3200">
                <a:solidFill>
                  <a:srgbClr val="FFFFFF"/>
                </a:solidFill>
              </a:rPr>
              <a:t>, y el número de los </a:t>
            </a:r>
            <a:r>
              <a:rPr sz="3200">
                <a:solidFill>
                  <a:srgbClr val="FFFFFF"/>
                </a:solidFill>
              </a:rPr>
              <a:t>discípulos se multiplicaba   </a:t>
            </a:r>
            <a:r>
              <a:rPr b="0" sz="3200">
                <a:solidFill>
                  <a:srgbClr val="FFFFFF"/>
                </a:solidFill>
              </a:rPr>
              <a:t>grandemente en Jerusalén…”</a:t>
            </a:r>
            <a:br>
              <a:rPr b="0" sz="3200">
                <a:solidFill>
                  <a:srgbClr val="FFFFFF"/>
                </a:solidFill>
              </a:rPr>
            </a:b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Picture 2" descr="Picture 2"/>
          <p:cNvPicPr>
            <a:picLocks noChangeAspect="1"/>
          </p:cNvPicPr>
          <p:nvPr/>
        </p:nvPicPr>
        <p:blipFill>
          <a:blip r:embed="rId2">
            <a:extLst/>
          </a:blip>
          <a:stretch>
            <a:fillRect/>
          </a:stretch>
        </p:blipFill>
        <p:spPr>
          <a:xfrm>
            <a:off x="0" y="1"/>
            <a:ext cx="12192001" cy="6858001"/>
          </a:xfrm>
          <a:prstGeom prst="rect">
            <a:avLst/>
          </a:prstGeom>
          <a:ln w="12700">
            <a:miter lim="400000"/>
          </a:ln>
        </p:spPr>
      </p:pic>
      <p:sp>
        <p:nvSpPr>
          <p:cNvPr id="183" name="Title 1"/>
          <p:cNvSpPr txBox="1"/>
          <p:nvPr>
            <p:ph type="title"/>
          </p:nvPr>
        </p:nvSpPr>
        <p:spPr>
          <a:xfrm>
            <a:off x="600074" y="1296150"/>
            <a:ext cx="11087101" cy="4073873"/>
          </a:xfrm>
          <a:prstGeom prst="rect">
            <a:avLst/>
          </a:prstGeom>
        </p:spPr>
        <p:txBody>
          <a:bodyPr numCol="2"/>
          <a:lstStyle/>
          <a:p>
            <a:pPr marR="230759" defTabSz="722376">
              <a:lnSpc>
                <a:spcPct val="120000"/>
              </a:lnSpc>
              <a:defRPr spc="79" sz="2528">
                <a:solidFill>
                  <a:srgbClr val="006AFF"/>
                </a:solidFill>
              </a:defRPr>
            </a:pPr>
            <a:br/>
            <a:br>
              <a:rPr>
                <a:solidFill>
                  <a:schemeClr val="accent4"/>
                </a:solidFill>
              </a:rPr>
            </a:br>
            <a:r>
              <a:rPr b="1">
                <a:solidFill>
                  <a:schemeClr val="accent4"/>
                </a:solidFill>
                <a:latin typeface="Times New Roman"/>
                <a:ea typeface="Times New Roman"/>
                <a:cs typeface="Times New Roman"/>
                <a:sym typeface="Times New Roman"/>
              </a:rPr>
              <a:t>I. THE WORD OF GOD GREW:</a:t>
            </a:r>
            <a:br>
              <a:rPr b="1">
                <a:solidFill>
                  <a:schemeClr val="accent4"/>
                </a:solidFill>
                <a:latin typeface="Times New Roman"/>
                <a:ea typeface="Times New Roman"/>
                <a:cs typeface="Times New Roman"/>
                <a:sym typeface="Times New Roman"/>
              </a:rPr>
            </a:br>
            <a:r>
              <a:rPr b="1">
                <a:solidFill>
                  <a:schemeClr val="accent4"/>
                </a:solidFill>
                <a:latin typeface="Times New Roman"/>
                <a:ea typeface="Times New Roman"/>
                <a:cs typeface="Times New Roman"/>
                <a:sym typeface="Times New Roman"/>
              </a:rPr>
              <a:t>The Word of God grew in the lives of the believers through the teachings of doctrine &amp; discipline of the disciples:</a:t>
            </a:r>
            <a:br>
              <a:rPr b="1">
                <a:latin typeface="Times New Roman"/>
                <a:ea typeface="Times New Roman"/>
                <a:cs typeface="Times New Roman"/>
                <a:sym typeface="Times New Roman"/>
              </a:rPr>
            </a:br>
            <a:br>
              <a:rPr b="1">
                <a:latin typeface="Times New Roman"/>
                <a:ea typeface="Times New Roman"/>
                <a:cs typeface="Times New Roman"/>
                <a:sym typeface="Times New Roman"/>
              </a:rPr>
            </a:br>
            <a:br>
              <a:rPr b="1">
                <a:latin typeface="Times New Roman"/>
                <a:ea typeface="Times New Roman"/>
                <a:cs typeface="Times New Roman"/>
                <a:sym typeface="Times New Roman"/>
              </a:rPr>
            </a:br>
            <a:br>
              <a:rPr b="1">
                <a:latin typeface="Times New Roman"/>
                <a:ea typeface="Times New Roman"/>
                <a:cs typeface="Times New Roman"/>
                <a:sym typeface="Times New Roman"/>
              </a:rPr>
            </a:br>
            <a:br>
              <a:rPr b="1">
                <a:latin typeface="Times New Roman"/>
                <a:ea typeface="Times New Roman"/>
                <a:cs typeface="Times New Roman"/>
                <a:sym typeface="Times New Roman"/>
              </a:rPr>
            </a:br>
            <a:r>
              <a:rPr b="1">
                <a:solidFill>
                  <a:srgbClr val="FFFFFF"/>
                </a:solidFill>
                <a:latin typeface="Times New Roman"/>
                <a:ea typeface="Times New Roman"/>
                <a:cs typeface="Times New Roman"/>
                <a:sym typeface="Times New Roman"/>
              </a:rPr>
              <a:t>I. </a:t>
            </a:r>
            <a:r>
              <a:rPr b="1">
                <a:solidFill>
                  <a:srgbClr val="FFFFFF"/>
                </a:solidFill>
                <a:latin typeface="Times New Roman"/>
                <a:ea typeface="Times New Roman"/>
                <a:cs typeface="Times New Roman"/>
                <a:sym typeface="Times New Roman"/>
              </a:rPr>
              <a:t>CRECÍA LA PALABRA DE DIOS:</a:t>
            </a:r>
            <a:br>
              <a:rPr b="1">
                <a:solidFill>
                  <a:srgbClr val="FFFFFF"/>
                </a:solidFill>
                <a:latin typeface="Times New Roman"/>
                <a:ea typeface="Times New Roman"/>
                <a:cs typeface="Times New Roman"/>
                <a:sym typeface="Times New Roman"/>
              </a:rPr>
            </a:br>
            <a:r>
              <a:rPr>
                <a:solidFill>
                  <a:srgbClr val="FFFFFF"/>
                </a:solidFill>
                <a:latin typeface="Times New Roman"/>
                <a:ea typeface="Times New Roman"/>
                <a:cs typeface="Times New Roman"/>
                <a:sym typeface="Times New Roman"/>
              </a:rPr>
              <a:t>La Palabra de Dios </a:t>
            </a:r>
            <a:r>
              <a:rPr b="1">
                <a:solidFill>
                  <a:srgbClr val="FFFFFF"/>
                </a:solidFill>
                <a:latin typeface="Times New Roman"/>
                <a:ea typeface="Times New Roman"/>
                <a:cs typeface="Times New Roman"/>
                <a:sym typeface="Times New Roman"/>
              </a:rPr>
              <a:t>crecía en la vida de los creyentes</a:t>
            </a:r>
            <a:r>
              <a:rPr>
                <a:solidFill>
                  <a:srgbClr val="FFFFFF"/>
                </a:solidFill>
                <a:latin typeface="Times New Roman"/>
                <a:ea typeface="Times New Roman"/>
                <a:cs typeface="Times New Roman"/>
                <a:sym typeface="Times New Roman"/>
              </a:rPr>
              <a:t>, por medio de las enseñanzas de doctrina y disciplina de los discípulos:</a:t>
            </a:r>
            <a:br>
              <a:rPr>
                <a:solidFill>
                  <a:srgbClr val="FFFFFF"/>
                </a:solidFill>
                <a:latin typeface="Times New Roman"/>
                <a:ea typeface="Times New Roman"/>
                <a:cs typeface="Times New Roman"/>
                <a:sym typeface="Times New Roman"/>
              </a:rPr>
            </a:b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186" name="Title 5"/>
          <p:cNvSpPr txBox="1"/>
          <p:nvPr>
            <p:ph type="title"/>
          </p:nvPr>
        </p:nvSpPr>
        <p:spPr>
          <a:xfrm>
            <a:off x="647700" y="981075"/>
            <a:ext cx="11163301" cy="5205564"/>
          </a:xfrm>
          <a:prstGeom prst="rect">
            <a:avLst/>
          </a:prstGeom>
        </p:spPr>
        <p:txBody>
          <a:bodyPr numCol="2"/>
          <a:lstStyle/>
          <a:p>
            <a:pPr>
              <a:defRPr sz="2800">
                <a:solidFill>
                  <a:srgbClr val="006AFF"/>
                </a:solidFill>
                <a:latin typeface="Times New Roman"/>
                <a:ea typeface="Times New Roman"/>
                <a:cs typeface="Times New Roman"/>
                <a:sym typeface="Times New Roman"/>
              </a:defRPr>
            </a:pPr>
            <a:r>
              <a:rPr>
                <a:solidFill>
                  <a:schemeClr val="accent4"/>
                </a:solidFill>
              </a:rPr>
              <a:t>II. STRUCTURE YOUR DISCIPLESHIP SCHOOL.</a:t>
            </a:r>
            <a:br>
              <a:rPr>
                <a:solidFill>
                  <a:schemeClr val="accent4"/>
                </a:solidFill>
              </a:rPr>
            </a:br>
            <a:br>
              <a:rPr>
                <a:solidFill>
                  <a:schemeClr val="accent4"/>
                </a:solidFill>
              </a:rPr>
            </a:br>
            <a:r>
              <a:rPr>
                <a:solidFill>
                  <a:schemeClr val="accent4"/>
                </a:solidFill>
              </a:rPr>
              <a:t>To follow up on the forming of disciples, each FG will structure the school of Discipleship in four levels; following the purposes of the SOJ. If the church is small, you will work only in the level “Be Born” until you achieve the appropriate growth to to be able to establish the other three levels of discipleship.</a:t>
            </a:r>
            <a:br/>
            <a:br/>
            <a:r>
              <a:rPr>
                <a:solidFill>
                  <a:srgbClr val="FFFFFF"/>
                </a:solidFill>
              </a:rPr>
              <a:t>II. ESTRUCTURE SU ESCUELA</a:t>
            </a:r>
            <a:br>
              <a:rPr>
                <a:solidFill>
                  <a:srgbClr val="FFFFFF"/>
                </a:solidFill>
              </a:rPr>
            </a:br>
            <a:r>
              <a:rPr>
                <a:solidFill>
                  <a:srgbClr val="FFFFFF"/>
                </a:solidFill>
              </a:rPr>
              <a:t>    DE DISCIPULADO</a:t>
            </a:r>
            <a:br>
              <a:rPr>
                <a:solidFill>
                  <a:srgbClr val="FFFFFF"/>
                </a:solidFill>
              </a:rPr>
            </a:br>
            <a:br>
              <a:rPr>
                <a:solidFill>
                  <a:srgbClr val="FFFFFF"/>
                </a:solidFill>
              </a:rPr>
            </a:br>
            <a:r>
              <a:rPr>
                <a:solidFill>
                  <a:srgbClr val="FFFFFF"/>
                </a:solidFill>
              </a:rPr>
              <a:t>Para hacer el seguimiento formativo de los discípulos, cada GDA estructurará la Escuela de Discipulado en cuatro niveles; siguiendo los Propósitos de la EDJ. Si la iglesia aún es pequeña, se trabajará sólo el nivel Nacer hasta lograr el crecimiento apropiado para poder establecer los otros tres niveles de discipulado.</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189" name="Title 5"/>
          <p:cNvSpPr txBox="1"/>
          <p:nvPr>
            <p:ph type="title"/>
          </p:nvPr>
        </p:nvSpPr>
        <p:spPr>
          <a:xfrm>
            <a:off x="619125" y="1135379"/>
            <a:ext cx="11163300" cy="5722622"/>
          </a:xfrm>
          <a:prstGeom prst="rect">
            <a:avLst/>
          </a:prstGeom>
        </p:spPr>
        <p:txBody>
          <a:bodyPr numCol="2"/>
          <a:lstStyle/>
          <a:p>
            <a:pPr>
              <a:defRPr sz="3600">
                <a:solidFill>
                  <a:srgbClr val="006AFF"/>
                </a:solidFill>
                <a:latin typeface="Times New Roman"/>
                <a:ea typeface="Times New Roman"/>
                <a:cs typeface="Times New Roman"/>
                <a:sym typeface="Times New Roman"/>
              </a:defRPr>
            </a:pPr>
            <a:r>
              <a:rPr>
                <a:solidFill>
                  <a:schemeClr val="accent4"/>
                </a:solidFill>
              </a:rPr>
              <a:t>In the simplified SOJ, the same FG leader will oversee the Discipleship school. The leader must strive and dedicate  to two days of the week; one to direct his cell group meeting &amp; the other to do the discipleship level “Be Born”</a:t>
            </a:r>
            <a:r>
              <a:t> </a:t>
            </a:r>
            <a:br/>
            <a:br/>
            <a:br/>
            <a:br/>
            <a:r>
              <a:rPr>
                <a:solidFill>
                  <a:srgbClr val="FFFFFF"/>
                </a:solidFill>
              </a:rPr>
              <a:t>En la EDJ simplificada, el mismo líder de GDA se hace cargo de la Escuela de Discipulado. El líder deberá esforzarse y dedicar dos días a la semana; uno para dirigir la reunión de la célula y otro para dar la clase de Discipulado nivel “Nacer”. </a:t>
            </a:r>
            <a:br>
              <a:rPr>
                <a:solidFill>
                  <a:srgbClr val="FFFFFF"/>
                </a:solidFill>
              </a:rPr>
            </a:b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192" name="Title 5"/>
          <p:cNvSpPr txBox="1"/>
          <p:nvPr>
            <p:ph type="title"/>
          </p:nvPr>
        </p:nvSpPr>
        <p:spPr>
          <a:xfrm>
            <a:off x="590550" y="495300"/>
            <a:ext cx="11163300" cy="5722622"/>
          </a:xfrm>
          <a:prstGeom prst="rect">
            <a:avLst/>
          </a:prstGeom>
        </p:spPr>
        <p:txBody>
          <a:bodyPr numCol="2"/>
          <a:lstStyle/>
          <a:p>
            <a:pPr defTabSz="749808">
              <a:defRPr sz="2624">
                <a:solidFill>
                  <a:srgbClr val="FFFFFF"/>
                </a:solidFill>
              </a:defRPr>
            </a:pPr>
            <a:br/>
            <a:br/>
            <a:br/>
            <a:r>
              <a:rPr>
                <a:solidFill>
                  <a:schemeClr val="accent4"/>
                </a:solidFill>
                <a:latin typeface="Times New Roman"/>
                <a:ea typeface="Times New Roman"/>
                <a:cs typeface="Times New Roman"/>
                <a:sym typeface="Times New Roman"/>
              </a:rPr>
              <a:t>The following three levels –</a:t>
            </a:r>
            <a:br>
              <a:rPr>
                <a:solidFill>
                  <a:schemeClr val="accent4"/>
                </a:solidFill>
                <a:latin typeface="Times New Roman"/>
                <a:ea typeface="Times New Roman"/>
                <a:cs typeface="Times New Roman"/>
                <a:sym typeface="Times New Roman"/>
              </a:rPr>
            </a:br>
            <a:r>
              <a:rPr>
                <a:solidFill>
                  <a:schemeClr val="accent4"/>
                </a:solidFill>
                <a:latin typeface="Times New Roman"/>
                <a:ea typeface="Times New Roman"/>
                <a:cs typeface="Times New Roman"/>
                <a:sym typeface="Times New Roman"/>
              </a:rPr>
              <a:t>Grow, Mature &amp; Multiply –</a:t>
            </a:r>
            <a:br>
              <a:rPr>
                <a:solidFill>
                  <a:schemeClr val="accent4"/>
                </a:solidFill>
                <a:latin typeface="Times New Roman"/>
                <a:ea typeface="Times New Roman"/>
                <a:cs typeface="Times New Roman"/>
                <a:sym typeface="Times New Roman"/>
              </a:rPr>
            </a:br>
            <a:r>
              <a:rPr>
                <a:solidFill>
                  <a:schemeClr val="accent4"/>
                </a:solidFill>
                <a:latin typeface="Times New Roman"/>
                <a:ea typeface="Times New Roman"/>
                <a:cs typeface="Times New Roman"/>
                <a:sym typeface="Times New Roman"/>
              </a:rPr>
              <a:t>will be implemented according </a:t>
            </a:r>
            <a:br>
              <a:rPr>
                <a:solidFill>
                  <a:schemeClr val="accent4"/>
                </a:solidFill>
                <a:latin typeface="Times New Roman"/>
                <a:ea typeface="Times New Roman"/>
                <a:cs typeface="Times New Roman"/>
                <a:sym typeface="Times New Roman"/>
              </a:rPr>
            </a:br>
            <a:r>
              <a:rPr>
                <a:solidFill>
                  <a:schemeClr val="accent4"/>
                </a:solidFill>
                <a:latin typeface="Times New Roman"/>
                <a:ea typeface="Times New Roman"/>
                <a:cs typeface="Times New Roman"/>
                <a:sym typeface="Times New Roman"/>
              </a:rPr>
              <a:t>to how the church is having the necessary growth to establish </a:t>
            </a:r>
            <a:br>
              <a:rPr>
                <a:solidFill>
                  <a:schemeClr val="accent4"/>
                </a:solidFill>
                <a:latin typeface="Times New Roman"/>
                <a:ea typeface="Times New Roman"/>
                <a:cs typeface="Times New Roman"/>
                <a:sym typeface="Times New Roman"/>
              </a:rPr>
            </a:br>
            <a:r>
              <a:rPr>
                <a:solidFill>
                  <a:schemeClr val="accent4"/>
                </a:solidFill>
                <a:latin typeface="Times New Roman"/>
                <a:ea typeface="Times New Roman"/>
                <a:cs typeface="Times New Roman"/>
                <a:sym typeface="Times New Roman"/>
              </a:rPr>
              <a:t>the School of Discipleship in </a:t>
            </a:r>
            <a:br>
              <a:rPr>
                <a:solidFill>
                  <a:schemeClr val="accent4"/>
                </a:solidFill>
                <a:latin typeface="Times New Roman"/>
                <a:ea typeface="Times New Roman"/>
                <a:cs typeface="Times New Roman"/>
                <a:sym typeface="Times New Roman"/>
              </a:rPr>
            </a:br>
            <a:r>
              <a:rPr>
                <a:solidFill>
                  <a:schemeClr val="accent4"/>
                </a:solidFill>
                <a:latin typeface="Times New Roman"/>
                <a:ea typeface="Times New Roman"/>
                <a:cs typeface="Times New Roman"/>
                <a:sym typeface="Times New Roman"/>
              </a:rPr>
              <a:t>all levels. Until that happens, </a:t>
            </a:r>
            <a:br>
              <a:rPr>
                <a:solidFill>
                  <a:schemeClr val="accent4"/>
                </a:solidFill>
                <a:latin typeface="Times New Roman"/>
                <a:ea typeface="Times New Roman"/>
                <a:cs typeface="Times New Roman"/>
                <a:sym typeface="Times New Roman"/>
              </a:rPr>
            </a:br>
            <a:r>
              <a:rPr>
                <a:solidFill>
                  <a:schemeClr val="accent4"/>
                </a:solidFill>
                <a:latin typeface="Times New Roman"/>
                <a:ea typeface="Times New Roman"/>
                <a:cs typeface="Times New Roman"/>
                <a:sym typeface="Times New Roman"/>
              </a:rPr>
              <a:t>you will work in the basic </a:t>
            </a:r>
            <a:br>
              <a:rPr>
                <a:solidFill>
                  <a:schemeClr val="accent4"/>
                </a:solidFill>
                <a:latin typeface="Times New Roman"/>
                <a:ea typeface="Times New Roman"/>
                <a:cs typeface="Times New Roman"/>
                <a:sym typeface="Times New Roman"/>
              </a:rPr>
            </a:br>
            <a:r>
              <a:rPr>
                <a:solidFill>
                  <a:schemeClr val="accent4"/>
                </a:solidFill>
                <a:latin typeface="Times New Roman"/>
                <a:ea typeface="Times New Roman"/>
                <a:cs typeface="Times New Roman"/>
                <a:sym typeface="Times New Roman"/>
              </a:rPr>
              <a:t>level which is Be Born, to prepare people for baptism. </a:t>
            </a:r>
            <a:br>
              <a:rPr>
                <a:solidFill>
                  <a:srgbClr val="006AFF"/>
                </a:solidFill>
                <a:latin typeface="Times New Roman"/>
                <a:ea typeface="Times New Roman"/>
                <a:cs typeface="Times New Roman"/>
                <a:sym typeface="Times New Roman"/>
              </a:rPr>
            </a:br>
            <a:br>
              <a:rPr>
                <a:solidFill>
                  <a:srgbClr val="006AFF"/>
                </a:solidFill>
                <a:latin typeface="Times New Roman"/>
                <a:ea typeface="Times New Roman"/>
                <a:cs typeface="Times New Roman"/>
                <a:sym typeface="Times New Roman"/>
              </a:rPr>
            </a:br>
            <a:br>
              <a:rPr>
                <a:solidFill>
                  <a:srgbClr val="006AFF"/>
                </a:solidFill>
                <a:latin typeface="Times New Roman"/>
                <a:ea typeface="Times New Roman"/>
                <a:cs typeface="Times New Roman"/>
                <a:sym typeface="Times New Roman"/>
              </a:rPr>
            </a:br>
            <a:br>
              <a:rPr>
                <a:solidFill>
                  <a:srgbClr val="006AFF"/>
                </a:solidFill>
                <a:latin typeface="Times New Roman"/>
                <a:ea typeface="Times New Roman"/>
                <a:cs typeface="Times New Roman"/>
                <a:sym typeface="Times New Roman"/>
              </a:rPr>
            </a:br>
            <a:br>
              <a:rPr>
                <a:solidFill>
                  <a:srgbClr val="006AFF"/>
                </a:solidFill>
                <a:latin typeface="Times New Roman"/>
                <a:ea typeface="Times New Roman"/>
                <a:cs typeface="Times New Roman"/>
                <a:sym typeface="Times New Roman"/>
              </a:rPr>
            </a:br>
            <a:br>
              <a:rPr>
                <a:solidFill>
                  <a:srgbClr val="006AFF"/>
                </a:solidFill>
                <a:latin typeface="Times New Roman"/>
                <a:ea typeface="Times New Roman"/>
                <a:cs typeface="Times New Roman"/>
                <a:sym typeface="Times New Roman"/>
              </a:rPr>
            </a:br>
            <a:br>
              <a:rPr>
                <a:solidFill>
                  <a:srgbClr val="006AFF"/>
                </a:solidFill>
                <a:latin typeface="Times New Roman"/>
                <a:ea typeface="Times New Roman"/>
                <a:cs typeface="Times New Roman"/>
                <a:sym typeface="Times New Roman"/>
              </a:rPr>
            </a:br>
            <a:br>
              <a:rPr>
                <a:solidFill>
                  <a:srgbClr val="006AFF"/>
                </a:solidFill>
                <a:latin typeface="Times New Roman"/>
                <a:ea typeface="Times New Roman"/>
                <a:cs typeface="Times New Roman"/>
                <a:sym typeface="Times New Roman"/>
              </a:rPr>
            </a:br>
            <a:r>
              <a:rPr>
                <a:latin typeface="Times New Roman"/>
                <a:ea typeface="Times New Roman"/>
                <a:cs typeface="Times New Roman"/>
                <a:sym typeface="Times New Roman"/>
              </a:rPr>
              <a:t>Los siguientes tres niveles —Crecer, Madurar y Multiplicar— se implementarán conforme la iglesia vaya teniendo el crecimiento necesario para que se establezca la Escuela de Discipulado  en todos sus niveles. Hasta que eso sucede, se trabajará en lo básico, que es el nivel Nacer, para preparar a la gente para los bautismos.</a:t>
            </a:r>
            <a:br>
              <a:rPr>
                <a:latin typeface="Times New Roman"/>
                <a:ea typeface="Times New Roman"/>
                <a:cs typeface="Times New Roman"/>
                <a:sym typeface="Times New Roman"/>
              </a:rPr>
            </a:br>
            <a:br>
              <a:rPr>
                <a:latin typeface="Times New Roman"/>
                <a:ea typeface="Times New Roman"/>
                <a:cs typeface="Times New Roman"/>
                <a:sym typeface="Times New Roman"/>
              </a:rPr>
            </a:b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195" name="Title 5"/>
          <p:cNvSpPr txBox="1"/>
          <p:nvPr>
            <p:ph type="title"/>
          </p:nvPr>
        </p:nvSpPr>
        <p:spPr>
          <a:xfrm>
            <a:off x="690562" y="1490662"/>
            <a:ext cx="11163301" cy="3876675"/>
          </a:xfrm>
          <a:prstGeom prst="rect">
            <a:avLst/>
          </a:prstGeom>
        </p:spPr>
        <p:txBody>
          <a:bodyPr numCol="2"/>
          <a:lstStyle/>
          <a:p>
            <a:pPr>
              <a:defRPr b="1" sz="4800">
                <a:solidFill>
                  <a:srgbClr val="006AFF"/>
                </a:solidFill>
                <a:latin typeface="Times New Roman"/>
                <a:ea typeface="Times New Roman"/>
                <a:cs typeface="Times New Roman"/>
                <a:sym typeface="Times New Roman"/>
              </a:defRPr>
            </a:pPr>
            <a:r>
              <a:rPr>
                <a:solidFill>
                  <a:schemeClr val="accent4"/>
                </a:solidFill>
              </a:rPr>
              <a:t>III.  THE FOUR LEVEL OF DISCIPLESHIP</a:t>
            </a:r>
            <a:br/>
            <a:br/>
            <a:br/>
            <a:r>
              <a:rPr>
                <a:solidFill>
                  <a:srgbClr val="FFFFFF"/>
                </a:solidFill>
              </a:rPr>
              <a:t>III. LOS CUATRO NIVELES DE DISCIPULADO</a:t>
            </a:r>
            <a:br>
              <a:rPr>
                <a:solidFill>
                  <a:srgbClr val="FFFFFF"/>
                </a:solidFill>
              </a:rPr>
            </a:b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198" name="Title 5"/>
          <p:cNvSpPr txBox="1"/>
          <p:nvPr>
            <p:ph type="title"/>
          </p:nvPr>
        </p:nvSpPr>
        <p:spPr>
          <a:xfrm>
            <a:off x="590550" y="495300"/>
            <a:ext cx="11163300" cy="5722622"/>
          </a:xfrm>
          <a:prstGeom prst="rect">
            <a:avLst/>
          </a:prstGeom>
        </p:spPr>
        <p:txBody>
          <a:bodyPr numCol="2"/>
          <a:lstStyle/>
          <a:p>
            <a:pPr marR="289179" defTabSz="905255">
              <a:lnSpc>
                <a:spcPct val="110000"/>
              </a:lnSpc>
              <a:defRPr sz="3168">
                <a:solidFill>
                  <a:srgbClr val="006AFF"/>
                </a:solidFill>
                <a:latin typeface="Times New Roman"/>
                <a:ea typeface="Times New Roman"/>
                <a:cs typeface="Times New Roman"/>
                <a:sym typeface="Times New Roman"/>
              </a:defRPr>
            </a:pPr>
            <a:br/>
            <a:r>
              <a:rPr b="1" sz="2970">
                <a:solidFill>
                  <a:schemeClr val="accent4"/>
                </a:solidFill>
              </a:rPr>
              <a:t>LEVEL 1: </a:t>
            </a:r>
            <a:r>
              <a:rPr sz="2970">
                <a:solidFill>
                  <a:schemeClr val="accent4"/>
                </a:solidFill>
              </a:rPr>
              <a:t>BORN At this level we have provided 24 lessons of doctrines and disciplines, to be taught to the disciples before they are baptized. The BORN level aims to lay the foundations for the new convert to know the rudiments of the Christian life, before being baptized.</a:t>
            </a:r>
            <a:r>
              <a:rPr sz="2970"/>
              <a:t> </a:t>
            </a:r>
            <a:br>
              <a:rPr sz="2970"/>
            </a:br>
            <a:br>
              <a:rPr sz="2970"/>
            </a:br>
            <a:br>
              <a:rPr sz="2970"/>
            </a:br>
            <a:br>
              <a:rPr sz="2970"/>
            </a:br>
            <a:r>
              <a:rPr b="1" sz="2970">
                <a:solidFill>
                  <a:srgbClr val="FFFFFF"/>
                </a:solidFill>
              </a:rPr>
              <a:t>NIVEL 1: </a:t>
            </a:r>
            <a:r>
              <a:rPr sz="2970">
                <a:solidFill>
                  <a:srgbClr val="FFFFFF"/>
                </a:solidFill>
              </a:rPr>
              <a:t>NACER En este nivel hemos provisto 24 lecciones de doctrinas y disciplinas, para ser enseñadas a los discípulos antes que sean bautizados. El nivel NACER tiene como objetivo poner las bases para que el nuevo convertido conozca los rudimentos de la vida cristiana, antes de ser bautizado.</a:t>
            </a:r>
            <a:br>
              <a:rPr sz="2970">
                <a:solidFill>
                  <a:srgbClr val="FFFFFF"/>
                </a:solidFill>
              </a:rPr>
            </a:b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 name="pastor Carlos.jpg" descr="pastor Carlos.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201" name="Title 5"/>
          <p:cNvSpPr txBox="1"/>
          <p:nvPr>
            <p:ph type="title"/>
          </p:nvPr>
        </p:nvSpPr>
        <p:spPr>
          <a:xfrm>
            <a:off x="590550" y="495299"/>
            <a:ext cx="11163300" cy="6019801"/>
          </a:xfrm>
          <a:prstGeom prst="rect">
            <a:avLst/>
          </a:prstGeom>
        </p:spPr>
        <p:txBody>
          <a:bodyPr numCol="2"/>
          <a:lstStyle/>
          <a:p>
            <a:pPr marR="230759" defTabSz="722376">
              <a:lnSpc>
                <a:spcPct val="110000"/>
              </a:lnSpc>
              <a:defRPr spc="79" sz="2528">
                <a:solidFill>
                  <a:srgbClr val="006AFF"/>
                </a:solidFill>
              </a:defRPr>
            </a:pPr>
            <a:br/>
            <a:br/>
            <a:br/>
            <a:r>
              <a:rPr b="1">
                <a:solidFill>
                  <a:schemeClr val="accent4"/>
                </a:solidFill>
                <a:latin typeface="Times New Roman"/>
                <a:ea typeface="Times New Roman"/>
                <a:cs typeface="Times New Roman"/>
                <a:sym typeface="Times New Roman"/>
              </a:rPr>
              <a:t>LEVEL 2</a:t>
            </a:r>
            <a:r>
              <a:rPr>
                <a:solidFill>
                  <a:schemeClr val="accent4"/>
                </a:solidFill>
                <a:latin typeface="Times New Roman"/>
                <a:ea typeface="Times New Roman"/>
                <a:cs typeface="Times New Roman"/>
                <a:sym typeface="Times New Roman"/>
              </a:rPr>
              <a:t>: GROW The second level —GROW— presents the newly baptized with another 24 lessons to form their identity in the Body of Christ. This level teaches Christian disciplines for the disciple's life, so that he can GROW healthy in the Kingdom of God... </a:t>
            </a: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r>
              <a:rPr b="1">
                <a:solidFill>
                  <a:srgbClr val="FFFFFF"/>
                </a:solidFill>
                <a:latin typeface="Times New Roman"/>
                <a:ea typeface="Times New Roman"/>
                <a:cs typeface="Times New Roman"/>
                <a:sym typeface="Times New Roman"/>
              </a:rPr>
              <a:t>NIVEL 2</a:t>
            </a:r>
            <a:r>
              <a:rPr>
                <a:solidFill>
                  <a:srgbClr val="FFFFFF"/>
                </a:solidFill>
                <a:latin typeface="Times New Roman"/>
                <a:ea typeface="Times New Roman"/>
                <a:cs typeface="Times New Roman"/>
                <a:sym typeface="Times New Roman"/>
              </a:rPr>
              <a:t>: CRECER</a:t>
            </a:r>
            <a:br>
              <a:rPr>
                <a:solidFill>
                  <a:srgbClr val="FFFFFF"/>
                </a:solidFill>
                <a:latin typeface="Times New Roman"/>
                <a:ea typeface="Times New Roman"/>
                <a:cs typeface="Times New Roman"/>
                <a:sym typeface="Times New Roman"/>
              </a:rPr>
            </a:br>
            <a:r>
              <a:rPr>
                <a:solidFill>
                  <a:srgbClr val="FFFFFF"/>
                </a:solidFill>
                <a:latin typeface="Times New Roman"/>
                <a:ea typeface="Times New Roman"/>
                <a:cs typeface="Times New Roman"/>
                <a:sym typeface="Times New Roman"/>
              </a:rPr>
              <a:t>El segundo nivel —CRECER— presenta al recién bautizado otras 24 lecciones, para formar su identidad en el Cuerpo de Cristo. Este nivel enseña disciplinas cristianas para la vida del discípulo, para que pueda CRECER sano en el Reino de Dios…</a:t>
            </a: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204" name="Title 5"/>
          <p:cNvSpPr txBox="1"/>
          <p:nvPr>
            <p:ph type="title"/>
          </p:nvPr>
        </p:nvSpPr>
        <p:spPr>
          <a:xfrm>
            <a:off x="590550" y="495300"/>
            <a:ext cx="11163300" cy="5722622"/>
          </a:xfrm>
          <a:prstGeom prst="rect">
            <a:avLst/>
          </a:prstGeom>
        </p:spPr>
        <p:txBody>
          <a:bodyPr numCol="2"/>
          <a:lstStyle/>
          <a:p>
            <a:pPr marR="230759" defTabSz="722376">
              <a:lnSpc>
                <a:spcPct val="110000"/>
              </a:lnSpc>
              <a:defRPr spc="79" sz="2528">
                <a:solidFill>
                  <a:srgbClr val="006AFF"/>
                </a:solidFill>
              </a:defRPr>
            </a:pPr>
            <a:br/>
            <a:br/>
            <a:br/>
            <a:r>
              <a:rPr b="1">
                <a:solidFill>
                  <a:schemeClr val="accent4"/>
                </a:solidFill>
                <a:latin typeface="Times New Roman"/>
                <a:ea typeface="Times New Roman"/>
                <a:cs typeface="Times New Roman"/>
                <a:sym typeface="Times New Roman"/>
              </a:rPr>
              <a:t>LEVEL 3: </a:t>
            </a:r>
            <a:r>
              <a:rPr>
                <a:solidFill>
                  <a:schemeClr val="accent4"/>
                </a:solidFill>
                <a:latin typeface="Times New Roman"/>
                <a:ea typeface="Times New Roman"/>
                <a:cs typeface="Times New Roman"/>
                <a:sym typeface="Times New Roman"/>
              </a:rPr>
              <a:t>MATURE At this level there are again 24 lessons, whose objective is for the believer to MATURE in his responsibilities in the Kingdom of God; so that he begins to serve, taking his first steps as a servant —Timothy in the homes. </a:t>
            </a: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br>
              <a:rPr>
                <a:solidFill>
                  <a:srgbClr val="FFFFFF"/>
                </a:solidFill>
                <a:latin typeface="Times New Roman"/>
                <a:ea typeface="Times New Roman"/>
                <a:cs typeface="Times New Roman"/>
                <a:sym typeface="Times New Roman"/>
              </a:rPr>
            </a:br>
            <a:r>
              <a:rPr b="1">
                <a:solidFill>
                  <a:srgbClr val="FFFFFF"/>
                </a:solidFill>
                <a:latin typeface="Times New Roman"/>
                <a:ea typeface="Times New Roman"/>
                <a:cs typeface="Times New Roman"/>
                <a:sym typeface="Times New Roman"/>
              </a:rPr>
              <a:t>NIVEL 3: </a:t>
            </a:r>
            <a:r>
              <a:rPr>
                <a:solidFill>
                  <a:srgbClr val="FFFFFF"/>
                </a:solidFill>
                <a:latin typeface="Times New Roman"/>
                <a:ea typeface="Times New Roman"/>
                <a:cs typeface="Times New Roman"/>
                <a:sym typeface="Times New Roman"/>
              </a:rPr>
              <a:t>MADURAR</a:t>
            </a:r>
            <a:br>
              <a:rPr>
                <a:solidFill>
                  <a:srgbClr val="FFFFFF"/>
                </a:solidFill>
                <a:latin typeface="Times New Roman"/>
                <a:ea typeface="Times New Roman"/>
                <a:cs typeface="Times New Roman"/>
                <a:sym typeface="Times New Roman"/>
              </a:rPr>
            </a:br>
            <a:r>
              <a:rPr>
                <a:solidFill>
                  <a:srgbClr val="FFFFFF"/>
                </a:solidFill>
                <a:latin typeface="Times New Roman"/>
                <a:ea typeface="Times New Roman"/>
                <a:cs typeface="Times New Roman"/>
                <a:sym typeface="Times New Roman"/>
              </a:rPr>
              <a:t>En este nivel nuevamente hay 24 lecciones, cuyo objetivo es que el creyente MADURE</a:t>
            </a:r>
            <a:br>
              <a:rPr>
                <a:solidFill>
                  <a:srgbClr val="FFFFFF"/>
                </a:solidFill>
                <a:latin typeface="Times New Roman"/>
                <a:ea typeface="Times New Roman"/>
                <a:cs typeface="Times New Roman"/>
                <a:sym typeface="Times New Roman"/>
              </a:rPr>
            </a:br>
            <a:r>
              <a:rPr>
                <a:solidFill>
                  <a:srgbClr val="FFFFFF"/>
                </a:solidFill>
                <a:latin typeface="Times New Roman"/>
                <a:ea typeface="Times New Roman"/>
                <a:cs typeface="Times New Roman"/>
                <a:sym typeface="Times New Roman"/>
              </a:rPr>
              <a:t>en sus responsabilidades en el Reino de Dios; para que empiece a servir, dando sus primeros pasos como un servidor —Timoteo en las casas.</a:t>
            </a:r>
            <a:br>
              <a:rPr>
                <a:solidFill>
                  <a:srgbClr val="FFFFFF"/>
                </a:solidFill>
                <a:latin typeface="Times New Roman"/>
                <a:ea typeface="Times New Roman"/>
                <a:cs typeface="Times New Roman"/>
                <a:sym typeface="Times New Roman"/>
              </a:rPr>
            </a:b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Picture 1" descr="Picture 1"/>
          <p:cNvPicPr>
            <a:picLocks noChangeAspect="1"/>
          </p:cNvPicPr>
          <p:nvPr/>
        </p:nvPicPr>
        <p:blipFill>
          <a:blip r:embed="rId3">
            <a:extLst/>
          </a:blip>
          <a:stretch>
            <a:fillRect/>
          </a:stretch>
        </p:blipFill>
        <p:spPr>
          <a:xfrm>
            <a:off x="-3" y="0"/>
            <a:ext cx="12192002" cy="6858000"/>
          </a:xfrm>
          <a:prstGeom prst="rect">
            <a:avLst/>
          </a:prstGeom>
          <a:ln w="12700">
            <a:miter lim="400000"/>
          </a:ln>
        </p:spPr>
      </p:pic>
      <p:sp>
        <p:nvSpPr>
          <p:cNvPr id="207" name="Title 5"/>
          <p:cNvSpPr txBox="1"/>
          <p:nvPr>
            <p:ph type="title"/>
          </p:nvPr>
        </p:nvSpPr>
        <p:spPr>
          <a:xfrm>
            <a:off x="590550" y="495300"/>
            <a:ext cx="11163300" cy="5722622"/>
          </a:xfrm>
          <a:prstGeom prst="rect">
            <a:avLst/>
          </a:prstGeom>
        </p:spPr>
        <p:txBody>
          <a:bodyPr numCol="2"/>
          <a:lstStyle/>
          <a:p>
            <a:pPr marR="289179" defTabSz="905255">
              <a:lnSpc>
                <a:spcPct val="110000"/>
              </a:lnSpc>
              <a:defRPr spc="99" sz="4257">
                <a:solidFill>
                  <a:srgbClr val="006AFF"/>
                </a:solidFill>
                <a:latin typeface="Times New Roman"/>
                <a:ea typeface="Times New Roman"/>
                <a:cs typeface="Times New Roman"/>
                <a:sym typeface="Times New Roman"/>
              </a:defRPr>
            </a:pPr>
            <a:br/>
            <a:r>
              <a:rPr b="1" sz="3564">
                <a:solidFill>
                  <a:schemeClr val="accent4"/>
                </a:solidFill>
              </a:rPr>
              <a:t>LEVEL 3: </a:t>
            </a:r>
            <a:r>
              <a:rPr sz="3564">
                <a:solidFill>
                  <a:schemeClr val="accent4"/>
                </a:solidFill>
              </a:rPr>
              <a:t>MATURE There, in practice, you will learn to be a true priest of the Kingdom of God, receiving theoretical-practical training.</a:t>
            </a:r>
            <a:br>
              <a:rPr sz="3564"/>
            </a:br>
            <a:br>
              <a:rPr sz="3564"/>
            </a:br>
            <a:br>
              <a:rPr sz="3564"/>
            </a:br>
            <a:br>
              <a:rPr sz="3564"/>
            </a:br>
            <a:r>
              <a:rPr b="1" sz="3564">
                <a:solidFill>
                  <a:srgbClr val="FFFFFF"/>
                </a:solidFill>
              </a:rPr>
              <a:t>NIVEL 3: </a:t>
            </a:r>
            <a:r>
              <a:rPr sz="3564">
                <a:solidFill>
                  <a:srgbClr val="FFFFFF"/>
                </a:solidFill>
              </a:rPr>
              <a:t>MADURAR</a:t>
            </a:r>
            <a:br>
              <a:rPr sz="3564">
                <a:solidFill>
                  <a:srgbClr val="FFFFFF"/>
                </a:solidFill>
              </a:rPr>
            </a:br>
            <a:r>
              <a:rPr sz="3564">
                <a:solidFill>
                  <a:srgbClr val="FFFFFF"/>
                </a:solidFill>
              </a:rPr>
              <a:t>Ahí, en la práctica, aprenderá a ser una verdadero sacerdote del Reino de Dios, recibiendo el entrenamiento teórico–práctico.</a:t>
            </a:r>
            <a:br>
              <a:rPr sz="3564">
                <a:solidFill>
                  <a:srgbClr val="FFFFFF"/>
                </a:solidFill>
              </a:rPr>
            </a:b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212" name="Title 5"/>
          <p:cNvSpPr txBox="1"/>
          <p:nvPr>
            <p:ph type="title"/>
          </p:nvPr>
        </p:nvSpPr>
        <p:spPr>
          <a:xfrm>
            <a:off x="590550" y="495299"/>
            <a:ext cx="11163300" cy="5848351"/>
          </a:xfrm>
          <a:prstGeom prst="rect">
            <a:avLst/>
          </a:prstGeom>
        </p:spPr>
        <p:txBody>
          <a:bodyPr numCol="2"/>
          <a:lstStyle/>
          <a:p>
            <a:pPr marR="274574" defTabSz="859536">
              <a:lnSpc>
                <a:spcPct val="110000"/>
              </a:lnSpc>
              <a:defRPr spc="94" sz="2632">
                <a:solidFill>
                  <a:srgbClr val="006AFF"/>
                </a:solidFill>
                <a:latin typeface="Times New Roman"/>
                <a:ea typeface="Times New Roman"/>
                <a:cs typeface="Times New Roman"/>
                <a:sym typeface="Times New Roman"/>
              </a:defRPr>
            </a:pPr>
            <a:br/>
            <a:r>
              <a:rPr b="1">
                <a:solidFill>
                  <a:schemeClr val="accent4"/>
                </a:solidFill>
              </a:rPr>
              <a:t>LEVEL 4: MULTIPLY </a:t>
            </a:r>
            <a:r>
              <a:rPr>
                <a:solidFill>
                  <a:schemeClr val="accent4"/>
                </a:solidFill>
              </a:rPr>
              <a:t>After serving as Timothy in a cell, the disciple should be ready to MULTIPLY, as a new FG leader. At this level there are another 24 lessons, which provide the necessary training to operate the entire cellular network; to become: leader, sector supervisor, zone coordinator and director of a cellular network. </a:t>
            </a:r>
            <a:br>
              <a:rPr>
                <a:solidFill>
                  <a:srgbClr val="FFFFFF"/>
                </a:solidFill>
              </a:rPr>
            </a:br>
            <a:br>
              <a:rPr>
                <a:solidFill>
                  <a:srgbClr val="FFFFFF"/>
                </a:solidFill>
              </a:rPr>
            </a:br>
            <a:br>
              <a:rPr>
                <a:solidFill>
                  <a:srgbClr val="FFFFFF"/>
                </a:solidFill>
              </a:rPr>
            </a:br>
            <a:br>
              <a:rPr>
                <a:solidFill>
                  <a:srgbClr val="FFFFFF"/>
                </a:solidFill>
              </a:rPr>
            </a:br>
            <a:r>
              <a:rPr b="1">
                <a:solidFill>
                  <a:srgbClr val="FFFFFF"/>
                </a:solidFill>
              </a:rPr>
              <a:t>NIVEL 4: MULTIPLICARSE</a:t>
            </a:r>
            <a:br>
              <a:rPr b="1">
                <a:solidFill>
                  <a:srgbClr val="FFFFFF"/>
                </a:solidFill>
              </a:rPr>
            </a:br>
            <a:r>
              <a:rPr>
                <a:solidFill>
                  <a:srgbClr val="FFFFFF"/>
                </a:solidFill>
              </a:rPr>
              <a:t>Después de servir como Timoteo en una célula, el discípulo deberá estar listo para MULTIPLICARSE, como un nuevo líder de GDA. En este nivel hay otras 24 lecciones, que proveen el entrenamiento necesario para operar toda la red celular; para llegar a ser: líder, supervisor de sector, coordinador de zona y director de una red celular.</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Picture 1" descr="Picture 1"/>
          <p:cNvPicPr>
            <a:picLocks noChangeAspect="1"/>
          </p:cNvPicPr>
          <p:nvPr/>
        </p:nvPicPr>
        <p:blipFill>
          <a:blip r:embed="rId3">
            <a:extLst/>
          </a:blip>
          <a:stretch>
            <a:fillRect/>
          </a:stretch>
        </p:blipFill>
        <p:spPr>
          <a:xfrm>
            <a:off x="-3" y="0"/>
            <a:ext cx="12192002" cy="6858000"/>
          </a:xfrm>
          <a:prstGeom prst="rect">
            <a:avLst/>
          </a:prstGeom>
          <a:ln w="12700">
            <a:miter lim="400000"/>
          </a:ln>
        </p:spPr>
      </p:pic>
      <p:sp>
        <p:nvSpPr>
          <p:cNvPr id="215" name="Title 5"/>
          <p:cNvSpPr txBox="1"/>
          <p:nvPr>
            <p:ph type="title"/>
          </p:nvPr>
        </p:nvSpPr>
        <p:spPr>
          <a:xfrm>
            <a:off x="590550" y="495300"/>
            <a:ext cx="11163300" cy="5722622"/>
          </a:xfrm>
          <a:prstGeom prst="rect">
            <a:avLst/>
          </a:prstGeom>
        </p:spPr>
        <p:txBody>
          <a:bodyPr numCol="2"/>
          <a:lstStyle/>
          <a:p>
            <a:pPr marR="239522" defTabSz="749808">
              <a:lnSpc>
                <a:spcPct val="110000"/>
              </a:lnSpc>
              <a:defRPr spc="81" sz="3525">
                <a:solidFill>
                  <a:srgbClr val="006AFF"/>
                </a:solidFill>
              </a:defRPr>
            </a:pPr>
            <a:br/>
            <a:br/>
            <a:r>
              <a:rPr b="1">
                <a:solidFill>
                  <a:schemeClr val="accent4"/>
                </a:solidFill>
                <a:latin typeface="Times New Roman"/>
                <a:ea typeface="Times New Roman"/>
                <a:cs typeface="Times New Roman"/>
                <a:sym typeface="Times New Roman"/>
              </a:rPr>
              <a:t>LEVEL 4: MULTIPLY </a:t>
            </a:r>
            <a:r>
              <a:rPr>
                <a:solidFill>
                  <a:schemeClr val="accent4"/>
                </a:solidFill>
                <a:latin typeface="Times New Roman"/>
                <a:ea typeface="Times New Roman"/>
                <a:cs typeface="Times New Roman"/>
                <a:sym typeface="Times New Roman"/>
              </a:rPr>
              <a:t>Here, </a:t>
            </a:r>
            <a:br>
              <a:rPr>
                <a:solidFill>
                  <a:schemeClr val="accent4"/>
                </a:solidFill>
                <a:latin typeface="Times New Roman"/>
                <a:ea typeface="Times New Roman"/>
                <a:cs typeface="Times New Roman"/>
                <a:sym typeface="Times New Roman"/>
              </a:rPr>
            </a:br>
            <a:r>
              <a:rPr>
                <a:solidFill>
                  <a:schemeClr val="accent4"/>
                </a:solidFill>
                <a:latin typeface="Times New Roman"/>
                <a:ea typeface="Times New Roman"/>
                <a:cs typeface="Times New Roman"/>
                <a:sym typeface="Times New Roman"/>
              </a:rPr>
              <a:t>the disciple learns to be under authority, as part of the army of Jesus Christ.</a:t>
            </a:r>
            <a:r>
              <a:rPr>
                <a:latin typeface="Times New Roman"/>
                <a:ea typeface="Times New Roman"/>
                <a:cs typeface="Times New Roman"/>
                <a:sym typeface="Times New Roman"/>
              </a:rPr>
              <a:t> </a:t>
            </a: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r>
              <a:rPr b="1">
                <a:solidFill>
                  <a:srgbClr val="FFFFFF"/>
                </a:solidFill>
                <a:latin typeface="Times New Roman"/>
                <a:ea typeface="Times New Roman"/>
                <a:cs typeface="Times New Roman"/>
                <a:sym typeface="Times New Roman"/>
              </a:rPr>
              <a:t>NIVEL 4:</a:t>
            </a:r>
            <a:br>
              <a:rPr b="1">
                <a:solidFill>
                  <a:srgbClr val="FFFFFF"/>
                </a:solidFill>
                <a:latin typeface="Times New Roman"/>
                <a:ea typeface="Times New Roman"/>
                <a:cs typeface="Times New Roman"/>
                <a:sym typeface="Times New Roman"/>
              </a:rPr>
            </a:br>
            <a:r>
              <a:rPr b="1">
                <a:solidFill>
                  <a:srgbClr val="FFFFFF"/>
                </a:solidFill>
                <a:latin typeface="Times New Roman"/>
                <a:ea typeface="Times New Roman"/>
                <a:cs typeface="Times New Roman"/>
                <a:sym typeface="Times New Roman"/>
              </a:rPr>
              <a:t>MULTIPLICARSE</a:t>
            </a:r>
            <a:br>
              <a:rPr b="1">
                <a:solidFill>
                  <a:srgbClr val="FFFFFF"/>
                </a:solidFill>
                <a:latin typeface="Times New Roman"/>
                <a:ea typeface="Times New Roman"/>
                <a:cs typeface="Times New Roman"/>
                <a:sym typeface="Times New Roman"/>
              </a:rPr>
            </a:br>
            <a:r>
              <a:rPr spc="82" sz="3198">
                <a:solidFill>
                  <a:srgbClr val="FFFFFF"/>
                </a:solidFill>
                <a:latin typeface="Times New Roman"/>
                <a:ea typeface="Times New Roman"/>
                <a:cs typeface="Times New Roman"/>
                <a:sym typeface="Times New Roman"/>
              </a:rPr>
              <a:t>Aquí, el discípulo aprende a estar bajo autoridad, como parte del ejército de Jesucristo.</a:t>
            </a:r>
            <a:br>
              <a:rPr spc="82" sz="3198">
                <a:solidFill>
                  <a:srgbClr val="FFFFFF"/>
                </a:solidFill>
                <a:latin typeface="Times New Roman"/>
                <a:ea typeface="Times New Roman"/>
                <a:cs typeface="Times New Roman"/>
                <a:sym typeface="Times New Roman"/>
              </a:rPr>
            </a:br>
            <a:br>
              <a:rPr spc="82" sz="3198">
                <a:solidFill>
                  <a:srgbClr val="FFFFFF"/>
                </a:solidFill>
                <a:latin typeface="Times New Roman"/>
                <a:ea typeface="Times New Roman"/>
                <a:cs typeface="Times New Roman"/>
                <a:sym typeface="Times New Roman"/>
              </a:rPr>
            </a:b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220" name="Title 5"/>
          <p:cNvSpPr txBox="1"/>
          <p:nvPr>
            <p:ph type="title"/>
          </p:nvPr>
        </p:nvSpPr>
        <p:spPr>
          <a:xfrm>
            <a:off x="514348" y="866775"/>
            <a:ext cx="11163301" cy="5722622"/>
          </a:xfrm>
          <a:prstGeom prst="rect">
            <a:avLst/>
          </a:prstGeom>
        </p:spPr>
        <p:txBody>
          <a:bodyPr numCol="2"/>
          <a:lstStyle/>
          <a:p>
            <a:pPr marR="286258" defTabSz="896111">
              <a:lnSpc>
                <a:spcPct val="110000"/>
              </a:lnSpc>
              <a:spcBef>
                <a:spcPts val="1600"/>
              </a:spcBef>
              <a:defRPr b="1" spc="97" sz="3528">
                <a:solidFill>
                  <a:srgbClr val="006AFF"/>
                </a:solidFill>
                <a:latin typeface="Times New Roman"/>
                <a:ea typeface="Times New Roman"/>
                <a:cs typeface="Times New Roman"/>
                <a:sym typeface="Times New Roman"/>
              </a:defRPr>
            </a:pPr>
            <a:r>
              <a:rPr>
                <a:solidFill>
                  <a:schemeClr val="accent4"/>
                </a:solidFill>
              </a:rPr>
              <a:t>CONCLUSION: </a:t>
            </a:r>
            <a:r>
              <a:rPr b="0">
                <a:solidFill>
                  <a:schemeClr val="accent4"/>
                </a:solidFill>
              </a:rPr>
              <a:t>The FOLLOW ME DISCIPLESHIP SCHOOL is the bastion of success in the growth of the Church. Without good teaching, people soon perish. Remember what the Word of God says:</a:t>
            </a:r>
            <a:br>
              <a:rPr b="0"/>
            </a:br>
            <a:br>
              <a:rPr b="0"/>
            </a:br>
            <a:br>
              <a:rPr b="0"/>
            </a:br>
            <a:r>
              <a:rPr>
                <a:solidFill>
                  <a:srgbClr val="FFFFFF"/>
                </a:solidFill>
              </a:rPr>
              <a:t>CONCLUSIÓN:</a:t>
            </a:r>
            <a:br>
              <a:rPr>
                <a:solidFill>
                  <a:srgbClr val="FFFFFF"/>
                </a:solidFill>
              </a:rPr>
            </a:br>
            <a:r>
              <a:rPr b="0">
                <a:solidFill>
                  <a:srgbClr val="FFFFFF"/>
                </a:solidFill>
              </a:rPr>
              <a:t>La ESCUELA DE DISCIPULADO SÍGAME es el bastión del éxito en el crecimiento de la Iglesia. Sin una buena enseñanza,</a:t>
            </a:r>
            <a:br>
              <a:rPr b="0">
                <a:solidFill>
                  <a:srgbClr val="FFFFFF"/>
                </a:solidFill>
              </a:rPr>
            </a:br>
            <a:r>
              <a:rPr b="0">
                <a:solidFill>
                  <a:srgbClr val="FFFFFF"/>
                </a:solidFill>
              </a:rPr>
              <a:t>la gente pronto perece. </a:t>
            </a:r>
            <a:br>
              <a:rPr b="0">
                <a:solidFill>
                  <a:srgbClr val="FFFFFF"/>
                </a:solidFill>
              </a:rPr>
            </a:br>
            <a:r>
              <a:rPr b="0">
                <a:solidFill>
                  <a:srgbClr val="FFFFFF"/>
                </a:solidFill>
              </a:rPr>
              <a:t>Recordemos lo que la Palabra de Dios dice: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Picture 1" descr="Picture 1"/>
          <p:cNvPicPr>
            <a:picLocks noChangeAspect="1"/>
          </p:cNvPicPr>
          <p:nvPr/>
        </p:nvPicPr>
        <p:blipFill>
          <a:blip r:embed="rId2">
            <a:extLst/>
          </a:blip>
          <a:stretch>
            <a:fillRect/>
          </a:stretch>
        </p:blipFill>
        <p:spPr>
          <a:xfrm>
            <a:off x="-3" y="0"/>
            <a:ext cx="12192002" cy="6858000"/>
          </a:xfrm>
          <a:prstGeom prst="rect">
            <a:avLst/>
          </a:prstGeom>
          <a:ln w="12700">
            <a:miter lim="400000"/>
          </a:ln>
        </p:spPr>
      </p:pic>
      <p:sp>
        <p:nvSpPr>
          <p:cNvPr id="223" name="Title 5"/>
          <p:cNvSpPr txBox="1"/>
          <p:nvPr>
            <p:ph type="title"/>
          </p:nvPr>
        </p:nvSpPr>
        <p:spPr>
          <a:xfrm>
            <a:off x="590550" y="495300"/>
            <a:ext cx="11163300" cy="5722622"/>
          </a:xfrm>
          <a:prstGeom prst="rect">
            <a:avLst/>
          </a:prstGeom>
        </p:spPr>
        <p:txBody>
          <a:bodyPr numCol="2"/>
          <a:lstStyle/>
          <a:p>
            <a:pPr marR="292100" algn="ctr">
              <a:lnSpc>
                <a:spcPct val="110000"/>
              </a:lnSpc>
              <a:spcBef>
                <a:spcPts val="1700"/>
              </a:spcBef>
              <a:defRPr i="1" spc="100" sz="4800">
                <a:solidFill>
                  <a:srgbClr val="006AFF"/>
                </a:solidFill>
                <a:latin typeface="Times New Roman"/>
                <a:ea typeface="Times New Roman"/>
                <a:cs typeface="Times New Roman"/>
                <a:sym typeface="Times New Roman"/>
              </a:defRPr>
            </a:pPr>
            <a:br/>
            <a:r>
              <a:rPr i="0">
                <a:solidFill>
                  <a:schemeClr val="accent4"/>
                </a:solidFill>
              </a:rPr>
              <a:t>My people are destroyed </a:t>
            </a:r>
            <a:r>
              <a:rPr b="1" i="0">
                <a:solidFill>
                  <a:schemeClr val="accent4"/>
                </a:solidFill>
              </a:rPr>
              <a:t>for lack of knowledge</a:t>
            </a:r>
            <a:r>
              <a:rPr i="0">
                <a:solidFill>
                  <a:schemeClr val="accent4"/>
                </a:solidFill>
              </a:rPr>
              <a:t>...</a:t>
            </a:r>
            <a:br>
              <a:rPr i="0">
                <a:solidFill>
                  <a:schemeClr val="accent4"/>
                </a:solidFill>
              </a:rPr>
            </a:br>
            <a:r>
              <a:rPr i="0">
                <a:solidFill>
                  <a:schemeClr val="accent4"/>
                </a:solidFill>
              </a:rPr>
              <a:t>Hosea 4:6</a:t>
            </a:r>
            <a:br>
              <a:rPr i="0"/>
            </a:br>
            <a:br>
              <a:rPr i="0"/>
            </a:br>
            <a:br>
              <a:rPr i="0"/>
            </a:br>
            <a:r>
              <a:rPr>
                <a:solidFill>
                  <a:srgbClr val="FFFFFF"/>
                </a:solidFill>
              </a:rPr>
              <a:t>“Mi pueblo fue destruido, </a:t>
            </a:r>
            <a:r>
              <a:rPr b="1">
                <a:solidFill>
                  <a:srgbClr val="FFFFFF"/>
                </a:solidFill>
              </a:rPr>
              <a:t>porque le faltó conocimiento</a:t>
            </a:r>
            <a:r>
              <a:rPr>
                <a:solidFill>
                  <a:srgbClr val="FFFFFF"/>
                </a:solidFill>
              </a:rPr>
              <a:t>… Oseas 4.6</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Picture 1" descr="Picture 1"/>
          <p:cNvPicPr>
            <a:picLocks noChangeAspect="1"/>
          </p:cNvPicPr>
          <p:nvPr/>
        </p:nvPicPr>
        <p:blipFill>
          <a:blip r:embed="rId2">
            <a:extLst/>
          </a:blip>
          <a:stretch>
            <a:fillRect/>
          </a:stretch>
        </p:blipFill>
        <p:spPr>
          <a:xfrm>
            <a:off x="-2" y="0"/>
            <a:ext cx="12192001" cy="6858000"/>
          </a:xfrm>
          <a:prstGeom prst="rect">
            <a:avLst/>
          </a:prstGeom>
          <a:ln w="12700">
            <a:miter lim="400000"/>
          </a:ln>
        </p:spPr>
      </p:pic>
      <p:sp>
        <p:nvSpPr>
          <p:cNvPr id="101" name="Title 2"/>
          <p:cNvSpPr txBox="1"/>
          <p:nvPr>
            <p:ph type="title"/>
          </p:nvPr>
        </p:nvSpPr>
        <p:spPr>
          <a:xfrm>
            <a:off x="760281" y="853068"/>
            <a:ext cx="10957812" cy="5151864"/>
          </a:xfrm>
          <a:prstGeom prst="rect">
            <a:avLst/>
          </a:prstGeom>
        </p:spPr>
        <p:txBody>
          <a:bodyPr numCol="2"/>
          <a:lstStyle/>
          <a:p>
            <a:pPr algn="ctr" defTabSz="813816">
              <a:defRPr b="1" baseline="29752" sz="8544">
                <a:solidFill>
                  <a:srgbClr val="006AFF"/>
                </a:solidFill>
                <a:latin typeface="Times New Roman"/>
                <a:ea typeface="Times New Roman"/>
                <a:cs typeface="Times New Roman"/>
                <a:sym typeface="Times New Roman"/>
              </a:defRPr>
            </a:pPr>
            <a:r>
              <a:rPr>
                <a:solidFill>
                  <a:schemeClr val="accent4"/>
                </a:solidFill>
              </a:rPr>
              <a:t> </a:t>
            </a:r>
            <a:br>
              <a:rPr>
                <a:solidFill>
                  <a:schemeClr val="accent4"/>
                </a:solidFill>
              </a:rPr>
            </a:br>
            <a:r>
              <a:rPr b="0" baseline="0" sz="4183">
                <a:solidFill>
                  <a:schemeClr val="accent4"/>
                </a:solidFill>
              </a:rPr>
              <a:t>And He said to them, “</a:t>
            </a:r>
            <a:r>
              <a:rPr baseline="0" sz="4183">
                <a:solidFill>
                  <a:schemeClr val="accent4"/>
                </a:solidFill>
              </a:rPr>
              <a:t>Go</a:t>
            </a:r>
            <a:r>
              <a:rPr b="0" baseline="0" sz="4183">
                <a:solidFill>
                  <a:schemeClr val="accent4"/>
                </a:solidFill>
              </a:rPr>
              <a:t> into all the world and </a:t>
            </a:r>
            <a:r>
              <a:rPr baseline="0" sz="4183">
                <a:solidFill>
                  <a:schemeClr val="accent4"/>
                </a:solidFill>
              </a:rPr>
              <a:t>preach</a:t>
            </a:r>
            <a:r>
              <a:rPr b="0" baseline="0" sz="4183">
                <a:solidFill>
                  <a:schemeClr val="accent4"/>
                </a:solidFill>
              </a:rPr>
              <a:t> the </a:t>
            </a:r>
            <a:r>
              <a:rPr baseline="0" sz="4183">
                <a:solidFill>
                  <a:schemeClr val="accent4"/>
                </a:solidFill>
              </a:rPr>
              <a:t>gospel</a:t>
            </a:r>
            <a:r>
              <a:rPr b="0" baseline="0" sz="4183">
                <a:solidFill>
                  <a:schemeClr val="accent4"/>
                </a:solidFill>
              </a:rPr>
              <a:t> to every creature.</a:t>
            </a:r>
            <a:br>
              <a:rPr b="0" baseline="0" sz="4183">
                <a:solidFill>
                  <a:schemeClr val="accent4"/>
                </a:solidFill>
              </a:rPr>
            </a:br>
            <a:r>
              <a:rPr baseline="0" sz="4183">
                <a:solidFill>
                  <a:schemeClr val="accent4"/>
                </a:solidFill>
              </a:rPr>
              <a:t>Mark 15:115</a:t>
            </a:r>
            <a:br>
              <a:rPr baseline="0" sz="4183"/>
            </a:br>
            <a:br>
              <a:rPr baseline="0" sz="4183"/>
            </a:br>
            <a:br>
              <a:rPr baseline="0" sz="4183"/>
            </a:br>
            <a:br>
              <a:rPr baseline="0" sz="4183"/>
            </a:br>
            <a:br>
              <a:rPr baseline="0" sz="4183"/>
            </a:br>
            <a:br>
              <a:rPr baseline="0" sz="4183"/>
            </a:br>
            <a:br>
              <a:rPr baseline="0" sz="4183"/>
            </a:br>
            <a:r>
              <a:rPr b="0" baseline="0" sz="4183">
                <a:solidFill>
                  <a:srgbClr val="FFFFFF"/>
                </a:solidFill>
              </a:rPr>
              <a:t>Y les dijo:</a:t>
            </a:r>
            <a:r>
              <a:rPr baseline="0" sz="4183">
                <a:solidFill>
                  <a:srgbClr val="FFFFFF"/>
                </a:solidFill>
              </a:rPr>
              <a:t> Id </a:t>
            </a:r>
            <a:r>
              <a:rPr b="0" baseline="0" sz="4183">
                <a:solidFill>
                  <a:srgbClr val="FFFFFF"/>
                </a:solidFill>
              </a:rPr>
              <a:t>por todo el mundo y </a:t>
            </a:r>
            <a:r>
              <a:rPr baseline="0" sz="4183">
                <a:solidFill>
                  <a:srgbClr val="FFFFFF"/>
                </a:solidFill>
              </a:rPr>
              <a:t>predicad</a:t>
            </a:r>
            <a:r>
              <a:rPr b="0" baseline="0" sz="4183">
                <a:solidFill>
                  <a:srgbClr val="FFFFFF"/>
                </a:solidFill>
              </a:rPr>
              <a:t> el </a:t>
            </a:r>
            <a:r>
              <a:rPr baseline="0" sz="4183">
                <a:solidFill>
                  <a:srgbClr val="FFFFFF"/>
                </a:solidFill>
              </a:rPr>
              <a:t>evangelio</a:t>
            </a:r>
            <a:r>
              <a:rPr b="0" baseline="0" sz="4183">
                <a:solidFill>
                  <a:srgbClr val="FFFFFF"/>
                </a:solidFill>
              </a:rPr>
              <a:t> a toda criatura. </a:t>
            </a:r>
            <a:br>
              <a:rPr b="0" baseline="0" sz="4183">
                <a:solidFill>
                  <a:srgbClr val="FFFFFF"/>
                </a:solidFill>
              </a:rPr>
            </a:br>
            <a:r>
              <a:rPr baseline="0" sz="4183">
                <a:solidFill>
                  <a:srgbClr val="FFFFFF"/>
                </a:solidFill>
                <a:latin typeface="system-ui"/>
                <a:ea typeface="system-ui"/>
                <a:cs typeface="system-ui"/>
                <a:sym typeface="system-ui"/>
              </a:rPr>
              <a:t>Marcos 15:15</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extLst/>
          </a:blip>
          <a:stretch>
            <a:fillRect/>
          </a:stretch>
        </p:blipFill>
        <p:spPr>
          <a:xfrm>
            <a:off x="-2" y="0"/>
            <a:ext cx="12192001" cy="6858000"/>
          </a:xfrm>
          <a:prstGeom prst="rect">
            <a:avLst/>
          </a:prstGeom>
          <a:ln w="12700">
            <a:miter lim="400000"/>
          </a:ln>
        </p:spPr>
      </p:pic>
      <p:sp>
        <p:nvSpPr>
          <p:cNvPr id="104" name="Title 2"/>
          <p:cNvSpPr txBox="1"/>
          <p:nvPr>
            <p:ph type="title"/>
          </p:nvPr>
        </p:nvSpPr>
        <p:spPr>
          <a:xfrm>
            <a:off x="594606" y="1706136"/>
            <a:ext cx="11002783" cy="5151864"/>
          </a:xfrm>
          <a:prstGeom prst="rect">
            <a:avLst/>
          </a:prstGeom>
        </p:spPr>
        <p:txBody>
          <a:bodyPr numCol="2"/>
          <a:lstStyle/>
          <a:p>
            <a:pPr algn="ctr">
              <a:defRPr b="1" baseline="30000" sz="4800">
                <a:solidFill>
                  <a:srgbClr val="006AFF"/>
                </a:solidFill>
                <a:latin typeface="Times New Roman"/>
                <a:ea typeface="Times New Roman"/>
                <a:cs typeface="Times New Roman"/>
                <a:sym typeface="Times New Roman"/>
              </a:defRPr>
            </a:pPr>
            <a:r>
              <a:rPr>
                <a:solidFill>
                  <a:schemeClr val="accent4"/>
                </a:solidFill>
              </a:rPr>
              <a:t> </a:t>
            </a:r>
            <a:r>
              <a:rPr baseline="0">
                <a:solidFill>
                  <a:schemeClr val="accent4"/>
                </a:solidFill>
              </a:rPr>
              <a:t>Go</a:t>
            </a:r>
            <a:r>
              <a:rPr b="0" baseline="0">
                <a:solidFill>
                  <a:schemeClr val="accent4"/>
                </a:solidFill>
              </a:rPr>
              <a:t> therefore and </a:t>
            </a:r>
            <a:r>
              <a:rPr baseline="0">
                <a:solidFill>
                  <a:schemeClr val="accent4"/>
                </a:solidFill>
              </a:rPr>
              <a:t>make disciples </a:t>
            </a:r>
            <a:r>
              <a:rPr b="0" baseline="0">
                <a:solidFill>
                  <a:schemeClr val="accent4"/>
                </a:solidFill>
              </a:rPr>
              <a:t>of all the nations, </a:t>
            </a:r>
            <a:r>
              <a:rPr baseline="0">
                <a:solidFill>
                  <a:schemeClr val="accent4"/>
                </a:solidFill>
              </a:rPr>
              <a:t>baptizing them </a:t>
            </a:r>
            <a:r>
              <a:rPr b="0" baseline="0">
                <a:solidFill>
                  <a:schemeClr val="accent4"/>
                </a:solidFill>
              </a:rPr>
              <a:t>…</a:t>
            </a:r>
            <a:br>
              <a:rPr b="0" baseline="0">
                <a:solidFill>
                  <a:schemeClr val="accent4"/>
                </a:solidFill>
              </a:rPr>
            </a:br>
            <a:r>
              <a:rPr baseline="0">
                <a:solidFill>
                  <a:schemeClr val="accent4"/>
                </a:solidFill>
              </a:rPr>
              <a:t>Mathew 28:19</a:t>
            </a:r>
            <a:br>
              <a:rPr baseline="0"/>
            </a:br>
            <a:br>
              <a:rPr baseline="0"/>
            </a:br>
            <a:br>
              <a:rPr baseline="0"/>
            </a:br>
            <a:r>
              <a:rPr b="0" baseline="0">
                <a:solidFill>
                  <a:srgbClr val="FFFFFF"/>
                </a:solidFill>
              </a:rPr>
              <a:t>Por tanto, </a:t>
            </a:r>
            <a:r>
              <a:rPr baseline="0">
                <a:solidFill>
                  <a:srgbClr val="FFFFFF"/>
                </a:solidFill>
              </a:rPr>
              <a:t>id</a:t>
            </a:r>
            <a:r>
              <a:rPr b="0" baseline="0">
                <a:solidFill>
                  <a:srgbClr val="FFFFFF"/>
                </a:solidFill>
              </a:rPr>
              <a:t>, y </a:t>
            </a:r>
            <a:r>
              <a:rPr baseline="0">
                <a:solidFill>
                  <a:srgbClr val="FFFFFF"/>
                </a:solidFill>
              </a:rPr>
              <a:t>haced discípulos </a:t>
            </a:r>
            <a:r>
              <a:rPr b="0" baseline="0">
                <a:solidFill>
                  <a:srgbClr val="FFFFFF"/>
                </a:solidFill>
              </a:rPr>
              <a:t>a todas las naciones, </a:t>
            </a:r>
            <a:r>
              <a:rPr baseline="0">
                <a:solidFill>
                  <a:srgbClr val="FFFFFF"/>
                </a:solidFill>
              </a:rPr>
              <a:t>bautizándolos</a:t>
            </a:r>
            <a:r>
              <a:rPr b="0" baseline="0">
                <a:solidFill>
                  <a:srgbClr val="FFFFFF"/>
                </a:solidFill>
              </a:rPr>
              <a:t> …</a:t>
            </a:r>
            <a:br>
              <a:rPr b="0" baseline="0">
                <a:solidFill>
                  <a:srgbClr val="FFFFFF"/>
                </a:solidFill>
              </a:rPr>
            </a:br>
            <a:r>
              <a:rPr baseline="0">
                <a:solidFill>
                  <a:srgbClr val="FFFFFF"/>
                </a:solidFill>
              </a:rPr>
              <a:t>Mateo 28:19</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Picture 1" descr="Picture 1"/>
          <p:cNvPicPr>
            <a:picLocks noChangeAspect="1"/>
          </p:cNvPicPr>
          <p:nvPr/>
        </p:nvPicPr>
        <p:blipFill>
          <a:blip r:embed="rId2">
            <a:extLst/>
          </a:blip>
          <a:stretch>
            <a:fillRect/>
          </a:stretch>
        </p:blipFill>
        <p:spPr>
          <a:xfrm>
            <a:off x="-2" y="0"/>
            <a:ext cx="12192001" cy="6858000"/>
          </a:xfrm>
          <a:prstGeom prst="rect">
            <a:avLst/>
          </a:prstGeom>
          <a:ln w="12700">
            <a:miter lim="400000"/>
          </a:ln>
        </p:spPr>
      </p:pic>
      <p:sp>
        <p:nvSpPr>
          <p:cNvPr id="107" name="Title 2"/>
          <p:cNvSpPr txBox="1"/>
          <p:nvPr>
            <p:ph type="title"/>
          </p:nvPr>
        </p:nvSpPr>
        <p:spPr>
          <a:xfrm>
            <a:off x="838197" y="1582559"/>
            <a:ext cx="10515601" cy="5151864"/>
          </a:xfrm>
          <a:prstGeom prst="rect">
            <a:avLst/>
          </a:prstGeom>
        </p:spPr>
        <p:txBody>
          <a:bodyPr numCol="2"/>
          <a:lstStyle/>
          <a:p>
            <a:pPr algn="ctr">
              <a:defRPr b="1" sz="4800">
                <a:solidFill>
                  <a:srgbClr val="006AFF"/>
                </a:solidFill>
                <a:latin typeface="Times New Roman"/>
                <a:ea typeface="Times New Roman"/>
                <a:cs typeface="Times New Roman"/>
                <a:sym typeface="Times New Roman"/>
              </a:defRPr>
            </a:pPr>
            <a:r>
              <a:rPr>
                <a:solidFill>
                  <a:schemeClr val="accent4"/>
                </a:solidFill>
              </a:rPr>
              <a:t>Teaching them </a:t>
            </a:r>
            <a:r>
              <a:rPr b="0">
                <a:solidFill>
                  <a:schemeClr val="accent4"/>
                </a:solidFill>
              </a:rPr>
              <a:t>to observe all things that I have commanded you</a:t>
            </a:r>
            <a:br>
              <a:rPr b="0">
                <a:solidFill>
                  <a:schemeClr val="accent4"/>
                </a:solidFill>
              </a:rPr>
            </a:br>
            <a:r>
              <a:rPr>
                <a:solidFill>
                  <a:schemeClr val="accent4"/>
                </a:solidFill>
              </a:rPr>
              <a:t>Mathew 28:20</a:t>
            </a:r>
            <a:br/>
            <a:br/>
            <a:br/>
            <a:br/>
            <a:r>
              <a:rPr>
                <a:solidFill>
                  <a:srgbClr val="FFFFFF"/>
                </a:solidFill>
              </a:rPr>
              <a:t>Enseñándoles</a:t>
            </a:r>
            <a:r>
              <a:rPr b="0">
                <a:solidFill>
                  <a:srgbClr val="FFFFFF"/>
                </a:solidFill>
              </a:rPr>
              <a:t> que guarden todas las cosas que os he mandado...</a:t>
            </a:r>
            <a:br>
              <a:rPr b="0">
                <a:solidFill>
                  <a:srgbClr val="FFFFFF"/>
                </a:solidFill>
              </a:rPr>
            </a:br>
            <a:r>
              <a:rPr>
                <a:solidFill>
                  <a:srgbClr val="FFFFFF"/>
                </a:solidFill>
              </a:rPr>
              <a:t>Mateo 28:20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 name="Picture 1" descr="Picture 1"/>
          <p:cNvPicPr>
            <a:picLocks noChangeAspect="1"/>
          </p:cNvPicPr>
          <p:nvPr/>
        </p:nvPicPr>
        <p:blipFill>
          <a:blip r:embed="rId2">
            <a:extLst/>
          </a:blip>
          <a:stretch>
            <a:fillRect/>
          </a:stretch>
        </p:blipFill>
        <p:spPr>
          <a:xfrm>
            <a:off x="-2" y="0"/>
            <a:ext cx="12192001" cy="6858000"/>
          </a:xfrm>
          <a:prstGeom prst="rect">
            <a:avLst/>
          </a:prstGeom>
          <a:ln w="12700">
            <a:miter lim="400000"/>
          </a:ln>
        </p:spPr>
      </p:pic>
      <p:sp>
        <p:nvSpPr>
          <p:cNvPr id="110" name="Title 2"/>
          <p:cNvSpPr txBox="1"/>
          <p:nvPr>
            <p:ph type="title"/>
          </p:nvPr>
        </p:nvSpPr>
        <p:spPr>
          <a:xfrm>
            <a:off x="4302177" y="409215"/>
            <a:ext cx="6820525" cy="2453028"/>
          </a:xfrm>
          <a:prstGeom prst="rect">
            <a:avLst/>
          </a:prstGeom>
        </p:spPr>
        <p:txBody>
          <a:bodyPr numCol="2"/>
          <a:lstStyle/>
          <a:p>
            <a:pPr algn="ctr">
              <a:defRPr b="1" sz="5400">
                <a:solidFill>
                  <a:srgbClr val="0099F8"/>
                </a:solidFill>
                <a:latin typeface="Times New Roman"/>
                <a:ea typeface="Times New Roman"/>
                <a:cs typeface="Times New Roman"/>
                <a:sym typeface="Times New Roman"/>
              </a:defRPr>
            </a:pPr>
            <a:r>
              <a:t> </a:t>
            </a:r>
            <a:br/>
            <a:r>
              <a:rPr sz="4700"/>
              <a:t>	</a:t>
            </a:r>
            <a:r>
              <a:rPr sz="4700"/>
              <a:t>		</a:t>
            </a:r>
            <a:br>
              <a:rPr sz="4700"/>
            </a:br>
            <a:br>
              <a:rPr sz="4700"/>
            </a:br>
            <a:r>
              <a:rPr sz="4700">
                <a:solidFill>
                  <a:srgbClr val="FFFFFF"/>
                </a:solidFill>
              </a:rPr>
              <a:t>El Mandato De Jesús A La Iglesia:</a:t>
            </a:r>
          </a:p>
        </p:txBody>
      </p:sp>
      <p:sp>
        <p:nvSpPr>
          <p:cNvPr id="111" name="Content Placeholder 3"/>
          <p:cNvSpPr txBox="1"/>
          <p:nvPr>
            <p:ph type="body" idx="1"/>
          </p:nvPr>
        </p:nvSpPr>
        <p:spPr>
          <a:xfrm>
            <a:off x="366710" y="3384229"/>
            <a:ext cx="11458576" cy="3091150"/>
          </a:xfrm>
          <a:prstGeom prst="rect">
            <a:avLst/>
          </a:prstGeom>
        </p:spPr>
        <p:txBody>
          <a:bodyPr numCol="2"/>
          <a:lstStyle/>
          <a:p>
            <a:pPr algn="ctr">
              <a:lnSpc>
                <a:spcPct val="81000"/>
              </a:lnSpc>
              <a:buClr>
                <a:schemeClr val="accent4"/>
              </a:buClr>
              <a:defRPr b="1" sz="4800">
                <a:solidFill>
                  <a:srgbClr val="006AFF"/>
                </a:solidFill>
                <a:latin typeface="Times New Roman"/>
                <a:ea typeface="Times New Roman"/>
                <a:cs typeface="Times New Roman"/>
                <a:sym typeface="Times New Roman"/>
              </a:defRPr>
            </a:pPr>
            <a:r>
              <a:t> </a:t>
            </a:r>
            <a:r>
              <a:rPr>
                <a:solidFill>
                  <a:schemeClr val="accent4"/>
                </a:solidFill>
              </a:rPr>
              <a:t>Evangelize</a:t>
            </a:r>
          </a:p>
          <a:p>
            <a:pPr algn="ctr">
              <a:lnSpc>
                <a:spcPct val="81000"/>
              </a:lnSpc>
              <a:buClr>
                <a:schemeClr val="accent4"/>
              </a:buClr>
              <a:defRPr b="1" sz="4800">
                <a:solidFill>
                  <a:srgbClr val="006AFF"/>
                </a:solidFill>
                <a:latin typeface="Times New Roman"/>
                <a:ea typeface="Times New Roman"/>
                <a:cs typeface="Times New Roman"/>
                <a:sym typeface="Times New Roman"/>
              </a:defRPr>
            </a:pPr>
          </a:p>
          <a:p>
            <a:pPr algn="ctr">
              <a:lnSpc>
                <a:spcPct val="81000"/>
              </a:lnSpc>
              <a:buClr>
                <a:schemeClr val="accent4"/>
              </a:buClr>
              <a:defRPr b="1" sz="4800">
                <a:solidFill>
                  <a:schemeClr val="accent4"/>
                </a:solidFill>
                <a:latin typeface="Times New Roman"/>
                <a:ea typeface="Times New Roman"/>
                <a:cs typeface="Times New Roman"/>
                <a:sym typeface="Times New Roman"/>
              </a:defRPr>
            </a:pPr>
            <a:r>
              <a:t>Disciple</a:t>
            </a:r>
          </a:p>
          <a:p>
            <a:pPr algn="ctr">
              <a:lnSpc>
                <a:spcPct val="81000"/>
              </a:lnSpc>
              <a:defRPr b="1" sz="4800">
                <a:solidFill>
                  <a:srgbClr val="FFFFFF"/>
                </a:solidFill>
                <a:latin typeface="Times New Roman"/>
                <a:ea typeface="Times New Roman"/>
                <a:cs typeface="Times New Roman"/>
                <a:sym typeface="Times New Roman"/>
              </a:defRPr>
            </a:pPr>
          </a:p>
          <a:p>
            <a:pPr algn="ctr">
              <a:lnSpc>
                <a:spcPct val="81000"/>
              </a:lnSpc>
              <a:defRPr b="1" sz="4800">
                <a:solidFill>
                  <a:srgbClr val="FFFFFF"/>
                </a:solidFill>
                <a:latin typeface="Times New Roman"/>
                <a:ea typeface="Times New Roman"/>
                <a:cs typeface="Times New Roman"/>
                <a:sym typeface="Times New Roman"/>
              </a:defRPr>
            </a:pPr>
            <a:r>
              <a:t>Evangelizar</a:t>
            </a:r>
          </a:p>
          <a:p>
            <a:pPr marL="0" indent="0">
              <a:lnSpc>
                <a:spcPct val="81000"/>
              </a:lnSpc>
              <a:buSzTx/>
              <a:buNone/>
              <a:defRPr b="1" sz="4800">
                <a:solidFill>
                  <a:srgbClr val="FFFFFF"/>
                </a:solidFill>
                <a:latin typeface="Times New Roman"/>
                <a:ea typeface="Times New Roman"/>
                <a:cs typeface="Times New Roman"/>
                <a:sym typeface="Times New Roman"/>
              </a:defRPr>
            </a:pPr>
          </a:p>
          <a:p>
            <a:pPr algn="ctr">
              <a:lnSpc>
                <a:spcPct val="81000"/>
              </a:lnSpc>
              <a:defRPr b="1" sz="4800">
                <a:solidFill>
                  <a:srgbClr val="FFFFFF"/>
                </a:solidFill>
                <a:latin typeface="Times New Roman"/>
                <a:ea typeface="Times New Roman"/>
                <a:cs typeface="Times New Roman"/>
                <a:sym typeface="Times New Roman"/>
              </a:defRPr>
            </a:pPr>
            <a:r>
              <a:t> Discipular</a:t>
            </a:r>
          </a:p>
        </p:txBody>
      </p:sp>
      <p:sp>
        <p:nvSpPr>
          <p:cNvPr id="112" name="TextBox 4"/>
          <p:cNvSpPr txBox="1"/>
          <p:nvPr/>
        </p:nvSpPr>
        <p:spPr>
          <a:xfrm>
            <a:off x="685298" y="414550"/>
            <a:ext cx="5364981" cy="2161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800">
                <a:solidFill>
                  <a:schemeClr val="accent4"/>
                </a:solidFill>
                <a:latin typeface="Times New Roman"/>
                <a:ea typeface="Times New Roman"/>
                <a:cs typeface="Times New Roman"/>
                <a:sym typeface="Times New Roman"/>
              </a:defRPr>
            </a:lvl1pPr>
          </a:lstStyle>
          <a:p>
            <a:pPr/>
            <a:r>
              <a:t>The Commandment of Jesus to the Church: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 name="Picture 1" descr="Picture 1"/>
          <p:cNvPicPr>
            <a:picLocks noChangeAspect="1"/>
          </p:cNvPicPr>
          <p:nvPr/>
        </p:nvPicPr>
        <p:blipFill>
          <a:blip r:embed="rId3">
            <a:extLst/>
          </a:blip>
          <a:stretch>
            <a:fillRect/>
          </a:stretch>
        </p:blipFill>
        <p:spPr>
          <a:xfrm>
            <a:off x="-2" y="0"/>
            <a:ext cx="12192001" cy="6858000"/>
          </a:xfrm>
          <a:prstGeom prst="rect">
            <a:avLst/>
          </a:prstGeom>
          <a:ln w="12700">
            <a:miter lim="400000"/>
          </a:ln>
        </p:spPr>
      </p:pic>
      <p:sp>
        <p:nvSpPr>
          <p:cNvPr id="115" name="Title 3"/>
          <p:cNvSpPr txBox="1"/>
          <p:nvPr>
            <p:ph type="title"/>
          </p:nvPr>
        </p:nvSpPr>
        <p:spPr>
          <a:xfrm>
            <a:off x="838200" y="365124"/>
            <a:ext cx="10515600" cy="5705893"/>
          </a:xfrm>
          <a:prstGeom prst="rect">
            <a:avLst/>
          </a:prstGeom>
        </p:spPr>
        <p:txBody>
          <a:bodyPr numCol="2"/>
          <a:lstStyle/>
          <a:p>
            <a:pPr algn="ctr">
              <a:defRPr b="1" sz="4800">
                <a:solidFill>
                  <a:srgbClr val="006AFF"/>
                </a:solidFill>
                <a:latin typeface="Times New Roman"/>
                <a:ea typeface="Times New Roman"/>
                <a:cs typeface="Times New Roman"/>
                <a:sym typeface="Times New Roman"/>
              </a:defRPr>
            </a:pPr>
            <a:br/>
            <a:br/>
            <a:r>
              <a:rPr sz="5400">
                <a:solidFill>
                  <a:schemeClr val="accent4"/>
                </a:solidFill>
              </a:rPr>
              <a:t>Disciples are not made by  themselves</a:t>
            </a:r>
            <a:br>
              <a:rPr sz="5400"/>
            </a:br>
            <a:br>
              <a:rPr sz="5400"/>
            </a:br>
            <a:br>
              <a:rPr sz="5400"/>
            </a:br>
            <a:br>
              <a:rPr sz="5400"/>
            </a:br>
            <a:br>
              <a:rPr sz="5400"/>
            </a:br>
            <a:r>
              <a:rPr sz="5400">
                <a:solidFill>
                  <a:srgbClr val="FFFFFF"/>
                </a:solidFill>
              </a:rPr>
              <a:t>Los Discípulos No Se Hacen Solos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1" descr="Picture 1"/>
          <p:cNvPicPr>
            <a:picLocks noChangeAspect="1"/>
          </p:cNvPicPr>
          <p:nvPr/>
        </p:nvPicPr>
        <p:blipFill>
          <a:blip r:embed="rId3">
            <a:extLst/>
          </a:blip>
          <a:stretch>
            <a:fillRect/>
          </a:stretch>
        </p:blipFill>
        <p:spPr>
          <a:xfrm>
            <a:off x="-3" y="0"/>
            <a:ext cx="12192002" cy="6858000"/>
          </a:xfrm>
          <a:prstGeom prst="rect">
            <a:avLst/>
          </a:prstGeom>
          <a:ln w="12700">
            <a:miter lim="400000"/>
          </a:ln>
        </p:spPr>
      </p:pic>
      <p:sp>
        <p:nvSpPr>
          <p:cNvPr id="120" name="Title 3"/>
          <p:cNvSpPr txBox="1"/>
          <p:nvPr>
            <p:ph type="title"/>
          </p:nvPr>
        </p:nvSpPr>
        <p:spPr>
          <a:xfrm>
            <a:off x="838197" y="1550987"/>
            <a:ext cx="10515601" cy="4235451"/>
          </a:xfrm>
          <a:prstGeom prst="rect">
            <a:avLst/>
          </a:prstGeom>
        </p:spPr>
        <p:txBody>
          <a:bodyPr numCol="2"/>
          <a:lstStyle/>
          <a:p>
            <a:pPr lvl="3" algn="ctr">
              <a:defRPr b="1" sz="5300">
                <a:solidFill>
                  <a:srgbClr val="006AFF"/>
                </a:solidFill>
                <a:latin typeface="Times New Roman"/>
                <a:ea typeface="Times New Roman"/>
                <a:cs typeface="Times New Roman"/>
                <a:sym typeface="Times New Roman"/>
              </a:defRPr>
            </a:pPr>
            <a:r>
              <a:rPr>
                <a:solidFill>
                  <a:schemeClr val="accent4"/>
                </a:solidFill>
              </a:rPr>
              <a:t>How Did </a:t>
            </a:r>
            <a:br>
              <a:rPr>
                <a:solidFill>
                  <a:schemeClr val="accent4"/>
                </a:solidFill>
              </a:rPr>
            </a:br>
            <a:r>
              <a:rPr>
                <a:solidFill>
                  <a:schemeClr val="accent4"/>
                </a:solidFill>
              </a:rPr>
              <a:t>The Apostles Understand this       	command?</a:t>
            </a:r>
            <a:r>
              <a:t>	</a:t>
            </a:r>
            <a:r>
              <a:rPr sz="6600"/>
              <a:t>	</a:t>
            </a:r>
            <a:br>
              <a:rPr sz="6600"/>
            </a:br>
            <a:r>
              <a:rPr sz="6600"/>
              <a:t>                     </a:t>
            </a:r>
            <a:r>
              <a:rPr sz="4800">
                <a:solidFill>
                  <a:srgbClr val="FFFFFF"/>
                </a:solidFill>
              </a:rPr>
              <a:t>¿</a:t>
            </a:r>
            <a:r>
              <a:rPr sz="4800">
                <a:solidFill>
                  <a:srgbClr val="FFFFFF"/>
                </a:solidFill>
              </a:rPr>
              <a:t>En Que Forma </a:t>
            </a:r>
            <a:br>
              <a:rPr sz="4800">
                <a:solidFill>
                  <a:srgbClr val="FFFFFF"/>
                </a:solidFill>
              </a:rPr>
            </a:br>
            <a:r>
              <a:rPr sz="4800">
                <a:solidFill>
                  <a:srgbClr val="FFFFFF"/>
                </a:solidFill>
              </a:rPr>
              <a:t> Entendieron Los Apóstoles El Mandato?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2013 - 2022">
  <a:themeElements>
    <a:clrScheme name="Office Theme 2013 - 2022">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2013 - 2022">
      <a:majorFont>
        <a:latin typeface="Helvetica"/>
        <a:ea typeface="Helvetica"/>
        <a:cs typeface="Helvetica"/>
      </a:majorFont>
      <a:minorFont>
        <a:latin typeface="Calibri"/>
        <a:ea typeface="Calibri"/>
        <a:cs typeface="Calibri"/>
      </a:minorFont>
    </a:fontScheme>
    <a:fmtScheme name="Office Theme 2013 - 202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2013 - 2022">
  <a:themeElements>
    <a:clrScheme name="Office Theme 2013 - 2022">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2013 - 2022">
      <a:majorFont>
        <a:latin typeface="Helvetica"/>
        <a:ea typeface="Helvetica"/>
        <a:cs typeface="Helvetica"/>
      </a:majorFont>
      <a:minorFont>
        <a:latin typeface="Calibri"/>
        <a:ea typeface="Calibri"/>
        <a:cs typeface="Calibri"/>
      </a:minorFont>
    </a:fontScheme>
    <a:fmtScheme name="Office Theme 2013 - 202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