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3022DE-C300-E07B-AB3C-8D6024E35D9E}" name=" " initials="" userId="3cbdf08b84dd093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6AC6-4B2D-C826-83C6-6F3CED0D2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5B367-51A2-4DA8-F872-ED770089D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681EE-DEB7-5AD5-1F59-7F3EFF3B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A128-E8C0-4725-A535-2BD82CA1F829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60E3E-2D41-51A3-ED52-F0CBC47D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C09EB-B844-C9FC-E431-767F0FC3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A2A-6618-4B49-B22F-C21121DB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1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7A48-0A74-06A2-C13C-B2624640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7282F5-E88A-1C26-C91D-5C1F28BC8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6BCB1-D3EA-0288-7143-ECA9A1A26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A128-E8C0-4725-A535-2BD82CA1F829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02046-0A9B-7B03-F325-D0E8BAA7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08101-4FC2-0E36-C7D2-A244A94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A2A-6618-4B49-B22F-C21121DB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2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CB8AB-1BA8-7964-276F-FADBCCAE9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9038F4-4525-F62A-AD03-1F07A885C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A0B8E-7057-524D-A80C-05C40254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A128-E8C0-4725-A535-2BD82CA1F829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B3673-D883-1382-B67C-BF92CF9F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78777-F2DF-4A22-7BAC-0165239E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A2A-6618-4B49-B22F-C21121DB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3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26462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3263A-1D55-C82E-EDC5-D62AFECC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76FA3-A35C-1821-55DE-DFB54C337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38641-1F1C-A22E-B59C-B1358416C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A128-E8C0-4725-A535-2BD82CA1F829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6C1FA-A257-81E8-F032-B72153B7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6D25E-DE4E-8EAB-4904-117D61F8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A2A-6618-4B49-B22F-C21121DB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52C6-240B-EF98-FBF5-D953F34E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18E0D-5E84-148F-B92D-3FB8D4275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7AA8D-8BDF-9A12-6D3B-C9DC15CC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A128-E8C0-4725-A535-2BD82CA1F829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E43D5-B9A1-397E-60BD-8DC027E4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5E6C8-5847-30A4-1E04-B88E0561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A2A-6618-4B49-B22F-C21121DB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91D4-D330-CBA8-76EE-6D8FA7EC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A5428-2D31-F15D-5BA6-D74E786DA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7C9DA-4619-FA6C-4D0B-E0B7F05A0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70E4-AFB5-6F9F-C963-784B07AE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A128-E8C0-4725-A535-2BD82CA1F829}" type="datetimeFigureOut">
              <a:rPr lang="en-US" smtClean="0"/>
              <a:t>7/17/23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AAD26-5A3B-2388-6DDD-0FB74B38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4A2AA-F668-7CF6-353B-FF7BFA60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A2A-6618-4B49-B22F-C21121DB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7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323B-8736-3789-A067-3791CAED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BEB7C-D563-2F3F-2B2A-5593E7DB1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E4188-19B3-C8B0-A336-DFDBFC613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57FC3-8603-27F1-D943-202CA1BF1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72D2A-094C-96C3-36F3-977A1C153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FB1FC5-43BA-CCAF-18C5-AFA1AF5A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A128-E8C0-4725-A535-2BD82CA1F829}" type="datetimeFigureOut">
              <a:rPr lang="en-US" smtClean="0"/>
              <a:t>7/17/23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085B7B-668B-D36D-D7BA-617A0D59B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426F40-B055-27FC-8FBC-4DC842CD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A2A-6618-4B49-B22F-C21121DB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6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A3B83-C083-2076-5AD9-3D3A9C87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659A3-A994-531B-0419-2FE143C4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A128-E8C0-4725-A535-2BD82CA1F829}" type="datetimeFigureOut">
              <a:rPr lang="en-US" smtClean="0"/>
              <a:t>7/17/23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506D4-6E7B-FE41-6CB5-34C51FC43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AE911-FCE9-86CF-EA84-FD27B6D0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A2A-6618-4B49-B22F-C21121DB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4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47EBB7-DF2E-CF31-CB52-A092F0D7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A128-E8C0-4725-A535-2BD82CA1F829}" type="datetimeFigureOut">
              <a:rPr lang="en-US" smtClean="0"/>
              <a:t>7/17/23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5BAA2-AFBD-BE3F-67EA-270084E3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83B17-A623-B68C-AAEF-5F9795484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A2A-6618-4B49-B22F-C21121DB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5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6A58-65C6-1976-D1A5-EBF09D6F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BDE1B-CB30-D7B9-3877-684BB73A5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E657E-1854-8283-7838-BCC5D4D56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D1388-AE28-4F8A-558B-4E472902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A128-E8C0-4725-A535-2BD82CA1F829}" type="datetimeFigureOut">
              <a:rPr lang="en-US" smtClean="0"/>
              <a:t>7/17/23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05308-C30F-DC69-86C6-00EE0F6AD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AA1D3-083A-323A-F29F-A71F3BCE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A2A-6618-4B49-B22F-C21121DB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3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3AF13-2768-80DC-C73B-260CFD21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27CAB-83C1-3039-C29C-83ED92E13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F1D5D-5882-8102-5F4D-2847A73B3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21B9F-9142-6D56-42B8-E9CF610C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A128-E8C0-4725-A535-2BD82CA1F829}" type="datetimeFigureOut">
              <a:rPr lang="en-US" smtClean="0"/>
              <a:t>7/17/23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04D70-B1E4-5DE2-0000-0D87D2CC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F6A9F-0372-7411-8B4B-62F80BC9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FA2A-6618-4B49-B22F-C21121DB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4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ACCD6C-3780-D720-EBEE-A649D1BCE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3C542-CAD5-36BC-F4EC-9F8E9F2B6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D6440-9EA5-6C8B-98B3-A8EF6C0F6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A128-E8C0-4725-A535-2BD82CA1F829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5A606-E4B9-1AA8-0C19-7C02827FB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B9D79-A4CB-1081-03DB-AE81F276C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0FA2A-6618-4B49-B22F-C21121DB5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0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79" name="Exaltar a Dios,…"/>
          <p:cNvSpPr txBox="1"/>
          <p:nvPr/>
        </p:nvSpPr>
        <p:spPr>
          <a:xfrm>
            <a:off x="1016531" y="3338988"/>
            <a:ext cx="10392731" cy="660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57200">
              <a:lnSpc>
                <a:spcPct val="90000"/>
              </a:lnSpc>
              <a:spcBef>
                <a:spcPts val="600"/>
              </a:spcBef>
              <a:defRPr sz="8800" b="1" i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400" dirty="0"/>
          </a:p>
        </p:txBody>
      </p:sp>
      <p:sp>
        <p:nvSpPr>
          <p:cNvPr id="180" name="Exaltar a Dios,…"/>
          <p:cNvSpPr txBox="1"/>
          <p:nvPr/>
        </p:nvSpPr>
        <p:spPr>
          <a:xfrm>
            <a:off x="905095" y="610485"/>
            <a:ext cx="9493368" cy="479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  <a:defRPr sz="8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80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defTabSz="457200">
              <a:lnSpc>
                <a:spcPct val="90000"/>
              </a:lnSpc>
              <a:spcBef>
                <a:spcPts val="600"/>
              </a:spcBef>
              <a:defRPr sz="8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Build the Church: </a:t>
            </a:r>
            <a:r>
              <a:rPr lang="en-US" sz="480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Mission Antioch</a:t>
            </a:r>
          </a:p>
          <a:p>
            <a:pPr algn="ctr" defTabSz="457200">
              <a:lnSpc>
                <a:spcPct val="90000"/>
              </a:lnSpc>
              <a:spcBef>
                <a:spcPts val="600"/>
              </a:spcBef>
              <a:defRPr sz="8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8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“A church for all people” </a:t>
            </a:r>
          </a:p>
          <a:p>
            <a:pPr algn="ctr" defTabSz="457200">
              <a:lnSpc>
                <a:spcPct val="90000"/>
              </a:lnSpc>
              <a:spcBef>
                <a:spcPts val="600"/>
              </a:spcBef>
              <a:defRPr sz="8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80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defTabSz="457200">
              <a:lnSpc>
                <a:spcPct val="90000"/>
              </a:lnSpc>
              <a:spcBef>
                <a:spcPts val="600"/>
              </a:spcBef>
              <a:defRPr sz="8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80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English Commission</a:t>
            </a:r>
          </a:p>
          <a:p>
            <a:pPr algn="ctr" defTabSz="457200">
              <a:lnSpc>
                <a:spcPct val="90000"/>
              </a:lnSpc>
              <a:spcBef>
                <a:spcPts val="600"/>
              </a:spcBef>
              <a:defRPr sz="8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4" y="5660877"/>
            <a:ext cx="2139270" cy="9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589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29C6E-2F66-6A10-865C-74AAA247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 MEMBERS LEAVE THE ASSEMBLY:</a:t>
            </a:r>
            <a:b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44487-8D8C-2FCC-299B-37949DE6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571" y="1160607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following were reasons for members leaving the Assembly:</a:t>
            </a:r>
          </a:p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lack of English-speaking ministry and culture in our churches has contributed to the exodus of some of the members of our churches. </a:t>
            </a:r>
            <a:r>
              <a:rPr lang="en-US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This is particularly true of English-speaking members including young couples that have gone to other oneness denominations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Other than language and culture, other reasons for leaving were:</a:t>
            </a:r>
          </a:p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Other organizations and programs </a:t>
            </a:r>
            <a:r>
              <a:rPr lang="en-US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focused on English speaking people,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ministry and leadership opportunities, emphasis on Pentecost, and friends and family invited them to join their church.</a:t>
            </a:r>
          </a:p>
        </p:txBody>
      </p:sp>
    </p:spTree>
    <p:extLst>
      <p:ext uri="{BB962C8B-B14F-4D97-AF65-F5344CB8AC3E}">
        <p14:creationId xmlns:p14="http://schemas.microsoft.com/office/powerpoint/2010/main" val="25379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45E0F6-7E9E-DC10-8AEA-34A8F6AD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MEETING THE CHALLENGE OF DIFFERENT LANGUAGES: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2B67F-4091-26B8-A544-C744F00ED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Bilingual Services </a:t>
            </a:r>
            <a:r>
              <a:rPr lang="en-US" sz="32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 not recommended 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 the commission. </a:t>
            </a:r>
          </a:p>
          <a:p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Utilization of electronic devices to assist congregants that do not understand the predominant language is </a:t>
            </a:r>
            <a:r>
              <a:rPr lang="en-US" sz="32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as effective 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 in the past. </a:t>
            </a:r>
          </a:p>
          <a:p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commission recommends </a:t>
            </a:r>
            <a:r>
              <a:rPr lang="en-US" sz="32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separate</a:t>
            </a: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services in English and Spanish at each Apostolic Assembly church.</a:t>
            </a:r>
          </a:p>
        </p:txBody>
      </p:sp>
    </p:spTree>
    <p:extLst>
      <p:ext uri="{BB962C8B-B14F-4D97-AF65-F5344CB8AC3E}">
        <p14:creationId xmlns:p14="http://schemas.microsoft.com/office/powerpoint/2010/main" val="51403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0175"/>
            <a:ext cx="12193057" cy="685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EF08C-8702-3E5A-DC13-AA570386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MEETING THE NEEDS, MANAGING THE CHALLENGE.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56551-BBF5-D14A-1CDC-F27875A60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Essential to the success of increasing English Ministry opportunities, the Apostolic Assembly, through the leadership of the General Board and  Bishops stand ready to assist.</a:t>
            </a:r>
          </a:p>
          <a:p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English Commission is working on guidelines that </a:t>
            </a:r>
            <a:r>
              <a:rPr lang="en-US" sz="32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will assist churches in this important change. </a:t>
            </a:r>
          </a:p>
          <a:p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leadership is ready to provide direction, implementation teams, and guidance and the local level for us to </a:t>
            </a:r>
            <a:r>
              <a:rPr lang="en-US" sz="32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Build the Church!</a:t>
            </a:r>
          </a:p>
        </p:txBody>
      </p:sp>
    </p:spTree>
    <p:extLst>
      <p:ext uri="{BB962C8B-B14F-4D97-AF65-F5344CB8AC3E}">
        <p14:creationId xmlns:p14="http://schemas.microsoft.com/office/powerpoint/2010/main" val="325699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18C3C0-FDA1-CC82-7AE9-A23C2B93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ENGLISH COMMISSION VISION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D68BF-3811-8C4E-37E9-53763C942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aim of the commission is to have a well-organized, effective and culturally relevant, English-speaking ministry at every level of the Apostolic Assembly that retains the Apostolic identity and doctrine.</a:t>
            </a:r>
          </a:p>
        </p:txBody>
      </p:sp>
    </p:spTree>
    <p:extLst>
      <p:ext uri="{BB962C8B-B14F-4D97-AF65-F5344CB8AC3E}">
        <p14:creationId xmlns:p14="http://schemas.microsoft.com/office/powerpoint/2010/main" val="7699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5B5C59-F607-8C6E-3F3C-5A7DC3FB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BIBLICAL MANDATE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95947-5CFB-EF7D-F4FD-C241897BB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96145" cy="4351338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Mathew 28:19-20: </a:t>
            </a:r>
            <a:r>
              <a:rPr lang="en-US" sz="3000" b="0" i="0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Go therefore and make disciples of all the nations, baptizing them in the name of the Father and of the Son and of the Holy Spirit, </a:t>
            </a:r>
            <a:r>
              <a:rPr lang="en-US" sz="3000" b="1" i="0" baseline="30000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20 </a:t>
            </a:r>
            <a:r>
              <a:rPr lang="en-US" sz="3000" b="0" i="0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teaching them to observe all things that I have commanded you; and lo, I am with you always, </a:t>
            </a:r>
            <a:r>
              <a:rPr lang="en-US" sz="3000" b="0" i="1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even</a:t>
            </a:r>
            <a:r>
              <a:rPr lang="en-US" sz="3000" b="0" i="0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to the end of the age.”</a:t>
            </a:r>
          </a:p>
          <a:p>
            <a:r>
              <a:rPr lang="en-US" sz="3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Mark 16:15: </a:t>
            </a:r>
            <a:r>
              <a:rPr lang="en-US" sz="3000" b="0" i="0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And He said to them, “Go into all the world and preach the gospel to every creature.</a:t>
            </a:r>
          </a:p>
          <a:p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Luke 24:47: …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US" sz="3000" b="0" i="0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that repentance and remission of sins should be preached in His name to all nations, beginning at Jerusalem.</a:t>
            </a:r>
            <a:endParaRPr lang="en-US" sz="3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8055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9581"/>
            <a:ext cx="12193057" cy="685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A08F2C-43E2-7124-4714-F1BC6B40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 SHOULD THE APOSTOLIC ASSEMBLY CONSIDER IMPLEMENTING CHANGES AND EMBRACING ENGLISH MINISTRY OPPORTUNTIES?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1FCF9-2634-4FAB-5526-FB76D764F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Providing English services </a:t>
            </a:r>
            <a:r>
              <a:rPr lang="en-US" sz="26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raises the possibility of keeping our youth from migrating </a:t>
            </a:r>
            <a:r>
              <a:rPr lang="en-US" sz="2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other English-speaking denominations.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Two Pew Research Center surveys explored how respondents rated their own ability to speak and read Spanish and English.</a:t>
            </a:r>
          </a:p>
          <a:p>
            <a:r>
              <a:rPr lang="en-US" sz="2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Among self-identified Hispanic immigrants, 61%are Spanish dominant, meaning they are more proficient speaking and reading Spanish than they are English. By comparison, </a:t>
            </a:r>
            <a:r>
              <a:rPr lang="en-US" sz="26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only 6% of the second generation is Spanish dominant. </a:t>
            </a:r>
            <a:r>
              <a:rPr lang="en-US" sz="2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This is an incredibly significant decline. Those of the third generation that are Spanish dominant is essentially negligible, according to the Center’s estimates.</a:t>
            </a:r>
          </a:p>
        </p:txBody>
      </p:sp>
    </p:spTree>
    <p:extLst>
      <p:ext uri="{BB962C8B-B14F-4D97-AF65-F5344CB8AC3E}">
        <p14:creationId xmlns:p14="http://schemas.microsoft.com/office/powerpoint/2010/main" val="389030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5E5628-3CAC-2EFB-2B56-8B7797453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IMPLEMENTING CHANGES: PEW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9DEFD-2642-C7B8-8E31-946B67EE2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While a small share of U.S.-born Latinos are Spanish dominant, a larger share is bilingual. Among second-generation self-identified Latinos-i.e., the U.S.-born children of immigrant parents -  about half (51%) are bilingual. </a:t>
            </a:r>
            <a:r>
              <a:rPr lang="en-US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Among the third or later generation of self-identified Latinos, that share drops 24%. 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Meanwhile, English dominance rises across the generations. Among foreign-born self-identified Hispanics, only 7% say they primarily use English. This share rises to 43% in the second generation and 75% in the third or higher generations.</a:t>
            </a:r>
          </a:p>
        </p:txBody>
      </p:sp>
    </p:spTree>
    <p:extLst>
      <p:ext uri="{BB962C8B-B14F-4D97-AF65-F5344CB8AC3E}">
        <p14:creationId xmlns:p14="http://schemas.microsoft.com/office/powerpoint/2010/main" val="139612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9642"/>
            <a:ext cx="12193057" cy="685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081620-E798-8C35-3815-B28E1622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IMPLEMENTING CHANGES: PEW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57BAA-7323-961F-9F22-9E1B2237F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language profile of the self-identified non-Hispanics who have Hispanic ancestry is different. Fully 90% say they are English dominant and just 10% are bilingual.</a:t>
            </a:r>
          </a:p>
          <a:p>
            <a:r>
              <a:rPr lang="en-US" sz="3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While new immigrants bring Spanish with them, research shows that their children tend to become bilinguals who overwhelmingly prefer English. As a result, the same immigrants’ grandchildren are likely to only speak English.</a:t>
            </a:r>
          </a:p>
        </p:txBody>
      </p:sp>
    </p:spTree>
    <p:extLst>
      <p:ext uri="{BB962C8B-B14F-4D97-AF65-F5344CB8AC3E}">
        <p14:creationId xmlns:p14="http://schemas.microsoft.com/office/powerpoint/2010/main" val="161638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189904-17FC-E938-38FA-8293F973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HAVING ENGLISH MINISTRIES WILL: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65FF5-B070-E172-0EF6-3BA8E51FE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Better position the church to fulfill the Great Commission of </a:t>
            </a:r>
            <a:r>
              <a:rPr lang="en-US" sz="32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“making disciples of all nations.”</a:t>
            </a:r>
          </a:p>
          <a:p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Eight hundred and forty million people in the world speak English; three hundred thirty-five million people it as a first language, and five hundred million speak it as a second language.</a:t>
            </a:r>
          </a:p>
          <a:p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So, English ministries allow the church to expand its reach</a:t>
            </a:r>
          </a:p>
        </p:txBody>
      </p:sp>
    </p:spTree>
    <p:extLst>
      <p:ext uri="{BB962C8B-B14F-4D97-AF65-F5344CB8AC3E}">
        <p14:creationId xmlns:p14="http://schemas.microsoft.com/office/powerpoint/2010/main" val="3248961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ACB96-EC2F-638E-1C36-9F6B3C87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HAVING ENGLISH MINISTRIES WILL: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AA8E-3151-33F4-98F8-8F0915AC7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English ministries help us maintain unity among different ethnic groups in our communities that are English dominant.</a:t>
            </a:r>
          </a:p>
          <a:p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Since our youth, juniors, and children are primarily taught in the English language, even in our Spanish speaking churches, expanding the English ministries will expand reaching this very important audience.</a:t>
            </a:r>
          </a:p>
        </p:txBody>
      </p:sp>
    </p:spTree>
    <p:extLst>
      <p:ext uri="{BB962C8B-B14F-4D97-AF65-F5344CB8AC3E}">
        <p14:creationId xmlns:p14="http://schemas.microsoft.com/office/powerpoint/2010/main" val="64649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908654-7C07-0A5F-ED5F-82ADA2A2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IMPRESSION FROM APOSTOLIC ASSEMBLY PASTORAL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8B989-8202-B8F2-FED7-7B80F97EB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Objective was to discover how many churches in our denomination offered English-speaking services.</a:t>
            </a:r>
          </a:p>
          <a:p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overall summary, it became evident that most o the pastors surveyed are aware of the need for ministering to the English-speaking community and are attempting or have tried in the past to do something about it.</a:t>
            </a:r>
          </a:p>
        </p:txBody>
      </p:sp>
    </p:spTree>
    <p:extLst>
      <p:ext uri="{BB962C8B-B14F-4D97-AF65-F5344CB8AC3E}">
        <p14:creationId xmlns:p14="http://schemas.microsoft.com/office/powerpoint/2010/main" val="732656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876</Words>
  <Application>Microsoft Macintosh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Office Theme</vt:lpstr>
      <vt:lpstr>PowerPoint Presentation</vt:lpstr>
      <vt:lpstr>ENGLISH COMMISSION VISION STATEMENT</vt:lpstr>
      <vt:lpstr>BIBLICAL MANDATE</vt:lpstr>
      <vt:lpstr>WHY SHOULD THE APOSTOLIC ASSEMBLY CONSIDER IMPLEMENTING CHANGES AND EMBRACING ENGLISH MINISTRY OPPORTUNTIES?</vt:lpstr>
      <vt:lpstr>IMPLEMENTING CHANGES: PEW RESEARCH</vt:lpstr>
      <vt:lpstr>IMPLEMENTING CHANGES: PEW RESEARCH</vt:lpstr>
      <vt:lpstr>HAVING ENGLISH MINISTRIES WILL:</vt:lpstr>
      <vt:lpstr>HAVING ENGLISH MINISTRIES WILL:</vt:lpstr>
      <vt:lpstr>IMPRESSION FROM APOSTOLIC ASSEMBLY PASTORAL SURVEY</vt:lpstr>
      <vt:lpstr>WHY MEMBERS LEAVE THE ASSEMBLY: </vt:lpstr>
      <vt:lpstr>MEETING THE CHALLENGE OF DIFFERENT LANGUAGES:</vt:lpstr>
      <vt:lpstr>MEETING THE NEEDS, MANAGING THE CHALLENGE.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arnul</dc:creator>
  <cp:lastModifiedBy>Sam Rojas</cp:lastModifiedBy>
  <cp:revision>19</cp:revision>
  <dcterms:created xsi:type="dcterms:W3CDTF">2023-05-12T17:37:26Z</dcterms:created>
  <dcterms:modified xsi:type="dcterms:W3CDTF">2023-07-17T19:59:03Z</dcterms:modified>
</cp:coreProperties>
</file>