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dh/gLTbQ0W7l6UJSAQILQ==" hashData="KFlXu5fRAlaVJiu1s8FQY2hxYSCA10a1b2ADIwnQWYWDr2B6zKKvMzfXquUpupdhvXupjnTG1nqfr01rX/tns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7" autoAdjust="0"/>
    <p:restoredTop sz="85051" autoAdjust="0"/>
  </p:normalViewPr>
  <p:slideViewPr>
    <p:cSldViewPr snapToGrid="0">
      <p:cViewPr varScale="1">
        <p:scale>
          <a:sx n="94" d="100"/>
          <a:sy n="94" d="100"/>
        </p:scale>
        <p:origin x="2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C2C21-CE1D-4730-B963-39D9056CD0C0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CD98F-BAC2-465D-A293-5B81C30EA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1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D98F-BAC2-465D-A293-5B81C30EAD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5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D98F-BAC2-465D-A293-5B81C30EAD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4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0D41-AC17-8ACB-CB97-044697D96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54F4E-0DDB-4DF8-D7A5-7B0748AB7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18848-36DC-08E6-67DD-06F0A5C4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966FE-6850-6F7F-ADD6-D9DB8B018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27E3-3050-57DA-521F-3508CB6F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0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5A5A-3B24-D3B4-101F-D1F01E099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8E2BC-3F74-CBD4-823D-77F8F57F9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5AB33-8833-3DD6-B932-A9E18F423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0DAB7-848C-A190-41FF-2A6DB0EC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38172-88C1-077F-2271-0AAB19E3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8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A6311-FCFC-0960-0A32-CDCFB6D00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6B9B3-5FEE-62EF-E944-AB694C103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DF322-4435-4315-84A3-B2C79E60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0B618-95A3-E456-560F-8A2815100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1E6AA-14CA-BDE3-5236-1DB1C90D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4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3848-4209-DA53-7459-9115E7B2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CC81A-3D2C-0C35-435D-22978BB0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4F0E5-2DAA-3F1B-E3C1-F5183FF7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4A4EC-22BF-8053-54F1-3A7E77EF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C7892-EA13-03E1-1E60-63C6833E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5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01BDE-F9C0-ACBF-0A11-E975BF07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2CC49-B703-3B90-F0B3-3BE579ED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09CD5-270D-C51D-E103-A0ECDE21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134CA-B6AB-4511-CBFF-CD9C6F71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3F633-30FC-CE1B-0249-94A8AE0E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2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0240-6557-046D-2B0C-0CB0E2438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FEEC6-575E-36A9-45CD-363D4ED33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0FF27-5661-E301-4659-B19A3B7A2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37DB7-1544-0855-2F80-C2036D50B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28625-E307-7B04-8E98-5B7101783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56B57-9D2A-7E57-6B2A-D51FBB56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32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EC504-B074-63FC-5D2A-399DE6144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3C796-3AC9-B6EB-89A0-F1A2BE202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A2CAB-5D89-A794-BE80-C0C3EDCFA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06B641-98F9-ACD1-3568-C8A7E321F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1D851-6174-CCAF-3C89-FA5CE69C1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6A263D-FEE8-DFC7-181B-73F6E3FA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45687-1D48-CA30-6129-8D1D437A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F9037-139D-67D7-C1A5-69552E13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3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1F22C-3094-1303-1A5F-2DDBCE657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DCF55-CD51-37D2-8104-F1DB5A62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0AED3-7CB5-481F-4CB6-370A42A8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EE3EF-5BA9-5718-EBD2-9FD1591D1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6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BAC33-BC74-EE45-2735-A788F235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83922-9F5A-65A8-6CBC-CE20FE9E7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5A70E-E294-8950-58A7-8ED857B4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6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D3118-53E8-1329-C42B-1BF4B36F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85F7E-F7D9-9825-29DC-B3E405E85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4BBF3-3787-53EB-CCFD-2DB0439C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500B-1FB8-3B2F-E7CC-F5B5DC0F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83C05-7C1A-18FE-DC44-ABC2E6542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7F8BC-13E6-FECD-4617-03670D70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3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C7816-6D4E-D36C-6BED-1C8A8163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FDDC3-707D-111A-02FB-14EBD6F32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C4921-A67B-BA5B-7FC3-BE7F65A22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7D6F9-4D47-290D-3C7E-41A1B0E5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4384D-6C91-5AA8-AEFA-F835AC287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09B8E-54BC-8DAC-6D24-E21A7C0B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FEE85E-C975-7DD7-7F71-2390E724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F2EE2-3ED7-E87F-BC6E-D3F8CAA26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B9DE7-4A2B-97BE-52BB-5388D1104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D349D4-163E-454A-AA3E-2048C30EA3A3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86C71-CAF7-E5DB-D8E3-4C8A872C6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BECB-2DCD-972E-0EB6-706DE6DFF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9905B4-93D7-4C3E-90D3-0A15FBDB2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8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n on a calendar&#10;&#10;Description automatically generated">
            <a:extLst>
              <a:ext uri="{FF2B5EF4-FFF2-40B4-BE49-F238E27FC236}">
                <a16:creationId xmlns:a16="http://schemas.microsoft.com/office/drawing/2014/main" id="{74E0684A-FD7A-18FC-45EC-2647A6C72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 lying on a calendar&#10;&#10;Description automatically generated">
            <a:extLst>
              <a:ext uri="{FF2B5EF4-FFF2-40B4-BE49-F238E27FC236}">
                <a16:creationId xmlns:a16="http://schemas.microsoft.com/office/drawing/2014/main" id="{3ECF231E-6472-7173-EF15-F42529143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C93C5B-B5C7-68B3-1C92-14B879C6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600"/>
            <a:ext cx="10515600" cy="1091973"/>
          </a:xfrm>
        </p:spPr>
        <p:txBody>
          <a:bodyPr>
            <a:normAutofit fontScale="90000"/>
          </a:bodyPr>
          <a:lstStyle/>
          <a:p>
            <a:r>
              <a:rPr lang="es-419" b="1" dirty="0">
                <a:solidFill>
                  <a:schemeClr val="bg1"/>
                </a:solidFill>
              </a:rPr>
              <a:t>6. Se Tenaz</a:t>
            </a:r>
            <a:br>
              <a:rPr lang="en-US" b="1" dirty="0"/>
            </a:br>
            <a:r>
              <a:rPr lang="en-US" b="1" dirty="0">
                <a:solidFill>
                  <a:srgbClr val="B5BEC3"/>
                </a:solidFill>
              </a:rPr>
              <a:t>6. Be Tenacious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805A0DC-1323-5318-C14D-1B12B8746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6552"/>
          <a:stretch/>
        </p:blipFill>
        <p:spPr bwMode="auto">
          <a:xfrm>
            <a:off x="6964907" y="2304253"/>
            <a:ext cx="5227093" cy="455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argentina.gif">
            <a:extLst>
              <a:ext uri="{FF2B5EF4-FFF2-40B4-BE49-F238E27FC236}">
                <a16:creationId xmlns:a16="http://schemas.microsoft.com/office/drawing/2014/main" id="{94B837ED-4634-D239-52EB-30171952F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r="7588"/>
          <a:stretch/>
        </p:blipFill>
        <p:spPr bwMode="auto">
          <a:xfrm>
            <a:off x="0" y="2304253"/>
            <a:ext cx="4107977" cy="455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Mapa de centroamerica imágenes de stock de arte vectorial | Depositphotos">
            <a:extLst>
              <a:ext uri="{FF2B5EF4-FFF2-40B4-BE49-F238E27FC236}">
                <a16:creationId xmlns:a16="http://schemas.microsoft.com/office/drawing/2014/main" id="{3995739D-C456-CA2F-09DF-4278D7A29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6" r="16985"/>
          <a:stretch/>
        </p:blipFill>
        <p:spPr bwMode="auto">
          <a:xfrm>
            <a:off x="3796353" y="2574562"/>
            <a:ext cx="3480179" cy="401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91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 lying on a calendar&#10;&#10;Description automatically generated">
            <a:extLst>
              <a:ext uri="{FF2B5EF4-FFF2-40B4-BE49-F238E27FC236}">
                <a16:creationId xmlns:a16="http://schemas.microsoft.com/office/drawing/2014/main" id="{3ECF231E-6472-7173-EF15-F42529143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C93C5B-B5C7-68B3-1C92-14B879C6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1672"/>
            <a:ext cx="10515600" cy="1091973"/>
          </a:xfrm>
        </p:spPr>
        <p:txBody>
          <a:bodyPr>
            <a:normAutofit fontScale="90000"/>
          </a:bodyPr>
          <a:lstStyle/>
          <a:p>
            <a:r>
              <a:rPr lang="es-419" b="1" dirty="0">
                <a:solidFill>
                  <a:schemeClr val="bg1"/>
                </a:solidFill>
              </a:rPr>
              <a:t>7. Prepárate para las dificultades</a:t>
            </a:r>
            <a:br>
              <a:rPr lang="en-US" b="1" dirty="0"/>
            </a:br>
            <a:r>
              <a:rPr lang="en-US" b="1" dirty="0">
                <a:solidFill>
                  <a:srgbClr val="B5BEC3"/>
                </a:solidFill>
              </a:rPr>
              <a:t>7. Prepare yourself for difficulties</a:t>
            </a:r>
          </a:p>
        </p:txBody>
      </p:sp>
      <p:pic>
        <p:nvPicPr>
          <p:cNvPr id="3074" name="Picture 2" descr="Lorenzo E. Salazar – Apostolic Assembly of the Faith in Christ Jesus">
            <a:extLst>
              <a:ext uri="{FF2B5EF4-FFF2-40B4-BE49-F238E27FC236}">
                <a16:creationId xmlns:a16="http://schemas.microsoft.com/office/drawing/2014/main" id="{25E65E74-7B5D-67F2-DDAF-CC5A83E4F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00" y="2490716"/>
            <a:ext cx="3493827" cy="43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ostolic History - Apostolic Sisters">
            <a:extLst>
              <a:ext uri="{FF2B5EF4-FFF2-40B4-BE49-F238E27FC236}">
                <a16:creationId xmlns:a16="http://schemas.microsoft.com/office/drawing/2014/main" id="{555DAB11-08B7-85A4-63A0-FD772C0A9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79" y="2490716"/>
            <a:ext cx="3732722" cy="43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503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 lying on a calendar&#10;&#10;Description automatically generated">
            <a:extLst>
              <a:ext uri="{FF2B5EF4-FFF2-40B4-BE49-F238E27FC236}">
                <a16:creationId xmlns:a16="http://schemas.microsoft.com/office/drawing/2014/main" id="{3ECF231E-6472-7173-EF15-F42529143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C93C5B-B5C7-68B3-1C92-14B879C6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244600"/>
            <a:ext cx="10515600" cy="1091973"/>
          </a:xfrm>
        </p:spPr>
        <p:txBody>
          <a:bodyPr>
            <a:normAutofit fontScale="90000"/>
          </a:bodyPr>
          <a:lstStyle/>
          <a:p>
            <a:r>
              <a:rPr lang="es-419" b="1" dirty="0">
                <a:solidFill>
                  <a:schemeClr val="bg1"/>
                </a:solidFill>
              </a:rPr>
              <a:t>8. Se un siervo de Dios y de los pastores</a:t>
            </a:r>
            <a:br>
              <a:rPr lang="en-US" b="1" dirty="0"/>
            </a:br>
            <a:r>
              <a:rPr lang="en-US" b="1" dirty="0">
                <a:solidFill>
                  <a:srgbClr val="B5BEC3"/>
                </a:solidFill>
              </a:rPr>
              <a:t>8. Be a servant of God and the pastors</a:t>
            </a:r>
          </a:p>
        </p:txBody>
      </p:sp>
      <p:pic>
        <p:nvPicPr>
          <p:cNvPr id="7170" name="Picture 2" descr="The Gospel of John">
            <a:extLst>
              <a:ext uri="{FF2B5EF4-FFF2-40B4-BE49-F238E27FC236}">
                <a16:creationId xmlns:a16="http://schemas.microsoft.com/office/drawing/2014/main" id="{8D8F6CA3-A004-7526-D958-D2BE4429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64" y="2336573"/>
            <a:ext cx="3957821" cy="444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ewer in U.S. Now See Bible as Literal Word of God">
            <a:extLst>
              <a:ext uri="{FF2B5EF4-FFF2-40B4-BE49-F238E27FC236}">
                <a16:creationId xmlns:a16="http://schemas.microsoft.com/office/drawing/2014/main" id="{5E91AFE6-1170-3683-C0AC-57BDFC673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27462"/>
          <a:stretch/>
        </p:blipFill>
        <p:spPr bwMode="auto">
          <a:xfrm>
            <a:off x="5759355" y="2397612"/>
            <a:ext cx="5117911" cy="43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89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8E890105-6130-B171-72FC-DA7CE61C8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n on a calendar&#10;&#10;Description automatically generated">
            <a:extLst>
              <a:ext uri="{FF2B5EF4-FFF2-40B4-BE49-F238E27FC236}">
                <a16:creationId xmlns:a16="http://schemas.microsoft.com/office/drawing/2014/main" id="{998FCCCC-5409-C1A2-EF4D-408BEB245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B5BEC3"/>
          </a:solidFill>
        </p:spPr>
      </p:pic>
    </p:spTree>
    <p:extLst>
      <p:ext uri="{BB962C8B-B14F-4D97-AF65-F5344CB8AC3E}">
        <p14:creationId xmlns:p14="http://schemas.microsoft.com/office/powerpoint/2010/main" val="235059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 lying on a calendar&#10;&#10;Description automatically generated">
            <a:extLst>
              <a:ext uri="{FF2B5EF4-FFF2-40B4-BE49-F238E27FC236}">
                <a16:creationId xmlns:a16="http://schemas.microsoft.com/office/drawing/2014/main" id="{3ECF231E-6472-7173-EF15-F42529143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831C35-5C4E-9604-E18B-554978B07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Lessons on Excellence</a:t>
            </a:r>
            <a:br>
              <a:rPr lang="en-US" dirty="0"/>
            </a:br>
            <a:r>
              <a:rPr lang="es-419" b="1" dirty="0">
                <a:solidFill>
                  <a:srgbClr val="B5BEC3"/>
                </a:solidFill>
              </a:rPr>
              <a:t>Lecciones sobre la Excelencia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A7A2AB-FF92-DE96-C262-180CAB6BD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BISHOP ISMAEL MARTÍN DEL CAMPO</a:t>
            </a:r>
          </a:p>
          <a:p>
            <a:r>
              <a:rPr lang="en-US" dirty="0">
                <a:solidFill>
                  <a:srgbClr val="B5BEC3"/>
                </a:solidFill>
              </a:rPr>
              <a:t>GENERAL SECRETARY</a:t>
            </a:r>
          </a:p>
        </p:txBody>
      </p:sp>
    </p:spTree>
    <p:extLst>
      <p:ext uri="{BB962C8B-B14F-4D97-AF65-F5344CB8AC3E}">
        <p14:creationId xmlns:p14="http://schemas.microsoft.com/office/powerpoint/2010/main" val="3052733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 lying on a calendar&#10;&#10;Description automatically generated">
            <a:extLst>
              <a:ext uri="{FF2B5EF4-FFF2-40B4-BE49-F238E27FC236}">
                <a16:creationId xmlns:a16="http://schemas.microsoft.com/office/drawing/2014/main" id="{3ECF231E-6472-7173-EF15-F42529143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C93C5B-B5C7-68B3-1C92-14B879C6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600"/>
            <a:ext cx="10515600" cy="10919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1. </a:t>
            </a:r>
            <a:r>
              <a:rPr lang="es-419" b="1" dirty="0">
                <a:solidFill>
                  <a:srgbClr val="FFFF00"/>
                </a:solidFill>
              </a:rPr>
              <a:t>Se especifico</a:t>
            </a:r>
            <a:br>
              <a:rPr lang="en-US" b="1" dirty="0"/>
            </a:br>
            <a:r>
              <a:rPr lang="en-US" b="1" dirty="0">
                <a:solidFill>
                  <a:srgbClr val="B5BEC3"/>
                </a:solidFill>
              </a:rPr>
              <a:t>1. Be specific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52BF9C-287E-3526-6A4B-D8B18DCE7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91" y="2217510"/>
            <a:ext cx="10515600" cy="44499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419" b="1" dirty="0">
                <a:solidFill>
                  <a:schemeClr val="bg1"/>
                </a:solidFill>
              </a:rPr>
              <a:t>PIONERO NAVA / </a:t>
            </a:r>
            <a:r>
              <a:rPr lang="es-419" b="1" dirty="0">
                <a:solidFill>
                  <a:srgbClr val="FFFF00"/>
                </a:solidFill>
              </a:rPr>
              <a:t>PIONEER NAVA</a:t>
            </a:r>
          </a:p>
          <a:p>
            <a:pPr marL="514350" indent="-514350">
              <a:buAutoNum type="arabicPeriod"/>
            </a:pPr>
            <a:r>
              <a:rPr lang="es-419" b="1" dirty="0">
                <a:solidFill>
                  <a:srgbClr val="FFFF00"/>
                </a:solidFill>
              </a:rPr>
              <a:t>TENER UNA CONVENCION ANUAL: 1925</a:t>
            </a:r>
          </a:p>
          <a:p>
            <a:pPr marL="514350" indent="-514350">
              <a:buAutoNum type="arabicPeriod"/>
            </a:pPr>
            <a:r>
              <a:rPr lang="es-419" b="1" dirty="0">
                <a:solidFill>
                  <a:srgbClr val="FFFF00"/>
                </a:solidFill>
              </a:rPr>
              <a:t>INCORPORAR A LA ASAMBLEA: 1930</a:t>
            </a:r>
          </a:p>
          <a:p>
            <a:pPr marL="514350" indent="-514350">
              <a:buAutoNum type="arabicPeriod"/>
            </a:pPr>
            <a:r>
              <a:rPr lang="es-419" b="1" dirty="0">
                <a:solidFill>
                  <a:srgbClr val="FFFF00"/>
                </a:solidFill>
              </a:rPr>
              <a:t>CREAR ESTATUTOS Y CONSTITUCION: 1925-1944</a:t>
            </a:r>
          </a:p>
          <a:p>
            <a:pPr marL="514350" indent="-514350">
              <a:buAutoNum type="arabicPeriod"/>
            </a:pPr>
            <a:r>
              <a:rPr lang="es-419" b="1" dirty="0">
                <a:solidFill>
                  <a:srgbClr val="FFFF00"/>
                </a:solidFill>
              </a:rPr>
              <a:t>CREAR HIMNARIO: 1932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1. HAVE AN ANNUAL CONVENTION: 1925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2. INCORPORATE THE ASSEMBLY: 1930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3. CREATE STATUTES AND CONSTITUTION: 1925-1944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4. CREATE HYMNAL BOOK: 1932</a:t>
            </a:r>
            <a:endParaRPr lang="es-419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88A800-DC4D-A5AF-D0F6-0A5829C2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1" t="18500" r="23750"/>
          <a:stretch>
            <a:fillRect/>
          </a:stretch>
        </p:blipFill>
        <p:spPr bwMode="auto">
          <a:xfrm>
            <a:off x="8101484" y="1"/>
            <a:ext cx="4090515" cy="353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56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 lying on a calendar&#10;&#10;Description automatically generated">
            <a:extLst>
              <a:ext uri="{FF2B5EF4-FFF2-40B4-BE49-F238E27FC236}">
                <a16:creationId xmlns:a16="http://schemas.microsoft.com/office/drawing/2014/main" id="{3ECF231E-6472-7173-EF15-F42529143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C93C5B-B5C7-68B3-1C92-14B879C6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8100"/>
            <a:ext cx="10515600" cy="10919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2. </a:t>
            </a:r>
            <a:r>
              <a:rPr lang="es-419" b="1" dirty="0">
                <a:solidFill>
                  <a:srgbClr val="FFFF00"/>
                </a:solidFill>
              </a:rPr>
              <a:t>El presente es todo lo que tienes</a:t>
            </a:r>
            <a:br>
              <a:rPr lang="en-US" b="1" dirty="0"/>
            </a:br>
            <a:r>
              <a:rPr lang="en-US" b="1" dirty="0">
                <a:solidFill>
                  <a:srgbClr val="B5BEC3"/>
                </a:solidFill>
              </a:rPr>
              <a:t>2. The present is all you have.</a:t>
            </a:r>
          </a:p>
        </p:txBody>
      </p:sp>
      <p:pic>
        <p:nvPicPr>
          <p:cNvPr id="1026" name="Picture 2" descr="10807 Laurel St, Rancho Cucamonga, CA 91730 | Suite 210 | Healthcare Space  Building for Rent">
            <a:extLst>
              <a:ext uri="{FF2B5EF4-FFF2-40B4-BE49-F238E27FC236}">
                <a16:creationId xmlns:a16="http://schemas.microsoft.com/office/drawing/2014/main" id="{F1FA6663-6761-EB73-257B-33B60F492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626" y="2661314"/>
            <a:ext cx="8001995" cy="407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About RAC">
            <a:extLst>
              <a:ext uri="{FF2B5EF4-FFF2-40B4-BE49-F238E27FC236}">
                <a16:creationId xmlns:a16="http://schemas.microsoft.com/office/drawing/2014/main" id="{759D5E37-213E-2386-320A-78E5935D8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665"/>
            <a:ext cx="3734011" cy="420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12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 lying on a calendar&#10;&#10;Description automatically generated">
            <a:extLst>
              <a:ext uri="{FF2B5EF4-FFF2-40B4-BE49-F238E27FC236}">
                <a16:creationId xmlns:a16="http://schemas.microsoft.com/office/drawing/2014/main" id="{3ECF231E-6472-7173-EF15-F42529143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C93C5B-B5C7-68B3-1C92-14B879C6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5443"/>
            <a:ext cx="10515600" cy="1091973"/>
          </a:xfrm>
        </p:spPr>
        <p:txBody>
          <a:bodyPr>
            <a:normAutofit fontScale="90000"/>
          </a:bodyPr>
          <a:lstStyle/>
          <a:p>
            <a:r>
              <a:rPr lang="es-419" b="1" dirty="0">
                <a:solidFill>
                  <a:srgbClr val="FFFF00"/>
                </a:solidFill>
              </a:rPr>
              <a:t>3. Evalúa cuánto falta para tu meta</a:t>
            </a:r>
            <a:br>
              <a:rPr lang="en-US" b="1" dirty="0"/>
            </a:br>
            <a:r>
              <a:rPr lang="en-US" b="1" dirty="0">
                <a:solidFill>
                  <a:srgbClr val="B5BEC3"/>
                </a:solidFill>
              </a:rPr>
              <a:t>3. Evaluate how much is left for your goal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75411-A13C-8071-B6F2-9F34B14B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9" t="4076" r="35252" b="20107"/>
          <a:stretch/>
        </p:blipFill>
        <p:spPr>
          <a:xfrm>
            <a:off x="101221" y="2613086"/>
            <a:ext cx="3170846" cy="4142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4C3CEA-D18E-0195-ABD4-C026DFDA6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88" y="2613086"/>
            <a:ext cx="2969448" cy="4142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4FE2F4-E1C2-6903-B23B-034A13992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33" t="9486" r="49689" b="56143"/>
          <a:stretch/>
        </p:blipFill>
        <p:spPr>
          <a:xfrm>
            <a:off x="9167688" y="2791796"/>
            <a:ext cx="2923091" cy="3826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55160-CE24-F498-E466-92A864A8BB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20" t="14230" r="55980" b="55014"/>
          <a:stretch/>
        </p:blipFill>
        <p:spPr>
          <a:xfrm>
            <a:off x="6410079" y="2959887"/>
            <a:ext cx="2690266" cy="349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51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 lying on a calendar&#10;&#10;Description automatically generated">
            <a:extLst>
              <a:ext uri="{FF2B5EF4-FFF2-40B4-BE49-F238E27FC236}">
                <a16:creationId xmlns:a16="http://schemas.microsoft.com/office/drawing/2014/main" id="{3ECF231E-6472-7173-EF15-F42529143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C93C5B-B5C7-68B3-1C92-14B879C6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9091"/>
            <a:ext cx="10515600" cy="1091973"/>
          </a:xfrm>
        </p:spPr>
        <p:txBody>
          <a:bodyPr>
            <a:normAutofit fontScale="90000"/>
          </a:bodyPr>
          <a:lstStyle/>
          <a:p>
            <a:r>
              <a:rPr lang="es-419" b="1" dirty="0">
                <a:solidFill>
                  <a:srgbClr val="FFFF00"/>
                </a:solidFill>
              </a:rPr>
              <a:t>4. Ten grandes metas, pero se prudente.</a:t>
            </a:r>
            <a:br>
              <a:rPr lang="en-US" b="1" dirty="0"/>
            </a:br>
            <a:r>
              <a:rPr lang="en-US" b="1" dirty="0">
                <a:solidFill>
                  <a:srgbClr val="B5BEC3"/>
                </a:solidFill>
              </a:rPr>
              <a:t>4. Have big dreams but be prudent. </a:t>
            </a:r>
          </a:p>
        </p:txBody>
      </p:sp>
      <p:pic>
        <p:nvPicPr>
          <p:cNvPr id="2050" name="Picture 2" descr="Union City Apostolic Church - Church in Union City">
            <a:extLst>
              <a:ext uri="{FF2B5EF4-FFF2-40B4-BE49-F238E27FC236}">
                <a16:creationId xmlns:a16="http://schemas.microsoft.com/office/drawing/2014/main" id="{FE5CDA94-C84E-3FE5-4875-A913E2F9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758" y="2451064"/>
            <a:ext cx="4373728" cy="43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B1077CF9-E799-B61E-9CF1-3D0B6FC1E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43333" r="33201" b="14300"/>
          <a:stretch/>
        </p:blipFill>
        <p:spPr bwMode="auto">
          <a:xfrm>
            <a:off x="2334961" y="2503629"/>
            <a:ext cx="3453341" cy="43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6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 lying on a calendar&#10;&#10;Description automatically generated">
            <a:extLst>
              <a:ext uri="{FF2B5EF4-FFF2-40B4-BE49-F238E27FC236}">
                <a16:creationId xmlns:a16="http://schemas.microsoft.com/office/drawing/2014/main" id="{3ECF231E-6472-7173-EF15-F42529143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C93C5B-B5C7-68B3-1C92-14B879C6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40" y="1372738"/>
            <a:ext cx="10515600" cy="1091973"/>
          </a:xfrm>
        </p:spPr>
        <p:txBody>
          <a:bodyPr>
            <a:normAutofit fontScale="90000"/>
          </a:bodyPr>
          <a:lstStyle/>
          <a:p>
            <a:r>
              <a:rPr lang="es-419" b="1" dirty="0">
                <a:solidFill>
                  <a:srgbClr val="FFFF00"/>
                </a:solidFill>
              </a:rPr>
              <a:t>5. Enfócate en ser el mejor Secretario</a:t>
            </a:r>
            <a:br>
              <a:rPr lang="en-US" b="1" dirty="0"/>
            </a:br>
            <a:r>
              <a:rPr lang="en-US" b="1" dirty="0">
                <a:solidFill>
                  <a:srgbClr val="B5BEC3"/>
                </a:solidFill>
              </a:rPr>
              <a:t>5. Focus on be the best Secretary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5980D-4FB4-66D1-E30E-624BF75A4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62" t="1503" r="2024" b="43072"/>
          <a:stretch/>
        </p:blipFill>
        <p:spPr>
          <a:xfrm>
            <a:off x="4672251" y="2479236"/>
            <a:ext cx="3154380" cy="4246368"/>
          </a:xfrm>
          <a:prstGeom prst="rect">
            <a:avLst/>
          </a:prstGeom>
        </p:spPr>
      </p:pic>
      <p:pic>
        <p:nvPicPr>
          <p:cNvPr id="5122" name="Picture 2" descr="The First Sixty Years of the Apostolic Assembly">
            <a:extLst>
              <a:ext uri="{FF2B5EF4-FFF2-40B4-BE49-F238E27FC236}">
                <a16:creationId xmlns:a16="http://schemas.microsoft.com/office/drawing/2014/main" id="{DB0C3252-F8B5-66ED-C961-81B75BC30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8955" r="18093" b="10249"/>
          <a:stretch/>
        </p:blipFill>
        <p:spPr bwMode="auto">
          <a:xfrm>
            <a:off x="8229603" y="2024448"/>
            <a:ext cx="3915938" cy="47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C9C5F-C0E4-5EF2-0313-22F2DFBD79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5" y="2571790"/>
            <a:ext cx="3545655" cy="41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42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202</Words>
  <Application>Microsoft Macintosh PowerPoint</Application>
  <PresentationFormat>Widescreen</PresentationFormat>
  <Paragraphs>22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Lessons on Excellence Lecciones sobre la Excelencia</vt:lpstr>
      <vt:lpstr>1. Se especifico 1. Be specific</vt:lpstr>
      <vt:lpstr>2. El presente es todo lo que tienes 2. The present is all you have.</vt:lpstr>
      <vt:lpstr>3. Evalúa cuánto falta para tu meta 3. Evaluate how much is left for your goal</vt:lpstr>
      <vt:lpstr>4. Ten grandes metas, pero se prudente. 4. Have big dreams but be prudent. </vt:lpstr>
      <vt:lpstr>5. Enfócate en ser el mejor Secretario 5. Focus on be the best Secretary</vt:lpstr>
      <vt:lpstr>6. Se Tenaz 6. Be Tenacious</vt:lpstr>
      <vt:lpstr>7. Prepárate para las dificultades 7. Prepare yourself for difficulties</vt:lpstr>
      <vt:lpstr>8. Se un siervo de Dios y de los pastores 8. Be a servant of God and the pastors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Ismael Martin Del Campo III</dc:creator>
  <cp:lastModifiedBy>ismaelmdc@yahoo.com</cp:lastModifiedBy>
  <cp:revision>6</cp:revision>
  <dcterms:created xsi:type="dcterms:W3CDTF">2024-04-08T16:01:16Z</dcterms:created>
  <dcterms:modified xsi:type="dcterms:W3CDTF">2024-04-09T09:02:54Z</dcterms:modified>
</cp:coreProperties>
</file>