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8"/>
  </p:notesMasterIdLst>
  <p:sldIdLst>
    <p:sldId id="310" r:id="rId3"/>
    <p:sldId id="256" r:id="rId4"/>
    <p:sldId id="257" r:id="rId5"/>
    <p:sldId id="290" r:id="rId6"/>
    <p:sldId id="298" r:id="rId7"/>
    <p:sldId id="299" r:id="rId8"/>
    <p:sldId id="300" r:id="rId9"/>
    <p:sldId id="301" r:id="rId10"/>
    <p:sldId id="302" r:id="rId11"/>
    <p:sldId id="303" r:id="rId12"/>
    <p:sldId id="304" r:id="rId13"/>
    <p:sldId id="305" r:id="rId14"/>
    <p:sldId id="306" r:id="rId15"/>
    <p:sldId id="307" r:id="rId16"/>
    <p:sldId id="30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p:restoredTop sz="94694"/>
  </p:normalViewPr>
  <p:slideViewPr>
    <p:cSldViewPr snapToGrid="0">
      <p:cViewPr varScale="1">
        <p:scale>
          <a:sx n="102" d="100"/>
          <a:sy n="102" d="100"/>
        </p:scale>
        <p:origin x="208"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DA779-ABF1-4C46-B174-2A88FCC7A617}" type="datetimeFigureOut">
              <a:rPr lang="en-US" smtClean="0"/>
              <a:t>4/10/24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D48A74-DEB3-904A-8AE0-2D549D063378}" type="slidenum">
              <a:rPr lang="en-US" smtClean="0"/>
              <a:t>‹#›</a:t>
            </a:fld>
            <a:endParaRPr lang="en-US"/>
          </a:p>
        </p:txBody>
      </p:sp>
    </p:spTree>
    <p:extLst>
      <p:ext uri="{BB962C8B-B14F-4D97-AF65-F5344CB8AC3E}">
        <p14:creationId xmlns:p14="http://schemas.microsoft.com/office/powerpoint/2010/main" val="3020569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4</a:t>
            </a:fld>
            <a:endParaRPr lang="en-US"/>
          </a:p>
        </p:txBody>
      </p:sp>
    </p:spTree>
    <p:extLst>
      <p:ext uri="{BB962C8B-B14F-4D97-AF65-F5344CB8AC3E}">
        <p14:creationId xmlns:p14="http://schemas.microsoft.com/office/powerpoint/2010/main" val="33849586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13</a:t>
            </a:fld>
            <a:endParaRPr lang="en-US"/>
          </a:p>
        </p:txBody>
      </p:sp>
    </p:spTree>
    <p:extLst>
      <p:ext uri="{BB962C8B-B14F-4D97-AF65-F5344CB8AC3E}">
        <p14:creationId xmlns:p14="http://schemas.microsoft.com/office/powerpoint/2010/main" val="293373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14</a:t>
            </a:fld>
            <a:endParaRPr lang="en-US"/>
          </a:p>
        </p:txBody>
      </p:sp>
    </p:spTree>
    <p:extLst>
      <p:ext uri="{BB962C8B-B14F-4D97-AF65-F5344CB8AC3E}">
        <p14:creationId xmlns:p14="http://schemas.microsoft.com/office/powerpoint/2010/main" val="3006863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5</a:t>
            </a:fld>
            <a:endParaRPr lang="en-US"/>
          </a:p>
        </p:txBody>
      </p:sp>
    </p:spTree>
    <p:extLst>
      <p:ext uri="{BB962C8B-B14F-4D97-AF65-F5344CB8AC3E}">
        <p14:creationId xmlns:p14="http://schemas.microsoft.com/office/powerpoint/2010/main" val="784621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6</a:t>
            </a:fld>
            <a:endParaRPr lang="en-US"/>
          </a:p>
        </p:txBody>
      </p:sp>
    </p:spTree>
    <p:extLst>
      <p:ext uri="{BB962C8B-B14F-4D97-AF65-F5344CB8AC3E}">
        <p14:creationId xmlns:p14="http://schemas.microsoft.com/office/powerpoint/2010/main" val="1121096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7</a:t>
            </a:fld>
            <a:endParaRPr lang="en-US"/>
          </a:p>
        </p:txBody>
      </p:sp>
    </p:spTree>
    <p:extLst>
      <p:ext uri="{BB962C8B-B14F-4D97-AF65-F5344CB8AC3E}">
        <p14:creationId xmlns:p14="http://schemas.microsoft.com/office/powerpoint/2010/main" val="989473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8</a:t>
            </a:fld>
            <a:endParaRPr lang="en-US"/>
          </a:p>
        </p:txBody>
      </p:sp>
    </p:spTree>
    <p:extLst>
      <p:ext uri="{BB962C8B-B14F-4D97-AF65-F5344CB8AC3E}">
        <p14:creationId xmlns:p14="http://schemas.microsoft.com/office/powerpoint/2010/main" val="1736719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9</a:t>
            </a:fld>
            <a:endParaRPr lang="en-US"/>
          </a:p>
        </p:txBody>
      </p:sp>
    </p:spTree>
    <p:extLst>
      <p:ext uri="{BB962C8B-B14F-4D97-AF65-F5344CB8AC3E}">
        <p14:creationId xmlns:p14="http://schemas.microsoft.com/office/powerpoint/2010/main" val="1884832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10</a:t>
            </a:fld>
            <a:endParaRPr lang="en-US"/>
          </a:p>
        </p:txBody>
      </p:sp>
    </p:spTree>
    <p:extLst>
      <p:ext uri="{BB962C8B-B14F-4D97-AF65-F5344CB8AC3E}">
        <p14:creationId xmlns:p14="http://schemas.microsoft.com/office/powerpoint/2010/main" val="1347500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11</a:t>
            </a:fld>
            <a:endParaRPr lang="en-US"/>
          </a:p>
        </p:txBody>
      </p:sp>
    </p:spTree>
    <p:extLst>
      <p:ext uri="{BB962C8B-B14F-4D97-AF65-F5344CB8AC3E}">
        <p14:creationId xmlns:p14="http://schemas.microsoft.com/office/powerpoint/2010/main" val="4218025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latin typeface="DM Sans" pitchFamily="2" charset="77"/>
              </a:rPr>
              <a:t>The Apostolic Assembly Real Estate Department is committed to improving every aspect of the services we provide and building strong relations between our department and the episcopal body. Our commitment to you is:</a:t>
            </a:r>
          </a:p>
          <a:p>
            <a:pPr algn="l"/>
            <a:endParaRPr lang="en-US" b="0" i="0" u="none" strike="noStrike" dirty="0">
              <a:solidFill>
                <a:srgbClr val="000000"/>
              </a:solidFill>
              <a:effectLst/>
              <a:latin typeface="DM Sans" pitchFamily="2" charset="77"/>
            </a:endParaRPr>
          </a:p>
          <a:p>
            <a:pPr algn="l"/>
            <a:r>
              <a:rPr lang="en-US" b="0" i="0" u="none" strike="noStrike" dirty="0">
                <a:solidFill>
                  <a:srgbClr val="000000"/>
                </a:solidFill>
                <a:effectLst/>
                <a:latin typeface="DM Sans" pitchFamily="2" charset="77"/>
              </a:rPr>
              <a:t>• To consistently provide timely, professional, effective, and efficient service.</a:t>
            </a:r>
          </a:p>
          <a:p>
            <a:pPr algn="l"/>
            <a:r>
              <a:rPr lang="en-US" b="0" i="0" u="none" strike="noStrike" dirty="0">
                <a:solidFill>
                  <a:srgbClr val="000000"/>
                </a:solidFill>
                <a:effectLst/>
                <a:latin typeface="DM Sans" pitchFamily="2" charset="77"/>
              </a:rPr>
              <a:t>• To identify key needs and assess how we will meet those needs by working towards continuous improvement.</a:t>
            </a:r>
          </a:p>
          <a:p>
            <a:pPr algn="l"/>
            <a:r>
              <a:rPr lang="en-US" b="0" i="0" u="none" strike="noStrike" dirty="0">
                <a:solidFill>
                  <a:srgbClr val="000000"/>
                </a:solidFill>
                <a:effectLst/>
                <a:latin typeface="DM Sans" pitchFamily="2" charset="77"/>
              </a:rPr>
              <a:t>• To demonstrate compassion, understanding, and respect with each interaction.</a:t>
            </a:r>
          </a:p>
          <a:p>
            <a:pPr algn="l"/>
            <a:r>
              <a:rPr lang="en-US" b="0" i="0" u="none" strike="noStrike" dirty="0">
                <a:solidFill>
                  <a:srgbClr val="000000"/>
                </a:solidFill>
                <a:effectLst/>
                <a:latin typeface="DM Sans" pitchFamily="2" charset="77"/>
              </a:rPr>
              <a:t>• To provide the resources and tools necessary to empower our churches to accomplish their real estate goals.</a:t>
            </a:r>
          </a:p>
          <a:p>
            <a:endParaRPr lang="en-US" dirty="0"/>
          </a:p>
          <a:p>
            <a:endParaRPr lang="en-US" dirty="0"/>
          </a:p>
        </p:txBody>
      </p:sp>
      <p:sp>
        <p:nvSpPr>
          <p:cNvPr id="4" name="Slide Number Placeholder 3"/>
          <p:cNvSpPr>
            <a:spLocks noGrp="1"/>
          </p:cNvSpPr>
          <p:nvPr>
            <p:ph type="sldNum" sz="quarter" idx="5"/>
          </p:nvPr>
        </p:nvSpPr>
        <p:spPr/>
        <p:txBody>
          <a:bodyPr/>
          <a:lstStyle/>
          <a:p>
            <a:fld id="{B723A5CB-44C0-4940-9A57-CD78328C9690}" type="slidenum">
              <a:rPr lang="en-US" smtClean="0"/>
              <a:t>12</a:t>
            </a:fld>
            <a:endParaRPr lang="en-US"/>
          </a:p>
        </p:txBody>
      </p:sp>
    </p:spTree>
    <p:extLst>
      <p:ext uri="{BB962C8B-B14F-4D97-AF65-F5344CB8AC3E}">
        <p14:creationId xmlns:p14="http://schemas.microsoft.com/office/powerpoint/2010/main" val="3300490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3C8AB-59C7-5E69-CF03-B39E4C5A58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4AC63D-782F-7346-DE14-3F8480EDC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4A96EB-AC91-9302-625A-5AA9A879C590}"/>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5" name="Footer Placeholder 4">
            <a:extLst>
              <a:ext uri="{FF2B5EF4-FFF2-40B4-BE49-F238E27FC236}">
                <a16:creationId xmlns:a16="http://schemas.microsoft.com/office/drawing/2014/main" id="{57322A85-05DE-B65D-E0BC-1C7897BBD9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871969-63D8-AE3B-1938-A25707F98797}"/>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145561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9E131-9FE1-3BCD-F923-D06A429F7F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3ED204-921A-3231-A27B-9B9144405A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2D2DEC-DFD4-F17A-AAA7-CD02A954941D}"/>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5" name="Footer Placeholder 4">
            <a:extLst>
              <a:ext uri="{FF2B5EF4-FFF2-40B4-BE49-F238E27FC236}">
                <a16:creationId xmlns:a16="http://schemas.microsoft.com/office/drawing/2014/main" id="{FDE13101-1ED8-5F30-D441-E8482774A7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449BD-11C0-60CA-2334-F2FCE284FE14}"/>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355828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062050-5509-7A69-515D-7D4965179A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5EFE64-313E-49C8-E5CE-D9413EB036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FDEFA-F867-FF6C-BC0D-53C7AE3FC622}"/>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5" name="Footer Placeholder 4">
            <a:extLst>
              <a:ext uri="{FF2B5EF4-FFF2-40B4-BE49-F238E27FC236}">
                <a16:creationId xmlns:a16="http://schemas.microsoft.com/office/drawing/2014/main" id="{5B11C294-48D0-DD74-102F-13FD31761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C6DDC1-B1DF-D0F2-9F26-32D33449B0D8}"/>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3965118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CF448-2EE7-2AF8-3364-450D77075B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2D79BD-778A-2F96-E6E5-4924A71EA7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46CD55-137E-B322-4858-37107782C60C}"/>
              </a:ext>
            </a:extLst>
          </p:cNvPr>
          <p:cNvSpPr>
            <a:spLocks noGrp="1"/>
          </p:cNvSpPr>
          <p:nvPr>
            <p:ph type="dt" sz="half" idx="10"/>
          </p:nvPr>
        </p:nvSpPr>
        <p:spPr/>
        <p:txBody>
          <a:bodyPr/>
          <a:lstStyle/>
          <a:p>
            <a:fld id="{289AAB5F-2209-D34C-ABFF-2657EBD9F7C7}" type="datetimeFigureOut">
              <a:rPr lang="en-US" smtClean="0"/>
              <a:t>4/10/24</a:t>
            </a:fld>
            <a:endParaRPr lang="en-US"/>
          </a:p>
        </p:txBody>
      </p:sp>
      <p:sp>
        <p:nvSpPr>
          <p:cNvPr id="5" name="Footer Placeholder 4">
            <a:extLst>
              <a:ext uri="{FF2B5EF4-FFF2-40B4-BE49-F238E27FC236}">
                <a16:creationId xmlns:a16="http://schemas.microsoft.com/office/drawing/2014/main" id="{0C85CC6D-EF4B-939D-4C06-EA18EFFCBA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B16C26-BA09-94A9-9AC7-7E1E50D0623F}"/>
              </a:ext>
            </a:extLst>
          </p:cNvPr>
          <p:cNvSpPr>
            <a:spLocks noGrp="1"/>
          </p:cNvSpPr>
          <p:nvPr>
            <p:ph type="sldNum" sz="quarter" idx="12"/>
          </p:nvPr>
        </p:nvSpPr>
        <p:spPr/>
        <p:txBody>
          <a:bodyPr/>
          <a:lstStyle/>
          <a:p>
            <a:fld id="{6F86A15D-BB54-9A40-83F4-D7EE64F64CD5}" type="slidenum">
              <a:rPr lang="en-US" smtClean="0"/>
              <a:t>‹#›</a:t>
            </a:fld>
            <a:endParaRPr lang="en-US"/>
          </a:p>
        </p:txBody>
      </p:sp>
    </p:spTree>
    <p:extLst>
      <p:ext uri="{BB962C8B-B14F-4D97-AF65-F5344CB8AC3E}">
        <p14:creationId xmlns:p14="http://schemas.microsoft.com/office/powerpoint/2010/main" val="211350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AB21A-61D8-B93A-9777-E8CF4AFE4A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5731BA-7BF9-AD0E-61A5-2A453F2656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7BCB17-3A17-6DDB-3579-B6F909FB4AB0}"/>
              </a:ext>
            </a:extLst>
          </p:cNvPr>
          <p:cNvSpPr>
            <a:spLocks noGrp="1"/>
          </p:cNvSpPr>
          <p:nvPr>
            <p:ph type="dt" sz="half" idx="10"/>
          </p:nvPr>
        </p:nvSpPr>
        <p:spPr/>
        <p:txBody>
          <a:bodyPr/>
          <a:lstStyle/>
          <a:p>
            <a:fld id="{289AAB5F-2209-D34C-ABFF-2657EBD9F7C7}" type="datetimeFigureOut">
              <a:rPr lang="en-US" smtClean="0"/>
              <a:t>4/10/24</a:t>
            </a:fld>
            <a:endParaRPr lang="en-US"/>
          </a:p>
        </p:txBody>
      </p:sp>
      <p:sp>
        <p:nvSpPr>
          <p:cNvPr id="5" name="Footer Placeholder 4">
            <a:extLst>
              <a:ext uri="{FF2B5EF4-FFF2-40B4-BE49-F238E27FC236}">
                <a16:creationId xmlns:a16="http://schemas.microsoft.com/office/drawing/2014/main" id="{114997F5-F9AD-80C9-B3B9-711BDEEF20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911FEB-A8B4-ED27-7F39-5251B141FB59}"/>
              </a:ext>
            </a:extLst>
          </p:cNvPr>
          <p:cNvSpPr>
            <a:spLocks noGrp="1"/>
          </p:cNvSpPr>
          <p:nvPr>
            <p:ph type="sldNum" sz="quarter" idx="12"/>
          </p:nvPr>
        </p:nvSpPr>
        <p:spPr/>
        <p:txBody>
          <a:bodyPr/>
          <a:lstStyle/>
          <a:p>
            <a:fld id="{6F86A15D-BB54-9A40-83F4-D7EE64F64CD5}" type="slidenum">
              <a:rPr lang="en-US" smtClean="0"/>
              <a:t>‹#›</a:t>
            </a:fld>
            <a:endParaRPr lang="en-US"/>
          </a:p>
        </p:txBody>
      </p:sp>
    </p:spTree>
    <p:extLst>
      <p:ext uri="{BB962C8B-B14F-4D97-AF65-F5344CB8AC3E}">
        <p14:creationId xmlns:p14="http://schemas.microsoft.com/office/powerpoint/2010/main" val="3396764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52798-01F1-899C-F934-F10A96B7EC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19170F-CA79-F2EB-2017-56F0046378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A885E9-DFCD-752E-54AA-37302D3048E6}"/>
              </a:ext>
            </a:extLst>
          </p:cNvPr>
          <p:cNvSpPr>
            <a:spLocks noGrp="1"/>
          </p:cNvSpPr>
          <p:nvPr>
            <p:ph type="dt" sz="half" idx="10"/>
          </p:nvPr>
        </p:nvSpPr>
        <p:spPr/>
        <p:txBody>
          <a:bodyPr/>
          <a:lstStyle/>
          <a:p>
            <a:fld id="{289AAB5F-2209-D34C-ABFF-2657EBD9F7C7}" type="datetimeFigureOut">
              <a:rPr lang="en-US" smtClean="0"/>
              <a:t>4/10/24</a:t>
            </a:fld>
            <a:endParaRPr lang="en-US"/>
          </a:p>
        </p:txBody>
      </p:sp>
      <p:sp>
        <p:nvSpPr>
          <p:cNvPr id="5" name="Footer Placeholder 4">
            <a:extLst>
              <a:ext uri="{FF2B5EF4-FFF2-40B4-BE49-F238E27FC236}">
                <a16:creationId xmlns:a16="http://schemas.microsoft.com/office/drawing/2014/main" id="{EE3102DA-E99F-3A04-6683-F8DCC926A1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2806BC-9F24-8758-41F6-699964AFE0D8}"/>
              </a:ext>
            </a:extLst>
          </p:cNvPr>
          <p:cNvSpPr>
            <a:spLocks noGrp="1"/>
          </p:cNvSpPr>
          <p:nvPr>
            <p:ph type="sldNum" sz="quarter" idx="12"/>
          </p:nvPr>
        </p:nvSpPr>
        <p:spPr/>
        <p:txBody>
          <a:bodyPr/>
          <a:lstStyle/>
          <a:p>
            <a:fld id="{6F86A15D-BB54-9A40-83F4-D7EE64F64CD5}" type="slidenum">
              <a:rPr lang="en-US" smtClean="0"/>
              <a:t>‹#›</a:t>
            </a:fld>
            <a:endParaRPr lang="en-US"/>
          </a:p>
        </p:txBody>
      </p:sp>
    </p:spTree>
    <p:extLst>
      <p:ext uri="{BB962C8B-B14F-4D97-AF65-F5344CB8AC3E}">
        <p14:creationId xmlns:p14="http://schemas.microsoft.com/office/powerpoint/2010/main" val="350276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B5F52-7A9B-0745-7A55-A932D40032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4E7804-791A-2FFA-684C-42159368E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7CA0B2-0428-472C-C5D3-106FF5305550}"/>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5" name="Footer Placeholder 4">
            <a:extLst>
              <a:ext uri="{FF2B5EF4-FFF2-40B4-BE49-F238E27FC236}">
                <a16:creationId xmlns:a16="http://schemas.microsoft.com/office/drawing/2014/main" id="{B2E624A3-7A8C-4642-14F3-05EB956AF4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C1A5C4-B304-8341-6F10-A585A1121FFB}"/>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170483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012C7-BD47-6C57-1A75-F7FDE368D5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83766D-90F5-2998-6B28-4536ED84E5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830FCD-5DCB-D7E8-24FA-8EC884B6754E}"/>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5" name="Footer Placeholder 4">
            <a:extLst>
              <a:ext uri="{FF2B5EF4-FFF2-40B4-BE49-F238E27FC236}">
                <a16:creationId xmlns:a16="http://schemas.microsoft.com/office/drawing/2014/main" id="{7A257F59-DC3E-641C-E121-3F58C2BF03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67546-76E4-408E-ACA3-7262FB61B870}"/>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1435809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9444-49B3-D1CA-1B3C-8A044B0E84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EECD4-2BBF-A1AA-1E3A-D345160510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35E026-F068-DFF2-6143-F453F1CBD1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4C261D-538E-0A51-C00E-4ACD34B9D1DF}"/>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6" name="Footer Placeholder 5">
            <a:extLst>
              <a:ext uri="{FF2B5EF4-FFF2-40B4-BE49-F238E27FC236}">
                <a16:creationId xmlns:a16="http://schemas.microsoft.com/office/drawing/2014/main" id="{DCAC0A0C-33D4-2F1E-86E8-4FA6B28457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D52949-B1BB-4715-3679-37F748E73B40}"/>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116541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CC8EC-C768-5717-604E-7C8651DD09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83D414-A838-6379-3F6C-36B71AE922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D1721-299B-0A2C-2B79-9226385C0F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87B83A-AD03-5999-5087-D736F23BCD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4060FF-8019-5892-FC53-5E9C671A56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030764-26CA-43AA-5CA4-BCAB4B0E4A05}"/>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8" name="Footer Placeholder 7">
            <a:extLst>
              <a:ext uri="{FF2B5EF4-FFF2-40B4-BE49-F238E27FC236}">
                <a16:creationId xmlns:a16="http://schemas.microsoft.com/office/drawing/2014/main" id="{DC9D881E-8055-AED5-02C1-C186EAB32F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195EF2-4F26-7D66-0C3F-F13A5A4B9E46}"/>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186505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1F8CB-7493-B37D-A3FB-8B45BA68F3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CCF099-53EA-6EE6-D6BA-EE56990DE5F5}"/>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4" name="Footer Placeholder 3">
            <a:extLst>
              <a:ext uri="{FF2B5EF4-FFF2-40B4-BE49-F238E27FC236}">
                <a16:creationId xmlns:a16="http://schemas.microsoft.com/office/drawing/2014/main" id="{0788A65E-D7BF-756C-D843-0CBAFE81FB4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B0CDEF-5D69-8B4C-0477-8AF51A216D50}"/>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943831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E80C2-DFC4-C23B-2763-074EA5F4EA98}"/>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3" name="Footer Placeholder 2">
            <a:extLst>
              <a:ext uri="{FF2B5EF4-FFF2-40B4-BE49-F238E27FC236}">
                <a16:creationId xmlns:a16="http://schemas.microsoft.com/office/drawing/2014/main" id="{C9C905C6-0501-FF49-EA60-98D7D26777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729991-D637-CA28-E63C-49DB8137D018}"/>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3914600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647EA-60AE-ABAE-F4B5-A2579B14F7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C4A26A-523B-328F-D016-0AAF17AD04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D0727B-C0C0-4A70-7019-DB0AE626E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A8DF39-4DCF-3B37-C9C2-47E4DA9D9A15}"/>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6" name="Footer Placeholder 5">
            <a:extLst>
              <a:ext uri="{FF2B5EF4-FFF2-40B4-BE49-F238E27FC236}">
                <a16:creationId xmlns:a16="http://schemas.microsoft.com/office/drawing/2014/main" id="{8B130B33-E6C6-5F21-A374-9300A7709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98EAC-41EA-FE35-99A9-EBD199B2D197}"/>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1001747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18EB-8060-0532-51C8-5D23CDDF44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8648C-CC8E-F9D4-2B75-60705DF898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333F61-94B5-EA44-F1F3-0B51DB53A5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3A55D3-BF7E-4FF6-6459-BA0833823527}"/>
              </a:ext>
            </a:extLst>
          </p:cNvPr>
          <p:cNvSpPr>
            <a:spLocks noGrp="1"/>
          </p:cNvSpPr>
          <p:nvPr>
            <p:ph type="dt" sz="half" idx="10"/>
          </p:nvPr>
        </p:nvSpPr>
        <p:spPr/>
        <p:txBody>
          <a:bodyPr/>
          <a:lstStyle/>
          <a:p>
            <a:fld id="{D582AEE4-BFE7-574E-90C1-7A10BD5D8529}" type="datetimeFigureOut">
              <a:rPr lang="en-US" smtClean="0"/>
              <a:t>4/10/24</a:t>
            </a:fld>
            <a:endParaRPr lang="en-US"/>
          </a:p>
        </p:txBody>
      </p:sp>
      <p:sp>
        <p:nvSpPr>
          <p:cNvPr id="6" name="Footer Placeholder 5">
            <a:extLst>
              <a:ext uri="{FF2B5EF4-FFF2-40B4-BE49-F238E27FC236}">
                <a16:creationId xmlns:a16="http://schemas.microsoft.com/office/drawing/2014/main" id="{452AF343-059E-3A2F-DB5B-BDE2ADC58B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BCC0E1-1AFB-C2D1-3EF0-B649A8E54A13}"/>
              </a:ext>
            </a:extLst>
          </p:cNvPr>
          <p:cNvSpPr>
            <a:spLocks noGrp="1"/>
          </p:cNvSpPr>
          <p:nvPr>
            <p:ph type="sldNum" sz="quarter" idx="12"/>
          </p:nvPr>
        </p:nvSpPr>
        <p:spPr/>
        <p:txBody>
          <a:bodyPr/>
          <a:lstStyle/>
          <a:p>
            <a:fld id="{D79168D4-72C2-F341-84B6-9D02546D7B6F}" type="slidenum">
              <a:rPr lang="en-US" smtClean="0"/>
              <a:t>‹#›</a:t>
            </a:fld>
            <a:endParaRPr lang="en-US"/>
          </a:p>
        </p:txBody>
      </p:sp>
    </p:spTree>
    <p:extLst>
      <p:ext uri="{BB962C8B-B14F-4D97-AF65-F5344CB8AC3E}">
        <p14:creationId xmlns:p14="http://schemas.microsoft.com/office/powerpoint/2010/main" val="901996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70F784-570D-4278-2B42-887C0DA4B2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FADA9B-E1C9-849A-5696-64BD262C74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AE1D06-61E6-64DC-F10B-258CFD66B0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582AEE4-BFE7-574E-90C1-7A10BD5D8529}" type="datetimeFigureOut">
              <a:rPr lang="en-US" smtClean="0"/>
              <a:t>4/10/24</a:t>
            </a:fld>
            <a:endParaRPr lang="en-US"/>
          </a:p>
        </p:txBody>
      </p:sp>
      <p:sp>
        <p:nvSpPr>
          <p:cNvPr id="5" name="Footer Placeholder 4">
            <a:extLst>
              <a:ext uri="{FF2B5EF4-FFF2-40B4-BE49-F238E27FC236}">
                <a16:creationId xmlns:a16="http://schemas.microsoft.com/office/drawing/2014/main" id="{4BCF1010-CB0E-3593-793C-15F20E1E4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EF25A15-FA58-8FA3-190B-53D4F1086D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9168D4-72C2-F341-84B6-9D02546D7B6F}" type="slidenum">
              <a:rPr lang="en-US" smtClean="0"/>
              <a:t>‹#›</a:t>
            </a:fld>
            <a:endParaRPr lang="en-US"/>
          </a:p>
        </p:txBody>
      </p:sp>
    </p:spTree>
    <p:extLst>
      <p:ext uri="{BB962C8B-B14F-4D97-AF65-F5344CB8AC3E}">
        <p14:creationId xmlns:p14="http://schemas.microsoft.com/office/powerpoint/2010/main" val="3639841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7E939B-17EF-C617-1E33-DEE6CF6C3E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8234B0-94B7-C629-ADE3-B7BA5B912D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EA1EE4-FBC2-4307-DF49-3CAAB0F020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9AAB5F-2209-D34C-ABFF-2657EBD9F7C7}" type="datetimeFigureOut">
              <a:rPr lang="en-US" smtClean="0"/>
              <a:t>4/10/24</a:t>
            </a:fld>
            <a:endParaRPr lang="en-US"/>
          </a:p>
        </p:txBody>
      </p:sp>
      <p:sp>
        <p:nvSpPr>
          <p:cNvPr id="5" name="Footer Placeholder 4">
            <a:extLst>
              <a:ext uri="{FF2B5EF4-FFF2-40B4-BE49-F238E27FC236}">
                <a16:creationId xmlns:a16="http://schemas.microsoft.com/office/drawing/2014/main" id="{7615A3C4-BF56-ABBF-A0B1-3C34291935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54441F-3EE8-1622-EA30-993111931E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6A15D-BB54-9A40-83F4-D7EE64F64CD5}" type="slidenum">
              <a:rPr lang="en-US" smtClean="0"/>
              <a:t>‹#›</a:t>
            </a:fld>
            <a:endParaRPr lang="en-US"/>
          </a:p>
        </p:txBody>
      </p:sp>
    </p:spTree>
    <p:extLst>
      <p:ext uri="{BB962C8B-B14F-4D97-AF65-F5344CB8AC3E}">
        <p14:creationId xmlns:p14="http://schemas.microsoft.com/office/powerpoint/2010/main" val="1351738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n on a calendar&#10;&#10;Description automatically generated">
            <a:extLst>
              <a:ext uri="{FF2B5EF4-FFF2-40B4-BE49-F238E27FC236}">
                <a16:creationId xmlns:a16="http://schemas.microsoft.com/office/drawing/2014/main" id="{74E0684A-FD7A-18FC-45EC-2647A6C72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6266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RESOLUTION FORMS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10632141" cy="2862322"/>
          </a:xfrm>
          <a:prstGeom prst="rect">
            <a:avLst/>
          </a:prstGeom>
          <a:noFill/>
        </p:spPr>
        <p:txBody>
          <a:bodyPr wrap="square" numCol="1">
            <a:spAutoFit/>
          </a:bodyPr>
          <a:lstStyle/>
          <a:p>
            <a:endParaRPr lang="en-US" sz="2000" dirty="0">
              <a:solidFill>
                <a:srgbClr val="1D576B"/>
              </a:solidFill>
              <a:latin typeface="Avenir Book" panose="02000503020000020003" pitchFamily="2" charset="0"/>
            </a:endParaRPr>
          </a:p>
          <a:p>
            <a:r>
              <a:rPr lang="en-US" sz="2000" dirty="0">
                <a:solidFill>
                  <a:srgbClr val="1D576B"/>
                </a:solidFill>
                <a:latin typeface="Avenir Book" panose="02000503020000020003" pitchFamily="2" charset="0"/>
              </a:rPr>
              <a:t>For example, you would fill in the church’s address, but erase the section that says: “(Church Address”) </a:t>
            </a:r>
          </a:p>
          <a:p>
            <a:endParaRPr lang="en-US" sz="2000" dirty="0">
              <a:solidFill>
                <a:srgbClr val="1D576B"/>
              </a:solidFill>
              <a:latin typeface="Avenir Book" panose="02000503020000020003" pitchFamily="2" charset="0"/>
            </a:endParaRPr>
          </a:p>
          <a:p>
            <a:r>
              <a:rPr lang="en-US" sz="2000" dirty="0">
                <a:solidFill>
                  <a:srgbClr val="1D576B"/>
                </a:solidFill>
                <a:latin typeface="Avenir Book" panose="02000503020000020003" pitchFamily="2" charset="0"/>
              </a:rPr>
              <a:t>4. Once complete, the only signature required is the District Secretary’s signature. The signature must be original and cannot be electronic. You scan and email a copy to the real estate team at </a:t>
            </a:r>
            <a:r>
              <a:rPr lang="en-US" sz="2000" dirty="0" err="1">
                <a:solidFill>
                  <a:srgbClr val="1D576B"/>
                </a:solidFill>
                <a:latin typeface="Avenir Book" panose="02000503020000020003" pitchFamily="2" charset="0"/>
              </a:rPr>
              <a:t>realestate@apostolicnet.org</a:t>
            </a:r>
            <a:r>
              <a:rPr lang="en-US" sz="2000" dirty="0">
                <a:solidFill>
                  <a:srgbClr val="1D576B"/>
                </a:solidFill>
                <a:latin typeface="Avenir Book" panose="02000503020000020003" pitchFamily="2" charset="0"/>
              </a:rPr>
              <a:t> in order to expedite the resolution process; however, the original must be mailed to headquarters because it is a legal document, “Attn: Real Estate Department” 5401 Citrus Ave, Fontana, CA 92336. </a:t>
            </a:r>
          </a:p>
        </p:txBody>
      </p:sp>
    </p:spTree>
    <p:extLst>
      <p:ext uri="{BB962C8B-B14F-4D97-AF65-F5344CB8AC3E}">
        <p14:creationId xmlns:p14="http://schemas.microsoft.com/office/powerpoint/2010/main" val="4236147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DEADLINES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10632141" cy="3170099"/>
          </a:xfrm>
          <a:prstGeom prst="rect">
            <a:avLst/>
          </a:prstGeom>
          <a:noFill/>
        </p:spPr>
        <p:txBody>
          <a:bodyPr wrap="square" numCol="1">
            <a:spAutoFit/>
          </a:bodyPr>
          <a:lstStyle/>
          <a:p>
            <a:pPr marL="342900" indent="-342900">
              <a:buFont typeface="Wingdings" pitchFamily="2" charset="2"/>
              <a:buChar char="v"/>
            </a:pPr>
            <a:r>
              <a:rPr lang="en-US" sz="2000" dirty="0">
                <a:solidFill>
                  <a:srgbClr val="1D576B"/>
                </a:solidFill>
                <a:latin typeface="Avenir Book" panose="02000503020000020003" pitchFamily="2" charset="0"/>
              </a:rPr>
              <a:t>The General Board meets the third week of each month. </a:t>
            </a:r>
          </a:p>
          <a:p>
            <a:pPr marL="342900" indent="-342900">
              <a:buFont typeface="Wingdings" pitchFamily="2" charset="2"/>
              <a:buChar char="v"/>
            </a:pPr>
            <a:endParaRPr lang="en-US" sz="2000" dirty="0">
              <a:solidFill>
                <a:srgbClr val="1D576B"/>
              </a:solidFill>
              <a:latin typeface="Avenir Book" panose="02000503020000020003" pitchFamily="2" charset="0"/>
            </a:endParaRPr>
          </a:p>
          <a:p>
            <a:pPr marL="342900" indent="-342900">
              <a:buFont typeface="Wingdings" pitchFamily="2" charset="2"/>
              <a:buChar char="v"/>
            </a:pPr>
            <a:r>
              <a:rPr lang="en-US" sz="2000" dirty="0">
                <a:solidFill>
                  <a:srgbClr val="1D576B"/>
                </a:solidFill>
                <a:latin typeface="Avenir Book" panose="02000503020000020003" pitchFamily="2" charset="0"/>
              </a:rPr>
              <a:t>The Real Estate Department must have completed resolution documentation, including the District Resolution, no later than the first Friday of each month. This allows time for documentation review, and for the Real Estate Administrator to prepare his recommendation to the General Board and for the General Treasurer to review the packet. </a:t>
            </a:r>
          </a:p>
          <a:p>
            <a:pPr marL="342900" indent="-342900">
              <a:buFont typeface="Wingdings" pitchFamily="2" charset="2"/>
              <a:buChar char="v"/>
            </a:pPr>
            <a:endParaRPr lang="en-US" sz="2000" dirty="0">
              <a:solidFill>
                <a:srgbClr val="1D576B"/>
              </a:solidFill>
              <a:latin typeface="Avenir Book" panose="02000503020000020003" pitchFamily="2" charset="0"/>
            </a:endParaRPr>
          </a:p>
          <a:p>
            <a:pPr marL="342900" indent="-342900">
              <a:buFont typeface="Wingdings" pitchFamily="2" charset="2"/>
              <a:buChar char="v"/>
            </a:pPr>
            <a:r>
              <a:rPr lang="en-US" sz="2000" dirty="0">
                <a:solidFill>
                  <a:srgbClr val="1D576B"/>
                </a:solidFill>
                <a:latin typeface="Avenir Book" panose="02000503020000020003" pitchFamily="2" charset="0"/>
              </a:rPr>
              <a:t>If a resolution is incomplete, or missing vital information, then the resolution cannot be presented until the following month. </a:t>
            </a:r>
          </a:p>
        </p:txBody>
      </p:sp>
    </p:spTree>
    <p:extLst>
      <p:ext uri="{BB962C8B-B14F-4D97-AF65-F5344CB8AC3E}">
        <p14:creationId xmlns:p14="http://schemas.microsoft.com/office/powerpoint/2010/main" val="286847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APPROVALS &amp; DENIALS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10632141" cy="2862322"/>
          </a:xfrm>
          <a:prstGeom prst="rect">
            <a:avLst/>
          </a:prstGeom>
          <a:noFill/>
        </p:spPr>
        <p:txBody>
          <a:bodyPr wrap="square" numCol="1">
            <a:spAutoFit/>
          </a:bodyPr>
          <a:lstStyle/>
          <a:p>
            <a:r>
              <a:rPr lang="en-US" sz="3000" dirty="0">
                <a:solidFill>
                  <a:srgbClr val="1D576B"/>
                </a:solidFill>
                <a:latin typeface="Avenir Book" panose="02000503020000020003" pitchFamily="2" charset="0"/>
              </a:rPr>
              <a:t>There are three levels of approval that must be given </a:t>
            </a:r>
            <a:r>
              <a:rPr lang="en-US" sz="3000" b="1" u="sng" dirty="0">
                <a:solidFill>
                  <a:srgbClr val="1D576B"/>
                </a:solidFill>
                <a:latin typeface="Avenir Black" panose="02000503020000020003" pitchFamily="2" charset="0"/>
              </a:rPr>
              <a:t>before</a:t>
            </a:r>
            <a:r>
              <a:rPr lang="en-US" sz="3000" dirty="0">
                <a:solidFill>
                  <a:srgbClr val="1D576B"/>
                </a:solidFill>
                <a:latin typeface="Avenir Book" panose="02000503020000020003" pitchFamily="2" charset="0"/>
              </a:rPr>
              <a:t> any documentation can be signed: </a:t>
            </a:r>
          </a:p>
          <a:p>
            <a:endParaRPr lang="en-US" sz="3000" dirty="0">
              <a:solidFill>
                <a:srgbClr val="1D576B"/>
              </a:solidFill>
              <a:latin typeface="Avenir Book" panose="02000503020000020003" pitchFamily="2" charset="0"/>
            </a:endParaRPr>
          </a:p>
          <a:p>
            <a:pPr marL="342900" indent="-342900">
              <a:buFont typeface="Wingdings" pitchFamily="2" charset="2"/>
              <a:buChar char="v"/>
            </a:pPr>
            <a:r>
              <a:rPr lang="en-US" sz="3000" dirty="0">
                <a:solidFill>
                  <a:srgbClr val="1D576B"/>
                </a:solidFill>
                <a:latin typeface="Avenir Book" panose="02000503020000020003" pitchFamily="2" charset="0"/>
              </a:rPr>
              <a:t>Local Resolutions (Government and Member)</a:t>
            </a:r>
          </a:p>
          <a:p>
            <a:pPr marL="342900" indent="-342900">
              <a:buFont typeface="Wingdings" pitchFamily="2" charset="2"/>
              <a:buChar char="v"/>
            </a:pPr>
            <a:r>
              <a:rPr lang="en-US" sz="3000" dirty="0">
                <a:solidFill>
                  <a:srgbClr val="1D576B"/>
                </a:solidFill>
                <a:latin typeface="Avenir Book" panose="02000503020000020003" pitchFamily="2" charset="0"/>
              </a:rPr>
              <a:t>District Resolution</a:t>
            </a:r>
          </a:p>
          <a:p>
            <a:pPr marL="342900" indent="-342900">
              <a:buFont typeface="Wingdings" pitchFamily="2" charset="2"/>
              <a:buChar char="v"/>
            </a:pPr>
            <a:r>
              <a:rPr lang="en-US" sz="3000" dirty="0">
                <a:solidFill>
                  <a:srgbClr val="1D576B"/>
                </a:solidFill>
                <a:latin typeface="Avenir Book" panose="02000503020000020003" pitchFamily="2" charset="0"/>
              </a:rPr>
              <a:t>Corporate Resolution (General Board Decision) </a:t>
            </a:r>
          </a:p>
        </p:txBody>
      </p:sp>
    </p:spTree>
    <p:extLst>
      <p:ext uri="{BB962C8B-B14F-4D97-AF65-F5344CB8AC3E}">
        <p14:creationId xmlns:p14="http://schemas.microsoft.com/office/powerpoint/2010/main" val="3336036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APPROVALS &amp; DENIALS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9329271" cy="4493538"/>
          </a:xfrm>
          <a:prstGeom prst="rect">
            <a:avLst/>
          </a:prstGeom>
          <a:noFill/>
        </p:spPr>
        <p:txBody>
          <a:bodyPr wrap="square" numCol="1">
            <a:spAutoFit/>
          </a:bodyPr>
          <a:lstStyle/>
          <a:p>
            <a:r>
              <a:rPr lang="en-US" sz="2200" dirty="0">
                <a:solidFill>
                  <a:srgbClr val="1D576B"/>
                </a:solidFill>
                <a:latin typeface="Avenir Book" panose="02000503020000020003" pitchFamily="2" charset="0"/>
              </a:rPr>
              <a:t>District Boards </a:t>
            </a:r>
            <a:r>
              <a:rPr lang="en-US" sz="2200" b="1" u="sng" dirty="0">
                <a:solidFill>
                  <a:srgbClr val="1D576B"/>
                </a:solidFill>
                <a:latin typeface="Avenir Black" panose="02000503020000020003" pitchFamily="2" charset="0"/>
              </a:rPr>
              <a:t>should not </a:t>
            </a:r>
            <a:r>
              <a:rPr lang="en-US" sz="2200" dirty="0">
                <a:solidFill>
                  <a:srgbClr val="1D576B"/>
                </a:solidFill>
                <a:latin typeface="Avenir Book" panose="02000503020000020003" pitchFamily="2" charset="0"/>
              </a:rPr>
              <a:t>approve a resolution if: </a:t>
            </a:r>
          </a:p>
          <a:p>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Documentation from the checklist is missing in the resolution packet; </a:t>
            </a:r>
          </a:p>
          <a:p>
            <a:pPr marL="342900" indent="-342900">
              <a:buFont typeface="Wingdings" pitchFamily="2" charset="2"/>
              <a:buChar char="v"/>
            </a:pPr>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The church does not meet the financial requirements; </a:t>
            </a:r>
          </a:p>
          <a:p>
            <a:pPr marL="342900" indent="-342900">
              <a:buFont typeface="Wingdings" pitchFamily="2" charset="2"/>
              <a:buChar char="v"/>
            </a:pPr>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The church is not faithful in paying their tithes of tithes; </a:t>
            </a:r>
          </a:p>
          <a:p>
            <a:pPr marL="342900" indent="-342900">
              <a:buFont typeface="Wingdings" pitchFamily="2" charset="2"/>
              <a:buChar char="v"/>
            </a:pPr>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There is any doubt of the church’s ability to sustain the financial obligations;</a:t>
            </a:r>
          </a:p>
          <a:p>
            <a:pPr marL="342900" indent="-342900">
              <a:buFont typeface="Wingdings" pitchFamily="2" charset="2"/>
              <a:buChar char="v"/>
            </a:pPr>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A majority vote from the pastors is not received, if the church does not qualify by themselves</a:t>
            </a:r>
          </a:p>
        </p:txBody>
      </p:sp>
    </p:spTree>
    <p:extLst>
      <p:ext uri="{BB962C8B-B14F-4D97-AF65-F5344CB8AC3E}">
        <p14:creationId xmlns:p14="http://schemas.microsoft.com/office/powerpoint/2010/main" val="4269937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APPROVALS &amp; DENIALS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9329271" cy="4154984"/>
          </a:xfrm>
          <a:prstGeom prst="rect">
            <a:avLst/>
          </a:prstGeom>
          <a:noFill/>
        </p:spPr>
        <p:txBody>
          <a:bodyPr wrap="square" numCol="1">
            <a:spAutoFit/>
          </a:bodyPr>
          <a:lstStyle/>
          <a:p>
            <a:r>
              <a:rPr lang="en-US" sz="2200" dirty="0">
                <a:solidFill>
                  <a:srgbClr val="1D576B"/>
                </a:solidFill>
                <a:latin typeface="Avenir Book" panose="02000503020000020003" pitchFamily="2" charset="0"/>
              </a:rPr>
              <a:t>The final decision is given by the General Board of Directors. After a decision is made: </a:t>
            </a:r>
          </a:p>
          <a:p>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The Real Estate Department will draft a Corporate Resolution and send to the pastor and Cc’ the District General Board; </a:t>
            </a:r>
          </a:p>
          <a:p>
            <a:pPr marL="342900" indent="-342900">
              <a:buFont typeface="Wingdings" pitchFamily="2" charset="2"/>
              <a:buChar char="v"/>
            </a:pPr>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The Real Estate Department will coordinate with all associated parties (lenders, escrow companies, landlords, etc.) to initiate the signing of required documentation; </a:t>
            </a:r>
          </a:p>
          <a:p>
            <a:pPr marL="342900" indent="-342900">
              <a:buFont typeface="Wingdings" pitchFamily="2" charset="2"/>
              <a:buChar char="v"/>
            </a:pPr>
            <a:endParaRPr lang="en-US" sz="2200" dirty="0">
              <a:solidFill>
                <a:srgbClr val="1D576B"/>
              </a:solidFill>
              <a:latin typeface="Avenir Book" panose="02000503020000020003" pitchFamily="2" charset="0"/>
            </a:endParaRPr>
          </a:p>
          <a:p>
            <a:pPr marL="342900" indent="-342900">
              <a:buFont typeface="Wingdings" pitchFamily="2" charset="2"/>
              <a:buChar char="v"/>
            </a:pPr>
            <a:r>
              <a:rPr lang="en-US" sz="2200" dirty="0">
                <a:solidFill>
                  <a:srgbClr val="1D576B"/>
                </a:solidFill>
                <a:latin typeface="Avenir Book" panose="02000503020000020003" pitchFamily="2" charset="0"/>
              </a:rPr>
              <a:t>The decision is final, unless overturned by a new Corporate Resolution. </a:t>
            </a:r>
          </a:p>
        </p:txBody>
      </p:sp>
    </p:spTree>
    <p:extLst>
      <p:ext uri="{BB962C8B-B14F-4D97-AF65-F5344CB8AC3E}">
        <p14:creationId xmlns:p14="http://schemas.microsoft.com/office/powerpoint/2010/main" val="1536426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8405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152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539F-7ABB-4DF3-C09B-E83D0664506B}"/>
              </a:ext>
            </a:extLst>
          </p:cNvPr>
          <p:cNvSpPr>
            <a:spLocks noGrp="1"/>
          </p:cNvSpPr>
          <p:nvPr>
            <p:ph type="title"/>
          </p:nvPr>
        </p:nvSpPr>
        <p:spPr>
          <a:xfrm>
            <a:off x="838200" y="513043"/>
            <a:ext cx="10515600" cy="1325563"/>
          </a:xfrm>
        </p:spPr>
        <p:txBody>
          <a:bodyPr>
            <a:normAutofit/>
          </a:bodyPr>
          <a:lstStyle/>
          <a:p>
            <a:pPr algn="ctr"/>
            <a:r>
              <a:rPr lang="en-US" sz="6500" b="1" dirty="0">
                <a:solidFill>
                  <a:schemeClr val="bg1"/>
                </a:solidFill>
                <a:latin typeface="Avenir Black" panose="02000503020000020003" pitchFamily="2" charset="0"/>
              </a:rPr>
              <a:t>OUR VISION</a:t>
            </a:r>
          </a:p>
        </p:txBody>
      </p:sp>
      <p:sp>
        <p:nvSpPr>
          <p:cNvPr id="3" name="Content Placeholder 2">
            <a:extLst>
              <a:ext uri="{FF2B5EF4-FFF2-40B4-BE49-F238E27FC236}">
                <a16:creationId xmlns:a16="http://schemas.microsoft.com/office/drawing/2014/main" id="{416DC1D7-7999-2B4B-0F9E-8FC226E1F934}"/>
              </a:ext>
            </a:extLst>
          </p:cNvPr>
          <p:cNvSpPr>
            <a:spLocks noGrp="1"/>
          </p:cNvSpPr>
          <p:nvPr>
            <p:ph idx="1"/>
          </p:nvPr>
        </p:nvSpPr>
        <p:spPr>
          <a:xfrm>
            <a:off x="838200" y="1435660"/>
            <a:ext cx="10515600" cy="4351338"/>
          </a:xfrm>
        </p:spPr>
        <p:txBody>
          <a:bodyPr/>
          <a:lstStyle/>
          <a:p>
            <a:pPr marL="0" indent="0" algn="ctr">
              <a:buNone/>
            </a:pPr>
            <a:endParaRPr lang="en-US" b="1" dirty="0">
              <a:solidFill>
                <a:schemeClr val="bg1"/>
              </a:solidFill>
              <a:latin typeface="Avenir Black" panose="02000503020000020003" pitchFamily="2" charset="0"/>
            </a:endParaRPr>
          </a:p>
          <a:p>
            <a:pPr marL="0" indent="0" algn="ctr">
              <a:buNone/>
            </a:pPr>
            <a:r>
              <a:rPr lang="en-US" sz="4500" dirty="0">
                <a:solidFill>
                  <a:schemeClr val="bg1"/>
                </a:solidFill>
                <a:latin typeface="Avenir" panose="02000503020000020003" pitchFamily="2" charset="0"/>
              </a:rPr>
              <a:t>Our </a:t>
            </a:r>
            <a:r>
              <a:rPr lang="en-US" sz="4500" b="1" dirty="0">
                <a:solidFill>
                  <a:schemeClr val="bg1"/>
                </a:solidFill>
                <a:latin typeface="Avenir" panose="02000503020000020003" pitchFamily="2" charset="0"/>
              </a:rPr>
              <a:t>Vision</a:t>
            </a:r>
            <a:r>
              <a:rPr lang="en-US" sz="4500" dirty="0">
                <a:solidFill>
                  <a:schemeClr val="bg1"/>
                </a:solidFill>
                <a:latin typeface="Avenir" panose="02000503020000020003" pitchFamily="2" charset="0"/>
              </a:rPr>
              <a:t> is to provide quality service and education to our pastors by improving our methods, growing our resources, and simplifying our business processes.</a:t>
            </a:r>
          </a:p>
        </p:txBody>
      </p:sp>
    </p:spTree>
    <p:extLst>
      <p:ext uri="{BB962C8B-B14F-4D97-AF65-F5344CB8AC3E}">
        <p14:creationId xmlns:p14="http://schemas.microsoft.com/office/powerpoint/2010/main" val="901051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RESOLUTIONS</a:t>
            </a:r>
          </a:p>
        </p:txBody>
      </p:sp>
      <p:sp>
        <p:nvSpPr>
          <p:cNvPr id="6" name="TextBox 5">
            <a:extLst>
              <a:ext uri="{FF2B5EF4-FFF2-40B4-BE49-F238E27FC236}">
                <a16:creationId xmlns:a16="http://schemas.microsoft.com/office/drawing/2014/main" id="{C997C122-B653-40D7-D044-F97912528024}"/>
              </a:ext>
            </a:extLst>
          </p:cNvPr>
          <p:cNvSpPr txBox="1"/>
          <p:nvPr/>
        </p:nvSpPr>
        <p:spPr>
          <a:xfrm>
            <a:off x="721659" y="1905841"/>
            <a:ext cx="10632141" cy="3893374"/>
          </a:xfrm>
          <a:prstGeom prst="rect">
            <a:avLst/>
          </a:prstGeom>
          <a:noFill/>
        </p:spPr>
        <p:txBody>
          <a:bodyPr wrap="square" numCol="1">
            <a:spAutoFit/>
          </a:bodyPr>
          <a:lstStyle/>
          <a:p>
            <a:endParaRPr lang="en-US" sz="2200" dirty="0">
              <a:solidFill>
                <a:srgbClr val="1D576B"/>
              </a:solidFill>
              <a:latin typeface="Avenir" panose="02000503020000020003" pitchFamily="2" charset="0"/>
            </a:endParaRPr>
          </a:p>
          <a:p>
            <a:pPr marL="342900" indent="-342900">
              <a:buFont typeface="Wingdings" pitchFamily="2" charset="2"/>
              <a:buChar char="v"/>
            </a:pPr>
            <a:r>
              <a:rPr lang="en-US" sz="2200" dirty="0">
                <a:solidFill>
                  <a:srgbClr val="1D576B"/>
                </a:solidFill>
                <a:latin typeface="Avenir" panose="02000503020000020003" pitchFamily="2" charset="0"/>
              </a:rPr>
              <a:t>Sales</a:t>
            </a:r>
          </a:p>
          <a:p>
            <a:pPr marL="342900" indent="-342900">
              <a:buFont typeface="Wingdings" pitchFamily="2" charset="2"/>
              <a:buChar char="v"/>
            </a:pPr>
            <a:r>
              <a:rPr lang="en-US" sz="2200" dirty="0">
                <a:solidFill>
                  <a:srgbClr val="1D576B"/>
                </a:solidFill>
                <a:latin typeface="Avenir" panose="02000503020000020003" pitchFamily="2" charset="0"/>
              </a:rPr>
              <a:t>Purchases</a:t>
            </a:r>
          </a:p>
          <a:p>
            <a:pPr marL="342900" indent="-342900">
              <a:buFont typeface="Wingdings" pitchFamily="2" charset="2"/>
              <a:buChar char="v"/>
            </a:pPr>
            <a:r>
              <a:rPr lang="en-US" sz="2200" dirty="0">
                <a:solidFill>
                  <a:srgbClr val="1D576B"/>
                </a:solidFill>
                <a:latin typeface="Avenir" panose="02000503020000020003" pitchFamily="2" charset="0"/>
              </a:rPr>
              <a:t>Refinances</a:t>
            </a:r>
          </a:p>
          <a:p>
            <a:pPr marL="342900" indent="-342900">
              <a:buFont typeface="Wingdings" pitchFamily="2" charset="2"/>
              <a:buChar char="v"/>
            </a:pPr>
            <a:r>
              <a:rPr lang="en-US" sz="2200" dirty="0">
                <a:solidFill>
                  <a:srgbClr val="1D576B"/>
                </a:solidFill>
                <a:latin typeface="Avenir" panose="02000503020000020003" pitchFamily="2" charset="0"/>
              </a:rPr>
              <a:t>New Construction</a:t>
            </a:r>
          </a:p>
          <a:p>
            <a:pPr marL="342900" indent="-342900">
              <a:buFont typeface="Wingdings" pitchFamily="2" charset="2"/>
              <a:buChar char="v"/>
            </a:pPr>
            <a:r>
              <a:rPr lang="en-US" sz="2200" dirty="0">
                <a:solidFill>
                  <a:srgbClr val="1D576B"/>
                </a:solidFill>
                <a:latin typeface="Avenir" panose="02000503020000020003" pitchFamily="2" charset="0"/>
              </a:rPr>
              <a:t>Cash Out Loans (Repairs)</a:t>
            </a:r>
          </a:p>
          <a:p>
            <a:pPr marL="342900" indent="-342900">
              <a:buFont typeface="Wingdings" pitchFamily="2" charset="2"/>
              <a:buChar char="v"/>
            </a:pPr>
            <a:r>
              <a:rPr lang="en-US" sz="2200" dirty="0">
                <a:solidFill>
                  <a:srgbClr val="1D576B"/>
                </a:solidFill>
                <a:latin typeface="Avenir" panose="02000503020000020003" pitchFamily="2" charset="0"/>
              </a:rPr>
              <a:t>Leases</a:t>
            </a:r>
          </a:p>
          <a:p>
            <a:pPr marL="342900" indent="-342900">
              <a:buFont typeface="Wingdings" pitchFamily="2" charset="2"/>
              <a:buChar char="v"/>
            </a:pPr>
            <a:r>
              <a:rPr lang="en-US" sz="2200" dirty="0">
                <a:solidFill>
                  <a:srgbClr val="1D576B"/>
                </a:solidFill>
                <a:latin typeface="Avenir" panose="02000503020000020003" pitchFamily="2" charset="0"/>
              </a:rPr>
              <a:t>Subleases</a:t>
            </a:r>
          </a:p>
          <a:p>
            <a:endParaRPr lang="en-US" sz="2200" dirty="0">
              <a:solidFill>
                <a:srgbClr val="1D576B"/>
              </a:solidFill>
              <a:latin typeface="Avenir" panose="02000503020000020003" pitchFamily="2" charset="0"/>
            </a:endParaRPr>
          </a:p>
          <a:p>
            <a:pPr marL="342900" indent="-342900">
              <a:buFont typeface="Wingdings" pitchFamily="2" charset="2"/>
              <a:buChar char="v"/>
            </a:pPr>
            <a:endParaRPr lang="en-US" sz="2200" dirty="0">
              <a:solidFill>
                <a:srgbClr val="1D576B"/>
              </a:solidFill>
              <a:latin typeface="Avenir" panose="02000503020000020003" pitchFamily="2" charset="0"/>
            </a:endParaRPr>
          </a:p>
          <a:p>
            <a:pPr marL="342900" indent="-342900">
              <a:buFont typeface="Wingdings" pitchFamily="2" charset="2"/>
              <a:buChar char="v"/>
            </a:pPr>
            <a:endParaRPr lang="en-US" sz="2700" dirty="0">
              <a:solidFill>
                <a:srgbClr val="1D576B"/>
              </a:solidFill>
              <a:latin typeface="Avenir" panose="02000503020000020003" pitchFamily="2" charset="0"/>
            </a:endParaRPr>
          </a:p>
        </p:txBody>
      </p:sp>
      <p:sp>
        <p:nvSpPr>
          <p:cNvPr id="3" name="TextBox 2">
            <a:extLst>
              <a:ext uri="{FF2B5EF4-FFF2-40B4-BE49-F238E27FC236}">
                <a16:creationId xmlns:a16="http://schemas.microsoft.com/office/drawing/2014/main" id="{98E158C3-C9D2-2DA0-1576-8115241CF4A0}"/>
              </a:ext>
            </a:extLst>
          </p:cNvPr>
          <p:cNvSpPr txBox="1"/>
          <p:nvPr/>
        </p:nvSpPr>
        <p:spPr>
          <a:xfrm>
            <a:off x="3048000" y="1559811"/>
            <a:ext cx="6096000" cy="369332"/>
          </a:xfrm>
          <a:prstGeom prst="rect">
            <a:avLst/>
          </a:prstGeom>
          <a:noFill/>
        </p:spPr>
        <p:txBody>
          <a:bodyPr wrap="square">
            <a:spAutoFit/>
          </a:bodyPr>
          <a:lstStyle/>
          <a:p>
            <a:pPr algn="ctr"/>
            <a:r>
              <a:rPr lang="en-US" sz="1800" b="1" dirty="0">
                <a:solidFill>
                  <a:srgbClr val="1D576B"/>
                </a:solidFill>
                <a:latin typeface="Avenir Black" panose="02000503020000020003" pitchFamily="2" charset="0"/>
              </a:rPr>
              <a:t>TYPES OF RESOLUTIONS</a:t>
            </a:r>
          </a:p>
        </p:txBody>
      </p:sp>
    </p:spTree>
    <p:extLst>
      <p:ext uri="{BB962C8B-B14F-4D97-AF65-F5344CB8AC3E}">
        <p14:creationId xmlns:p14="http://schemas.microsoft.com/office/powerpoint/2010/main" val="857949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RESOLUTIONS</a:t>
            </a:r>
          </a:p>
        </p:txBody>
      </p:sp>
      <p:sp>
        <p:nvSpPr>
          <p:cNvPr id="6" name="TextBox 5">
            <a:extLst>
              <a:ext uri="{FF2B5EF4-FFF2-40B4-BE49-F238E27FC236}">
                <a16:creationId xmlns:a16="http://schemas.microsoft.com/office/drawing/2014/main" id="{C997C122-B653-40D7-D044-F97912528024}"/>
              </a:ext>
            </a:extLst>
          </p:cNvPr>
          <p:cNvSpPr txBox="1"/>
          <p:nvPr/>
        </p:nvSpPr>
        <p:spPr>
          <a:xfrm>
            <a:off x="721659" y="1905841"/>
            <a:ext cx="10632141" cy="4385816"/>
          </a:xfrm>
          <a:prstGeom prst="rect">
            <a:avLst/>
          </a:prstGeom>
          <a:noFill/>
        </p:spPr>
        <p:txBody>
          <a:bodyPr wrap="square" numCol="1">
            <a:spAutoFit/>
          </a:bodyPr>
          <a:lstStyle/>
          <a:p>
            <a:r>
              <a:rPr lang="en-US" sz="2400" b="1" dirty="0">
                <a:solidFill>
                  <a:srgbClr val="1D576B"/>
                </a:solidFill>
                <a:latin typeface="Avenir Black" panose="02000503020000020003" pitchFamily="2" charset="0"/>
              </a:rPr>
              <a:t>Financial Requirements: Obtaining a Loan (Purchases, Cash Out, Refinance)</a:t>
            </a:r>
          </a:p>
          <a:p>
            <a:endParaRPr lang="en-US" sz="2000" dirty="0">
              <a:solidFill>
                <a:srgbClr val="1D576B"/>
              </a:solidFill>
              <a:latin typeface="Avenir" panose="02000503020000020003" pitchFamily="2" charset="0"/>
            </a:endParaRPr>
          </a:p>
          <a:p>
            <a:pPr marL="457200" indent="-457200">
              <a:buAutoNum type="arabicPeriod"/>
            </a:pPr>
            <a:r>
              <a:rPr lang="en-US" sz="2000" dirty="0">
                <a:solidFill>
                  <a:srgbClr val="1D576B"/>
                </a:solidFill>
                <a:latin typeface="Avenir" panose="02000503020000020003" pitchFamily="2" charset="0"/>
              </a:rPr>
              <a:t>The total annual loan payment amount cannot exceed 30% of the church’s average annual income over the last three years. The average annual income only consists of the tithing and offerings of the local church. </a:t>
            </a:r>
          </a:p>
          <a:p>
            <a:pPr marL="457200" indent="-457200">
              <a:buAutoNum type="arabicPeriod"/>
            </a:pPr>
            <a:endParaRPr lang="en-US" sz="2000" dirty="0">
              <a:solidFill>
                <a:srgbClr val="1D576B"/>
              </a:solidFill>
              <a:latin typeface="Avenir" panose="02000503020000020003" pitchFamily="2" charset="0"/>
            </a:endParaRPr>
          </a:p>
          <a:p>
            <a:pPr marL="457200" indent="-457200">
              <a:buAutoNum type="arabicPeriod"/>
            </a:pPr>
            <a:r>
              <a:rPr lang="en-US" sz="2000" dirty="0">
                <a:solidFill>
                  <a:srgbClr val="1D576B"/>
                </a:solidFill>
                <a:latin typeface="Avenir" panose="02000503020000020003" pitchFamily="2" charset="0"/>
              </a:rPr>
              <a:t>The second requirement is that the Loan-to-Value ratio cannot exceed 65%. This means that your local church cannot borrow more than 65% of the appraised value of the property. </a:t>
            </a:r>
          </a:p>
          <a:p>
            <a:pPr marL="457200" indent="-457200">
              <a:buAutoNum type="arabicPeriod"/>
            </a:pPr>
            <a:endParaRPr lang="en-US" sz="2200" dirty="0">
              <a:solidFill>
                <a:srgbClr val="1D576B"/>
              </a:solidFill>
              <a:latin typeface="Avenir" panose="02000503020000020003" pitchFamily="2" charset="0"/>
            </a:endParaRPr>
          </a:p>
          <a:p>
            <a:pPr marL="342900" indent="-342900">
              <a:buFont typeface="Wingdings" pitchFamily="2" charset="2"/>
              <a:buChar char="v"/>
            </a:pPr>
            <a:endParaRPr lang="en-US" sz="2200" dirty="0">
              <a:solidFill>
                <a:srgbClr val="1D576B"/>
              </a:solidFill>
              <a:latin typeface="Avenir" panose="02000503020000020003" pitchFamily="2" charset="0"/>
            </a:endParaRPr>
          </a:p>
          <a:p>
            <a:pPr marL="342900" indent="-342900">
              <a:buFont typeface="Wingdings" pitchFamily="2" charset="2"/>
              <a:buChar char="v"/>
            </a:pPr>
            <a:endParaRPr lang="en-US" sz="2700" dirty="0">
              <a:solidFill>
                <a:srgbClr val="1D576B"/>
              </a:solidFill>
              <a:latin typeface="Avenir" panose="02000503020000020003" pitchFamily="2" charset="0"/>
            </a:endParaRPr>
          </a:p>
        </p:txBody>
      </p:sp>
    </p:spTree>
    <p:extLst>
      <p:ext uri="{BB962C8B-B14F-4D97-AF65-F5344CB8AC3E}">
        <p14:creationId xmlns:p14="http://schemas.microsoft.com/office/powerpoint/2010/main" val="2349767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RESOLUTIONS</a:t>
            </a:r>
          </a:p>
        </p:txBody>
      </p:sp>
      <p:sp>
        <p:nvSpPr>
          <p:cNvPr id="6" name="TextBox 5">
            <a:extLst>
              <a:ext uri="{FF2B5EF4-FFF2-40B4-BE49-F238E27FC236}">
                <a16:creationId xmlns:a16="http://schemas.microsoft.com/office/drawing/2014/main" id="{C997C122-B653-40D7-D044-F97912528024}"/>
              </a:ext>
            </a:extLst>
          </p:cNvPr>
          <p:cNvSpPr txBox="1"/>
          <p:nvPr/>
        </p:nvSpPr>
        <p:spPr>
          <a:xfrm>
            <a:off x="721659" y="1905841"/>
            <a:ext cx="10632141" cy="4016484"/>
          </a:xfrm>
          <a:prstGeom prst="rect">
            <a:avLst/>
          </a:prstGeom>
          <a:noFill/>
        </p:spPr>
        <p:txBody>
          <a:bodyPr wrap="square" numCol="1">
            <a:spAutoFit/>
          </a:bodyPr>
          <a:lstStyle/>
          <a:p>
            <a:r>
              <a:rPr lang="en-US" sz="2400" b="1" dirty="0">
                <a:solidFill>
                  <a:srgbClr val="1D576B"/>
                </a:solidFill>
                <a:latin typeface="Avenir Black" panose="02000503020000020003" pitchFamily="2" charset="0"/>
              </a:rPr>
              <a:t>Financial Requirements: Leases</a:t>
            </a:r>
          </a:p>
          <a:p>
            <a:endParaRPr lang="en-US" sz="2000" dirty="0">
              <a:solidFill>
                <a:srgbClr val="1D576B"/>
              </a:solidFill>
              <a:latin typeface="Avenir" panose="02000503020000020003" pitchFamily="2" charset="0"/>
            </a:endParaRPr>
          </a:p>
          <a:p>
            <a:pPr marL="457200" indent="-457200">
              <a:buAutoNum type="arabicPeriod"/>
            </a:pPr>
            <a:r>
              <a:rPr lang="en-US" sz="2000" dirty="0">
                <a:solidFill>
                  <a:srgbClr val="1D576B"/>
                </a:solidFill>
                <a:latin typeface="Avenir" panose="02000503020000020003" pitchFamily="2" charset="0"/>
              </a:rPr>
              <a:t>The total annual lease payment amount cannot exceed 60% of the church’s average annual income over the last two years. The average annual income only consists of the tithing and offerings of the local church. </a:t>
            </a:r>
          </a:p>
          <a:p>
            <a:pPr marL="457200" indent="-457200">
              <a:buAutoNum type="arabicPeriod"/>
            </a:pPr>
            <a:endParaRPr lang="en-US" sz="2000" dirty="0">
              <a:solidFill>
                <a:srgbClr val="1D576B"/>
              </a:solidFill>
              <a:latin typeface="Avenir" panose="02000503020000020003" pitchFamily="2" charset="0"/>
            </a:endParaRPr>
          </a:p>
          <a:p>
            <a:pPr marL="457200" indent="-457200">
              <a:buAutoNum type="arabicPeriod"/>
            </a:pPr>
            <a:r>
              <a:rPr lang="en-US" sz="2000" dirty="0">
                <a:solidFill>
                  <a:srgbClr val="1D576B"/>
                </a:solidFill>
                <a:latin typeface="Avenir" panose="02000503020000020003" pitchFamily="2" charset="0"/>
              </a:rPr>
              <a:t>If a church is categorized as a New Work, and they do not have 2 years of financial history, then the supervising District, or sponsoring church, will have to sign as Guarantor of the lease, meaning, in the event that the lease goes into default, the Guarantor will be responsible for payments.</a:t>
            </a:r>
            <a:endParaRPr lang="en-US" sz="2200" dirty="0">
              <a:solidFill>
                <a:srgbClr val="1D576B"/>
              </a:solidFill>
              <a:latin typeface="Avenir" panose="02000503020000020003" pitchFamily="2" charset="0"/>
            </a:endParaRPr>
          </a:p>
          <a:p>
            <a:pPr marL="342900" indent="-342900">
              <a:buFont typeface="Wingdings" pitchFamily="2" charset="2"/>
              <a:buChar char="v"/>
            </a:pPr>
            <a:endParaRPr lang="en-US" sz="2200" dirty="0">
              <a:solidFill>
                <a:srgbClr val="1D576B"/>
              </a:solidFill>
              <a:latin typeface="Avenir" panose="02000503020000020003" pitchFamily="2" charset="0"/>
            </a:endParaRPr>
          </a:p>
          <a:p>
            <a:pPr marL="342900" indent="-342900">
              <a:buFont typeface="Wingdings" pitchFamily="2" charset="2"/>
              <a:buChar char="v"/>
            </a:pPr>
            <a:endParaRPr lang="en-US" sz="2700" dirty="0">
              <a:solidFill>
                <a:srgbClr val="1D576B"/>
              </a:solidFill>
              <a:latin typeface="Avenir" panose="02000503020000020003" pitchFamily="2" charset="0"/>
            </a:endParaRPr>
          </a:p>
        </p:txBody>
      </p:sp>
    </p:spTree>
    <p:extLst>
      <p:ext uri="{BB962C8B-B14F-4D97-AF65-F5344CB8AC3E}">
        <p14:creationId xmlns:p14="http://schemas.microsoft.com/office/powerpoint/2010/main" val="3203727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RESOLUTIONS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10632141" cy="2816156"/>
          </a:xfrm>
          <a:prstGeom prst="rect">
            <a:avLst/>
          </a:prstGeom>
          <a:noFill/>
        </p:spPr>
        <p:txBody>
          <a:bodyPr wrap="square" numCol="1">
            <a:spAutoFit/>
          </a:bodyPr>
          <a:lstStyle/>
          <a:p>
            <a:pPr algn="ctr"/>
            <a:r>
              <a:rPr lang="en-US" sz="3000" b="1" dirty="0">
                <a:solidFill>
                  <a:srgbClr val="1D576B"/>
                </a:solidFill>
                <a:latin typeface="Avenir Black" panose="02000503020000020003" pitchFamily="2" charset="0"/>
              </a:rPr>
              <a:t>Guaranteeing a Lease</a:t>
            </a:r>
          </a:p>
          <a:p>
            <a:endParaRPr lang="en-US" sz="2000" dirty="0">
              <a:solidFill>
                <a:srgbClr val="1D576B"/>
              </a:solidFill>
              <a:latin typeface="Avenir" panose="02000503020000020003" pitchFamily="2" charset="0"/>
            </a:endParaRPr>
          </a:p>
          <a:p>
            <a:pPr algn="ctr"/>
            <a:r>
              <a:rPr lang="en-US" sz="2500" dirty="0">
                <a:solidFill>
                  <a:srgbClr val="1D576B"/>
                </a:solidFill>
                <a:latin typeface="Avenir" panose="02000503020000020003" pitchFamily="2" charset="0"/>
              </a:rPr>
              <a:t>In order for a District, or sponsoring church, to sign as a Guarantor, they must first obtain a resolution from the majority of either the District Pastors, or the local members and government of the sponsoring church, respectively. </a:t>
            </a:r>
          </a:p>
          <a:p>
            <a:pPr marL="342900" indent="-342900">
              <a:buFont typeface="Wingdings" pitchFamily="2" charset="2"/>
              <a:buChar char="v"/>
            </a:pPr>
            <a:endParaRPr lang="en-US" sz="2700" dirty="0">
              <a:solidFill>
                <a:srgbClr val="1D576B"/>
              </a:solidFill>
              <a:latin typeface="Avenir" panose="02000503020000020003" pitchFamily="2" charset="0"/>
            </a:endParaRPr>
          </a:p>
        </p:txBody>
      </p:sp>
    </p:spTree>
    <p:extLst>
      <p:ext uri="{BB962C8B-B14F-4D97-AF65-F5344CB8AC3E}">
        <p14:creationId xmlns:p14="http://schemas.microsoft.com/office/powerpoint/2010/main" val="1688973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ONLINE CALCULATOR</a:t>
            </a:r>
          </a:p>
        </p:txBody>
      </p:sp>
      <p:pic>
        <p:nvPicPr>
          <p:cNvPr id="2" name="Picture 1">
            <a:extLst>
              <a:ext uri="{FF2B5EF4-FFF2-40B4-BE49-F238E27FC236}">
                <a16:creationId xmlns:a16="http://schemas.microsoft.com/office/drawing/2014/main" id="{558FD665-0D0C-DE7F-2B05-30EBE919CF30}"/>
              </a:ext>
            </a:extLst>
          </p:cNvPr>
          <p:cNvPicPr>
            <a:picLocks noChangeAspect="1"/>
          </p:cNvPicPr>
          <p:nvPr/>
        </p:nvPicPr>
        <p:blipFill>
          <a:blip r:embed="rId3"/>
          <a:stretch>
            <a:fillRect/>
          </a:stretch>
        </p:blipFill>
        <p:spPr>
          <a:xfrm>
            <a:off x="838200" y="1583112"/>
            <a:ext cx="9144000" cy="4995439"/>
          </a:xfrm>
          <a:prstGeom prst="rect">
            <a:avLst/>
          </a:prstGeom>
        </p:spPr>
      </p:pic>
    </p:spTree>
    <p:extLst>
      <p:ext uri="{BB962C8B-B14F-4D97-AF65-F5344CB8AC3E}">
        <p14:creationId xmlns:p14="http://schemas.microsoft.com/office/powerpoint/2010/main" val="3343813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75845F-F767-2AEE-0181-CE5DEE82B518}"/>
              </a:ext>
            </a:extLst>
          </p:cNvPr>
          <p:cNvSpPr>
            <a:spLocks noGrp="1"/>
          </p:cNvSpPr>
          <p:nvPr>
            <p:ph type="title"/>
          </p:nvPr>
        </p:nvSpPr>
        <p:spPr>
          <a:xfrm>
            <a:off x="838200" y="257549"/>
            <a:ext cx="10515600" cy="1325563"/>
          </a:xfrm>
        </p:spPr>
        <p:txBody>
          <a:bodyPr>
            <a:noAutofit/>
          </a:bodyPr>
          <a:lstStyle/>
          <a:p>
            <a:pPr algn="ctr"/>
            <a:r>
              <a:rPr lang="en-US" b="1" dirty="0">
                <a:solidFill>
                  <a:srgbClr val="1D576B"/>
                </a:solidFill>
                <a:latin typeface="Avenir Black" panose="02000503020000020003" pitchFamily="2" charset="0"/>
              </a:rPr>
              <a:t>RESOLUTION FORMS</a:t>
            </a:r>
          </a:p>
        </p:txBody>
      </p:sp>
      <p:sp>
        <p:nvSpPr>
          <p:cNvPr id="6" name="TextBox 5">
            <a:extLst>
              <a:ext uri="{FF2B5EF4-FFF2-40B4-BE49-F238E27FC236}">
                <a16:creationId xmlns:a16="http://schemas.microsoft.com/office/drawing/2014/main" id="{C997C122-B653-40D7-D044-F97912528024}"/>
              </a:ext>
            </a:extLst>
          </p:cNvPr>
          <p:cNvSpPr txBox="1"/>
          <p:nvPr/>
        </p:nvSpPr>
        <p:spPr>
          <a:xfrm>
            <a:off x="779929" y="2020922"/>
            <a:ext cx="10632141" cy="4093428"/>
          </a:xfrm>
          <a:prstGeom prst="rect">
            <a:avLst/>
          </a:prstGeom>
          <a:noFill/>
        </p:spPr>
        <p:txBody>
          <a:bodyPr wrap="square" numCol="1">
            <a:spAutoFit/>
          </a:bodyPr>
          <a:lstStyle/>
          <a:p>
            <a:pPr marL="457200" indent="-457200">
              <a:buFont typeface="+mj-lt"/>
              <a:buAutoNum type="arabicPeriod"/>
            </a:pPr>
            <a:r>
              <a:rPr lang="en-US" sz="2000" dirty="0">
                <a:solidFill>
                  <a:srgbClr val="1D576B"/>
                </a:solidFill>
                <a:latin typeface="Avenir Book" panose="02000503020000020003" pitchFamily="2" charset="0"/>
              </a:rPr>
              <a:t>Copy the entire text from the resolution template and paste to your District Letterhead.</a:t>
            </a:r>
          </a:p>
          <a:p>
            <a:pPr marL="457200" indent="-457200">
              <a:buFont typeface="+mj-lt"/>
              <a:buAutoNum type="arabicPeriod"/>
            </a:pPr>
            <a:endParaRPr lang="en-US" sz="2000" dirty="0">
              <a:solidFill>
                <a:srgbClr val="1D576B"/>
              </a:solidFill>
              <a:latin typeface="Avenir Book" panose="02000503020000020003" pitchFamily="2" charset="0"/>
            </a:endParaRPr>
          </a:p>
          <a:p>
            <a:pPr marL="800100" lvl="1" indent="-342900">
              <a:buFont typeface="Wingdings" pitchFamily="2" charset="2"/>
              <a:buChar char="v"/>
            </a:pPr>
            <a:r>
              <a:rPr lang="en-US" sz="2000" dirty="0">
                <a:solidFill>
                  <a:srgbClr val="1D576B"/>
                </a:solidFill>
                <a:latin typeface="Avenir Book" panose="02000503020000020003" pitchFamily="2" charset="0"/>
              </a:rPr>
              <a:t>If you have a digital District Letterhead template then paste the text directly to your digital file. </a:t>
            </a:r>
          </a:p>
          <a:p>
            <a:pPr marL="800100" lvl="1" indent="-342900">
              <a:buFont typeface="Wingdings" pitchFamily="2" charset="2"/>
              <a:buChar char="v"/>
            </a:pPr>
            <a:endParaRPr lang="en-US" sz="2000" dirty="0">
              <a:solidFill>
                <a:srgbClr val="1D576B"/>
              </a:solidFill>
              <a:latin typeface="Avenir Book" panose="02000503020000020003" pitchFamily="2" charset="0"/>
            </a:endParaRPr>
          </a:p>
          <a:p>
            <a:pPr marL="800100" lvl="1" indent="-342900">
              <a:buFont typeface="Wingdings" pitchFamily="2" charset="2"/>
              <a:buChar char="v"/>
            </a:pPr>
            <a:r>
              <a:rPr lang="en-US" sz="2000" dirty="0">
                <a:solidFill>
                  <a:srgbClr val="1D576B"/>
                </a:solidFill>
                <a:latin typeface="Avenir Book" panose="02000503020000020003" pitchFamily="2" charset="0"/>
              </a:rPr>
              <a:t>If you do not have a digital District Letterhead template already created, then paste the text directly to a Word document and after completing the rest of the steps below, print out on your District Letterhead paper. </a:t>
            </a:r>
          </a:p>
          <a:p>
            <a:endParaRPr lang="en-US" sz="2000" dirty="0">
              <a:solidFill>
                <a:srgbClr val="1D576B"/>
              </a:solidFill>
              <a:latin typeface="Avenir Book" panose="02000503020000020003" pitchFamily="2" charset="0"/>
            </a:endParaRPr>
          </a:p>
          <a:p>
            <a:r>
              <a:rPr lang="en-US" sz="2000" dirty="0">
                <a:solidFill>
                  <a:srgbClr val="1D576B"/>
                </a:solidFill>
                <a:latin typeface="Avenir Book" panose="02000503020000020003" pitchFamily="2" charset="0"/>
              </a:rPr>
              <a:t>2. Fill in the appropriate and accurate corresponding information that has been presented to you by the local church. </a:t>
            </a:r>
          </a:p>
          <a:p>
            <a:endParaRPr lang="en-US" sz="2000" dirty="0">
              <a:solidFill>
                <a:srgbClr val="1D576B"/>
              </a:solidFill>
              <a:latin typeface="Avenir Book" panose="02000503020000020003" pitchFamily="2" charset="0"/>
            </a:endParaRPr>
          </a:p>
          <a:p>
            <a:r>
              <a:rPr lang="en-US" sz="2000" dirty="0">
                <a:solidFill>
                  <a:srgbClr val="1D576B"/>
                </a:solidFill>
                <a:latin typeface="Avenir Book" panose="02000503020000020003" pitchFamily="2" charset="0"/>
              </a:rPr>
              <a:t>3. Erase the parenthetical prompts listed throughout the template. </a:t>
            </a:r>
          </a:p>
        </p:txBody>
      </p:sp>
    </p:spTree>
    <p:extLst>
      <p:ext uri="{BB962C8B-B14F-4D97-AF65-F5344CB8AC3E}">
        <p14:creationId xmlns:p14="http://schemas.microsoft.com/office/powerpoint/2010/main" val="4115138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TotalTime>
  <Words>1894</Words>
  <Application>Microsoft Macintosh PowerPoint</Application>
  <PresentationFormat>Widescreen</PresentationFormat>
  <Paragraphs>156</Paragraphs>
  <Slides>15</Slides>
  <Notes>11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15</vt:i4>
      </vt:variant>
    </vt:vector>
  </HeadingPairs>
  <TitlesOfParts>
    <vt:vector size="27" baseType="lpstr">
      <vt:lpstr>Aptos</vt:lpstr>
      <vt:lpstr>Aptos Display</vt:lpstr>
      <vt:lpstr>Arial</vt:lpstr>
      <vt:lpstr>Avenir</vt:lpstr>
      <vt:lpstr>Avenir Black</vt:lpstr>
      <vt:lpstr>Avenir Book</vt:lpstr>
      <vt:lpstr>Calibri</vt:lpstr>
      <vt:lpstr>Calibri Light</vt:lpstr>
      <vt:lpstr>DM Sans</vt:lpstr>
      <vt:lpstr>Wingdings</vt:lpstr>
      <vt:lpstr>Office Theme</vt:lpstr>
      <vt:lpstr>1_Office Theme</vt:lpstr>
      <vt:lpstr>PowerPoint Presentation</vt:lpstr>
      <vt:lpstr>PowerPoint Presentation</vt:lpstr>
      <vt:lpstr>OUR VISION</vt:lpstr>
      <vt:lpstr>RESOLUTIONS</vt:lpstr>
      <vt:lpstr>RESOLUTIONS</vt:lpstr>
      <vt:lpstr>RESOLUTIONS</vt:lpstr>
      <vt:lpstr>RESOLUTIONS</vt:lpstr>
      <vt:lpstr>ONLINE CALCULATOR</vt:lpstr>
      <vt:lpstr>RESOLUTION FORMS</vt:lpstr>
      <vt:lpstr>RESOLUTION FORMS</vt:lpstr>
      <vt:lpstr>DEADLINES</vt:lpstr>
      <vt:lpstr>APPROVALS &amp; DENIALS</vt:lpstr>
      <vt:lpstr>APPROVALS &amp; DENIALS</vt:lpstr>
      <vt:lpstr>APPROVALS &amp; DENIALS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 Gonzalez</dc:creator>
  <cp:lastModifiedBy>Ben Pacheco</cp:lastModifiedBy>
  <cp:revision>2</cp:revision>
  <dcterms:created xsi:type="dcterms:W3CDTF">2024-04-10T14:47:00Z</dcterms:created>
  <dcterms:modified xsi:type="dcterms:W3CDTF">2024-04-10T16:58:41Z</dcterms:modified>
</cp:coreProperties>
</file>