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4" r:id="rId3"/>
    <p:sldId id="278" r:id="rId4"/>
    <p:sldId id="279" r:id="rId5"/>
    <p:sldId id="280" r:id="rId6"/>
    <p:sldId id="281" r:id="rId7"/>
    <p:sldId id="287" r:id="rId8"/>
    <p:sldId id="282" r:id="rId9"/>
    <p:sldId id="283" r:id="rId10"/>
    <p:sldId id="284" r:id="rId11"/>
    <p:sldId id="285" r:id="rId12"/>
    <p:sldId id="286" r:id="rId13"/>
    <p:sldId id="26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5BE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7" autoAdjust="0"/>
    <p:restoredTop sz="85027" autoAdjust="0"/>
  </p:normalViewPr>
  <p:slideViewPr>
    <p:cSldViewPr snapToGrid="0">
      <p:cViewPr varScale="1">
        <p:scale>
          <a:sx n="107" d="100"/>
          <a:sy n="107" d="100"/>
        </p:scale>
        <p:origin x="1016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2C2C21-CE1D-4730-B963-39D9056CD0C0}" type="datetimeFigureOut">
              <a:rPr lang="en-US" smtClean="0"/>
              <a:t>4/9/24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6CD98F-BAC2-465D-A293-5B81C30EA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1192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6CD98F-BAC2-465D-A293-5B81C30EADF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6312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6CD98F-BAC2-465D-A293-5B81C30EADF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3420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6CD98F-BAC2-465D-A293-5B81C30EADF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0620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6CD98F-BAC2-465D-A293-5B81C30EADF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3748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6CD98F-BAC2-465D-A293-5B81C30EADF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9497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6CD98F-BAC2-465D-A293-5B81C30EADF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360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0D41-AC17-8ACB-CB97-044697D965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B54F4E-0DDB-4DF8-D7A5-7B0748AB79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018848-36DC-08E6-67DD-06F0A5C4B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349D4-163E-454A-AA3E-2048C30EA3A3}" type="datetimeFigureOut">
              <a:rPr lang="en-US" smtClean="0"/>
              <a:t>4/9/24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7966FE-6850-6F7F-ADD6-D9DB8B018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6927E3-3050-57DA-521F-3508CB6F8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905B4-93D7-4C3E-90D3-0A15FBDB2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802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55A5A-3B24-D3B4-101F-D1F01E0996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28E2BC-3F74-CBD4-823D-77F8F57F9B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5AB33-8833-3DD6-B932-A9E18F423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349D4-163E-454A-AA3E-2048C30EA3A3}" type="datetimeFigureOut">
              <a:rPr lang="en-US" smtClean="0"/>
              <a:t>4/9/24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90DAB7-848C-A190-41FF-2A6DB0ECE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238172-88C1-077F-2271-0AAB19E38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905B4-93D7-4C3E-90D3-0A15FBDB2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183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7A6311-FCFC-0960-0A32-CDCFB6D009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F6B9B3-5FEE-62EF-E944-AB694C1036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CDF322-4435-4315-84A3-B2C79E60B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349D4-163E-454A-AA3E-2048C30EA3A3}" type="datetimeFigureOut">
              <a:rPr lang="en-US" smtClean="0"/>
              <a:t>4/9/24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30B618-95A3-E456-560F-8A2815100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81E6AA-14CA-BDE3-5236-1DB1C90D9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905B4-93D7-4C3E-90D3-0A15FBDB2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144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03848-4209-DA53-7459-9115E7B2A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3CC81A-3D2C-0C35-435D-22978BB073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F4F0E5-2DAA-3F1B-E3C1-F5183FF72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349D4-163E-454A-AA3E-2048C30EA3A3}" type="datetimeFigureOut">
              <a:rPr lang="en-US" smtClean="0"/>
              <a:t>4/9/24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54A4EC-22BF-8053-54F1-3A7E77EFC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0C7892-EA13-03E1-1E60-63C6833ED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905B4-93D7-4C3E-90D3-0A15FBDB2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258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01BDE-F9C0-ACBF-0A11-E975BF075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72CC49-B703-3B90-F0B3-3BE579EDA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409CD5-270D-C51D-E103-A0ECDE218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349D4-163E-454A-AA3E-2048C30EA3A3}" type="datetimeFigureOut">
              <a:rPr lang="en-US" smtClean="0"/>
              <a:t>4/9/24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134CA-B6AB-4511-CBFF-CD9C6F71C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33F633-30FC-CE1B-0249-94A8AE0EC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905B4-93D7-4C3E-90D3-0A15FBDB226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pen lying on a calendar&#10;&#10;Description automatically generated">
            <a:extLst>
              <a:ext uri="{FF2B5EF4-FFF2-40B4-BE49-F238E27FC236}">
                <a16:creationId xmlns:a16="http://schemas.microsoft.com/office/drawing/2014/main" id="{702D4B4D-5B8A-51A8-969D-32EEC87BBA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5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6320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A0240-6557-046D-2B0C-0CB0E2438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FEEC6-575E-36A9-45CD-363D4ED33D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C0FF27-5661-E301-4659-B19A3B7A21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337DB7-1544-0855-2F80-C2036D50B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349D4-163E-454A-AA3E-2048C30EA3A3}" type="datetimeFigureOut">
              <a:rPr lang="en-US" smtClean="0"/>
              <a:t>4/9/24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828625-E307-7B04-8E98-5B7101783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A56B57-9D2A-7E57-6B2A-D51FBB569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905B4-93D7-4C3E-90D3-0A15FBDB2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232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EC504-B074-63FC-5D2A-399DE6144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43C796-3AC9-B6EB-89A0-F1A2BE2027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4A2CAB-5D89-A794-BE80-C0C3EDCFA9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06B641-98F9-ACD1-3568-C8A7E321FC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31D851-6174-CCAF-3C89-FA5CE69C1C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06A263D-FEE8-DFC7-181B-73F6E3FAF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349D4-163E-454A-AA3E-2048C30EA3A3}" type="datetimeFigureOut">
              <a:rPr lang="en-US" smtClean="0"/>
              <a:t>4/9/24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745687-1D48-CA30-6129-8D1D437A1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2F9037-139D-67D7-C1A5-69552E139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905B4-93D7-4C3E-90D3-0A15FBDB2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632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1F22C-3094-1303-1A5F-2DDBCE657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7DCF55-CD51-37D2-8104-F1DB5A626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349D4-163E-454A-AA3E-2048C30EA3A3}" type="datetimeFigureOut">
              <a:rPr lang="en-US" smtClean="0"/>
              <a:t>4/9/24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D0AED3-7CB5-481F-4CB6-370A42A84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6EE3EF-5BA9-5718-EBD2-9FD1591D1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905B4-93D7-4C3E-90D3-0A15FBDB2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369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FBAC33-BC74-EE45-2735-A788F2354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349D4-163E-454A-AA3E-2048C30EA3A3}" type="datetimeFigureOut">
              <a:rPr lang="en-US" smtClean="0"/>
              <a:t>4/9/24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C83922-9F5A-65A8-6CBC-CE20FE9E7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E5A70E-E294-8950-58A7-8ED857B44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905B4-93D7-4C3E-90D3-0A15FBDB2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660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D3118-53E8-1329-C42B-1BF4B36FE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185F7E-F7D9-9825-29DC-B3E405E857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A4BBF3-3787-53EB-CCFD-2DB0439CEB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41500B-1FB8-3B2F-E7CC-F5B5DC0FF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349D4-163E-454A-AA3E-2048C30EA3A3}" type="datetimeFigureOut">
              <a:rPr lang="en-US" smtClean="0"/>
              <a:t>4/9/24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483C05-7C1A-18FE-DC44-ABC2E6542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17F8BC-13E6-FECD-4617-03670D704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905B4-93D7-4C3E-90D3-0A15FBDB2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539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C7816-6D4E-D36C-6BED-1C8A81634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5FDDC3-707D-111A-02FB-14EBD6F326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9C4921-A67B-BA5B-7FC3-BE7F65A227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97D6F9-4D47-290D-3C7E-41A1B0E51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349D4-163E-454A-AA3E-2048C30EA3A3}" type="datetimeFigureOut">
              <a:rPr lang="en-US" smtClean="0"/>
              <a:t>4/9/24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84384D-6C91-5AA8-AEFA-F835AC287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209B8E-54BC-8DAC-6D24-E21A7C0B8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905B4-93D7-4C3E-90D3-0A15FBDB2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17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FEE85E-C975-7DD7-7F71-2390E72424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9F2EE2-3ED7-E87F-BC6E-D3F8CAA265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0B9DE7-4A2B-97BE-52BB-5388D1104C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D349D4-163E-454A-AA3E-2048C30EA3A3}" type="datetimeFigureOut">
              <a:rPr lang="en-US" smtClean="0"/>
              <a:t>4/9/24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586C71-CAF7-E5DB-D8E3-4C8A872C66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B9BECB-2DCD-972E-0EB6-706DE6DFF5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9905B4-93D7-4C3E-90D3-0A15FBDB2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882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en on a calendar&#10;&#10;Description automatically generated">
            <a:extLst>
              <a:ext uri="{FF2B5EF4-FFF2-40B4-BE49-F238E27FC236}">
                <a16:creationId xmlns:a16="http://schemas.microsoft.com/office/drawing/2014/main" id="{74E0684A-FD7A-18FC-45EC-2647A6C72E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6632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en lying on a calendar&#10;&#10;Description automatically generated">
            <a:extLst>
              <a:ext uri="{FF2B5EF4-FFF2-40B4-BE49-F238E27FC236}">
                <a16:creationId xmlns:a16="http://schemas.microsoft.com/office/drawing/2014/main" id="{3ECF231E-6472-7173-EF15-F425291436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6DDB0EC-CEC2-EED9-A68E-1385579A6F19}"/>
              </a:ext>
            </a:extLst>
          </p:cNvPr>
          <p:cNvSpPr txBox="1"/>
          <p:nvPr/>
        </p:nvSpPr>
        <p:spPr>
          <a:xfrm>
            <a:off x="323850" y="1224016"/>
            <a:ext cx="11544300" cy="50847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en-US" sz="32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Confidencialidad</a:t>
            </a:r>
            <a:r>
              <a:rPr lang="en-US" sz="32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</a:t>
            </a:r>
            <a:r>
              <a:rPr lang="en-US" sz="32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Apoyo</a:t>
            </a:r>
            <a:r>
              <a:rPr lang="en-US" sz="32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Personal</a:t>
            </a:r>
            <a:r>
              <a:rPr lang="en-US" sz="32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kern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  <a:r>
              <a:rPr lang="en-US" sz="32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Söhne"/>
              </a:rPr>
              <a:t>Confidentiality and Personal Support</a:t>
            </a:r>
            <a:endParaRPr lang="en-US" sz="3200" kern="100" dirty="0">
              <a:solidFill>
                <a:schemeClr val="accent2">
                  <a:lumMod val="20000"/>
                  <a:lumOff val="8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en-US" sz="32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Confidencialidad</a:t>
            </a:r>
            <a:r>
              <a:rPr lang="en-US" sz="32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garantizada</a:t>
            </a:r>
            <a:r>
              <a:rPr lang="en-US" sz="32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>
                <a:solidFill>
                  <a:schemeClr val="accent2">
                    <a:lumMod val="20000"/>
                    <a:lumOff val="8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3200" dirty="0">
                <a:solidFill>
                  <a:schemeClr val="accent2">
                    <a:lumMod val="20000"/>
                    <a:lumOff val="80000"/>
                  </a:schemeClr>
                </a:solidFill>
                <a:latin typeface="Söhne"/>
              </a:rPr>
              <a:t>Guaranteed confidentiality</a:t>
            </a:r>
          </a:p>
          <a:p>
            <a:pPr marR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sz="1200" kern="100" dirty="0">
              <a:solidFill>
                <a:schemeClr val="bg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en-US" sz="32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Administración</a:t>
            </a:r>
            <a:r>
              <a:rPr lang="en-US" sz="32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discreta</a:t>
            </a:r>
            <a:r>
              <a:rPr lang="en-US" sz="32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32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asuntos</a:t>
            </a:r>
            <a:r>
              <a:rPr lang="en-US" sz="32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sensibles</a:t>
            </a:r>
            <a:r>
              <a:rPr lang="en-US" sz="32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kern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  <a:r>
              <a:rPr lang="en-US" sz="3200" dirty="0">
                <a:solidFill>
                  <a:schemeClr val="accent2">
                    <a:lumMod val="20000"/>
                    <a:lumOff val="80000"/>
                  </a:schemeClr>
                </a:solidFill>
                <a:latin typeface="Söhne"/>
              </a:rPr>
              <a:t>Discreet handling of sensitive matters 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kern="100" dirty="0">
              <a:solidFill>
                <a:schemeClr val="accent2">
                  <a:lumMod val="20000"/>
                  <a:lumOff val="8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en-US" sz="32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Facilitador</a:t>
            </a:r>
            <a:r>
              <a:rPr lang="en-US" sz="32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32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apoyo</a:t>
            </a:r>
            <a:r>
              <a:rPr lang="en-US" sz="32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</a:t>
            </a:r>
            <a:r>
              <a:rPr lang="en-US" sz="32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bienestar</a:t>
            </a:r>
            <a:r>
              <a:rPr lang="en-US" sz="32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del obispo </a:t>
            </a:r>
            <a:r>
              <a:rPr lang="en-US" sz="3200" b="1" kern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  <a:r>
              <a:rPr lang="en-US" sz="3200" b="0" i="0" u="none" strike="noStrike" dirty="0">
                <a:solidFill>
                  <a:schemeClr val="accent2">
                    <a:lumMod val="20000"/>
                    <a:lumOff val="80000"/>
                  </a:schemeClr>
                </a:solidFill>
                <a:effectLst/>
                <a:latin typeface="Söhne"/>
              </a:rPr>
              <a:t>Support facilitator for the bishop's well-being</a:t>
            </a: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endParaRPr lang="en-US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16200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en lying on a calendar&#10;&#10;Description automatically generated">
            <a:extLst>
              <a:ext uri="{FF2B5EF4-FFF2-40B4-BE49-F238E27FC236}">
                <a16:creationId xmlns:a16="http://schemas.microsoft.com/office/drawing/2014/main" id="{3ECF231E-6472-7173-EF15-F425291436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AB748D7-7A85-B4E8-145B-CAA31DCFF19E}"/>
              </a:ext>
            </a:extLst>
          </p:cNvPr>
          <p:cNvSpPr txBox="1"/>
          <p:nvPr/>
        </p:nvSpPr>
        <p:spPr>
          <a:xfrm>
            <a:off x="1178131" y="1440260"/>
            <a:ext cx="9835737" cy="45212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 </a:t>
            </a:r>
            <a:r>
              <a:rPr lang="en-US" sz="36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Asesoramiento</a:t>
            </a:r>
            <a:r>
              <a:rPr lang="en-US" sz="36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</a:t>
            </a:r>
            <a:r>
              <a:rPr lang="en-US" sz="36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Orientación</a:t>
            </a:r>
            <a:r>
              <a:rPr lang="en-US" sz="36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  <a:r>
              <a:rPr lang="en-US" sz="36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Söhne"/>
              </a:rPr>
              <a:t>Counseling and Guidance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36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en-US" sz="36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Estrategias</a:t>
            </a:r>
            <a:r>
              <a:rPr lang="en-US" sz="36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para </a:t>
            </a:r>
            <a:r>
              <a:rPr lang="en-US" sz="36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manejar</a:t>
            </a:r>
            <a:r>
              <a:rPr lang="en-US" sz="36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críticas</a:t>
            </a:r>
            <a:r>
              <a:rPr lang="en-US" sz="36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kern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  <a:r>
              <a:rPr lang="en-US" sz="3600" dirty="0">
                <a:solidFill>
                  <a:schemeClr val="accent2">
                    <a:lumMod val="20000"/>
                    <a:lumOff val="80000"/>
                  </a:schemeClr>
                </a:solidFill>
                <a:latin typeface="Söhne"/>
              </a:rPr>
              <a:t>Strategies for managing criticism </a:t>
            </a:r>
            <a:endParaRPr lang="en-US" sz="3600" kern="100" dirty="0">
              <a:solidFill>
                <a:schemeClr val="accent2">
                  <a:lumMod val="20000"/>
                  <a:lumOff val="8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en-US" sz="36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Respuestas</a:t>
            </a:r>
            <a:r>
              <a:rPr lang="en-US" sz="36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adecuadas</a:t>
            </a:r>
            <a:r>
              <a:rPr lang="en-US" sz="36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kern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  <a:r>
              <a:rPr lang="en-US" sz="3600" dirty="0">
                <a:solidFill>
                  <a:schemeClr val="accent2">
                    <a:lumMod val="20000"/>
                    <a:lumOff val="80000"/>
                  </a:schemeClr>
                </a:solidFill>
                <a:latin typeface="Söhne"/>
              </a:rPr>
              <a:t>Appropriate responses </a:t>
            </a: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en-US" sz="3600" b="1" kern="100" dirty="0" err="1">
                <a:solidFill>
                  <a:schemeClr val="accent2">
                    <a:lumMod val="20000"/>
                    <a:lumOff val="8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Apoyo</a:t>
            </a:r>
            <a:r>
              <a:rPr lang="en-US" sz="3600" b="1" kern="100" dirty="0">
                <a:solidFill>
                  <a:schemeClr val="accent2">
                    <a:lumMod val="20000"/>
                    <a:lumOff val="8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kern="100" dirty="0" err="1">
                <a:solidFill>
                  <a:schemeClr val="accent2">
                    <a:lumMod val="20000"/>
                    <a:lumOff val="8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afectivo</a:t>
            </a:r>
            <a:r>
              <a:rPr lang="en-US" sz="3600" b="1" kern="100" dirty="0">
                <a:solidFill>
                  <a:schemeClr val="accent2">
                    <a:lumMod val="20000"/>
                    <a:lumOff val="8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kern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Söhne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3600" b="0" i="0" u="none" strike="noStrike" dirty="0">
                <a:solidFill>
                  <a:schemeClr val="accent2">
                    <a:lumMod val="20000"/>
                    <a:lumOff val="80000"/>
                  </a:schemeClr>
                </a:solidFill>
                <a:effectLst/>
                <a:latin typeface="Söhne"/>
              </a:rPr>
              <a:t>Emotional support</a:t>
            </a:r>
          </a:p>
        </p:txBody>
      </p:sp>
    </p:spTree>
    <p:extLst>
      <p:ext uri="{BB962C8B-B14F-4D97-AF65-F5344CB8AC3E}">
        <p14:creationId xmlns:p14="http://schemas.microsoft.com/office/powerpoint/2010/main" val="28786491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en lying on a calendar&#10;&#10;Description automatically generated">
            <a:extLst>
              <a:ext uri="{FF2B5EF4-FFF2-40B4-BE49-F238E27FC236}">
                <a16:creationId xmlns:a16="http://schemas.microsoft.com/office/drawing/2014/main" id="{3ECF231E-6472-7173-EF15-F425291436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9A25AB4-4130-CDEA-C66D-032CBB52B5D7}"/>
              </a:ext>
            </a:extLst>
          </p:cNvPr>
          <p:cNvSpPr txBox="1"/>
          <p:nvPr/>
        </p:nvSpPr>
        <p:spPr>
          <a:xfrm>
            <a:off x="434578" y="1341525"/>
            <a:ext cx="11322844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3200" i="0" u="none" strike="noStrike" dirty="0" err="1">
                <a:solidFill>
                  <a:schemeClr val="bg1"/>
                </a:solidFill>
                <a:effectLst/>
                <a:latin typeface="Söhne"/>
              </a:rPr>
              <a:t>En</a:t>
            </a:r>
            <a:r>
              <a:rPr lang="en-US" sz="3200" i="0" u="none" strike="noStrike" dirty="0">
                <a:solidFill>
                  <a:schemeClr val="bg1"/>
                </a:solidFill>
                <a:effectLst/>
                <a:latin typeface="Söhne"/>
              </a:rPr>
              <a:t> </a:t>
            </a:r>
            <a:r>
              <a:rPr lang="en-US" sz="3200" i="0" u="none" strike="noStrike" dirty="0" err="1">
                <a:solidFill>
                  <a:schemeClr val="bg1"/>
                </a:solidFill>
                <a:effectLst/>
                <a:latin typeface="Söhne"/>
              </a:rPr>
              <a:t>conclusión</a:t>
            </a:r>
            <a:r>
              <a:rPr lang="en-US" sz="3200" i="0" u="none" strike="noStrike" dirty="0">
                <a:solidFill>
                  <a:schemeClr val="bg1"/>
                </a:solidFill>
                <a:effectLst/>
                <a:latin typeface="Söhne"/>
              </a:rPr>
              <a:t>, lo que </a:t>
            </a:r>
            <a:r>
              <a:rPr lang="en-US" sz="3200" i="0" u="none" strike="noStrike" dirty="0" err="1">
                <a:solidFill>
                  <a:schemeClr val="bg1"/>
                </a:solidFill>
                <a:effectLst/>
                <a:latin typeface="Söhne"/>
              </a:rPr>
              <a:t>hemos</a:t>
            </a:r>
            <a:r>
              <a:rPr lang="en-US" sz="3200" i="0" u="none" strike="noStrike" dirty="0">
                <a:solidFill>
                  <a:schemeClr val="bg1"/>
                </a:solidFill>
                <a:effectLst/>
                <a:latin typeface="Söhne"/>
              </a:rPr>
              <a:t> visto son </a:t>
            </a:r>
            <a:r>
              <a:rPr lang="en-US" sz="3200" i="0" u="none" strike="noStrike" dirty="0" err="1">
                <a:solidFill>
                  <a:schemeClr val="bg1"/>
                </a:solidFill>
                <a:effectLst/>
                <a:latin typeface="Söhne"/>
              </a:rPr>
              <a:t>aspectos</a:t>
            </a:r>
            <a:r>
              <a:rPr lang="en-US" sz="3200" i="0" u="none" strike="noStrike" dirty="0">
                <a:solidFill>
                  <a:schemeClr val="bg1"/>
                </a:solidFill>
                <a:effectLst/>
                <a:latin typeface="Söhne"/>
              </a:rPr>
              <a:t> </a:t>
            </a:r>
            <a:r>
              <a:rPr lang="en-US" sz="3200" i="0" u="none" strike="noStrike" dirty="0" err="1">
                <a:solidFill>
                  <a:schemeClr val="bg1"/>
                </a:solidFill>
                <a:effectLst/>
                <a:latin typeface="Söhne"/>
              </a:rPr>
              <a:t>fundamentales</a:t>
            </a:r>
            <a:r>
              <a:rPr lang="en-US" sz="3200" i="0" u="none" strike="noStrike" dirty="0">
                <a:solidFill>
                  <a:schemeClr val="bg1"/>
                </a:solidFill>
                <a:effectLst/>
                <a:latin typeface="Söhne"/>
              </a:rPr>
              <a:t> para </a:t>
            </a:r>
            <a:r>
              <a:rPr lang="en-US" sz="3200" i="0" u="none" strike="noStrike" dirty="0" err="1">
                <a:solidFill>
                  <a:schemeClr val="bg1"/>
                </a:solidFill>
                <a:effectLst/>
                <a:latin typeface="Söhne"/>
              </a:rPr>
              <a:t>el</a:t>
            </a:r>
            <a:r>
              <a:rPr lang="en-US" sz="3200" i="0" u="none" strike="noStrike" dirty="0">
                <a:solidFill>
                  <a:schemeClr val="bg1"/>
                </a:solidFill>
                <a:effectLst/>
                <a:latin typeface="Söhne"/>
              </a:rPr>
              <a:t> </a:t>
            </a:r>
            <a:r>
              <a:rPr lang="en-US" sz="3200" i="0" u="none" strike="noStrike" dirty="0" err="1">
                <a:solidFill>
                  <a:schemeClr val="bg1"/>
                </a:solidFill>
                <a:effectLst/>
                <a:latin typeface="Söhne"/>
              </a:rPr>
              <a:t>funcionamiento</a:t>
            </a:r>
            <a:r>
              <a:rPr lang="en-US" sz="3200" i="0" u="none" strike="noStrike" dirty="0">
                <a:solidFill>
                  <a:schemeClr val="bg1"/>
                </a:solidFill>
                <a:effectLst/>
                <a:latin typeface="Söhne"/>
              </a:rPr>
              <a:t> </a:t>
            </a:r>
            <a:r>
              <a:rPr lang="en-US" sz="3200" i="0" u="none" strike="noStrike" dirty="0" err="1">
                <a:solidFill>
                  <a:schemeClr val="bg1"/>
                </a:solidFill>
                <a:effectLst/>
                <a:latin typeface="Söhne"/>
              </a:rPr>
              <a:t>efectivo</a:t>
            </a:r>
            <a:r>
              <a:rPr lang="en-US" sz="3200" i="0" u="none" strike="noStrike" dirty="0">
                <a:solidFill>
                  <a:schemeClr val="bg1"/>
                </a:solidFill>
                <a:effectLst/>
                <a:latin typeface="Söhne"/>
              </a:rPr>
              <a:t> del </a:t>
            </a:r>
            <a:r>
              <a:rPr lang="en-US" sz="3200" i="0" u="none" strike="noStrike" dirty="0" err="1">
                <a:solidFill>
                  <a:schemeClr val="bg1"/>
                </a:solidFill>
                <a:effectLst/>
                <a:latin typeface="Söhne"/>
              </a:rPr>
              <a:t>trabajo</a:t>
            </a:r>
            <a:r>
              <a:rPr lang="en-US" sz="3200" i="0" u="none" strike="noStrike" dirty="0">
                <a:solidFill>
                  <a:schemeClr val="bg1"/>
                </a:solidFill>
                <a:effectLst/>
                <a:latin typeface="Söhne"/>
              </a:rPr>
              <a:t> del </a:t>
            </a:r>
            <a:r>
              <a:rPr lang="en-US" sz="3200" i="0" u="none" strike="noStrike" dirty="0" err="1">
                <a:solidFill>
                  <a:schemeClr val="bg1"/>
                </a:solidFill>
                <a:effectLst/>
                <a:latin typeface="Söhne"/>
              </a:rPr>
              <a:t>secretario</a:t>
            </a:r>
            <a:r>
              <a:rPr lang="en-US" sz="3200" i="0" u="none" strike="noStrike" dirty="0">
                <a:solidFill>
                  <a:schemeClr val="bg1"/>
                </a:solidFill>
                <a:effectLst/>
                <a:latin typeface="Söhne"/>
              </a:rPr>
              <a:t> </a:t>
            </a:r>
            <a:r>
              <a:rPr lang="en-US" sz="3200" i="0" u="none" strike="noStrike" dirty="0" err="1">
                <a:solidFill>
                  <a:schemeClr val="bg1"/>
                </a:solidFill>
                <a:effectLst/>
                <a:latin typeface="Söhne"/>
              </a:rPr>
              <a:t>distrital</a:t>
            </a:r>
            <a:r>
              <a:rPr lang="en-US" sz="3200" i="0" u="none" strike="noStrike" dirty="0">
                <a:solidFill>
                  <a:schemeClr val="bg1"/>
                </a:solidFill>
                <a:effectLst/>
                <a:latin typeface="Söhne"/>
              </a:rPr>
              <a:t>. </a:t>
            </a:r>
            <a:r>
              <a:rPr lang="en-US" sz="3200" i="0" u="none" strike="noStrike" dirty="0">
                <a:solidFill>
                  <a:schemeClr val="accent2">
                    <a:lumMod val="20000"/>
                    <a:lumOff val="80000"/>
                  </a:schemeClr>
                </a:solidFill>
                <a:effectLst/>
                <a:latin typeface="Söhne"/>
              </a:rPr>
              <a:t>- In conclusion, what we have seen are fundamental aspects for the effective functioning of the district secretary's work.</a:t>
            </a:r>
          </a:p>
          <a:p>
            <a:pPr algn="l"/>
            <a:endParaRPr lang="en-US" sz="1600" b="1" i="0" u="none" strike="noStrike" dirty="0">
              <a:solidFill>
                <a:schemeClr val="accent2">
                  <a:lumMod val="20000"/>
                  <a:lumOff val="80000"/>
                </a:schemeClr>
              </a:solidFill>
              <a:effectLst/>
              <a:latin typeface="Söhne"/>
            </a:endParaRPr>
          </a:p>
          <a:p>
            <a:pPr algn="l"/>
            <a:r>
              <a:rPr lang="en-US" sz="3200" dirty="0">
                <a:solidFill>
                  <a:schemeClr val="bg1"/>
                </a:solidFill>
                <a:latin typeface="Söhne"/>
              </a:rPr>
              <a:t>Al </a:t>
            </a:r>
            <a:r>
              <a:rPr lang="en-US" sz="3200" dirty="0" err="1">
                <a:solidFill>
                  <a:schemeClr val="bg1"/>
                </a:solidFill>
                <a:latin typeface="Söhne"/>
              </a:rPr>
              <a:t>c</a:t>
            </a:r>
            <a:r>
              <a:rPr lang="en-US" sz="3200" i="0" u="none" strike="noStrike" dirty="0" err="1">
                <a:solidFill>
                  <a:schemeClr val="bg1"/>
                </a:solidFill>
                <a:effectLst/>
                <a:latin typeface="Söhne"/>
              </a:rPr>
              <a:t>umplir</a:t>
            </a:r>
            <a:r>
              <a:rPr lang="en-US" sz="3200" i="0" u="none" strike="noStrike" dirty="0">
                <a:solidFill>
                  <a:schemeClr val="bg1"/>
                </a:solidFill>
                <a:effectLst/>
                <a:latin typeface="Söhne"/>
              </a:rPr>
              <a:t> </a:t>
            </a:r>
            <a:r>
              <a:rPr lang="en-US" sz="3200" i="0" u="none" strike="noStrike" dirty="0" err="1">
                <a:solidFill>
                  <a:schemeClr val="bg1"/>
                </a:solidFill>
                <a:effectLst/>
                <a:latin typeface="Söhne"/>
              </a:rPr>
              <a:t>estas</a:t>
            </a:r>
            <a:r>
              <a:rPr lang="en-US" sz="3200" i="0" u="none" strike="noStrike" dirty="0">
                <a:solidFill>
                  <a:schemeClr val="bg1"/>
                </a:solidFill>
                <a:effectLst/>
                <a:latin typeface="Söhne"/>
              </a:rPr>
              <a:t> </a:t>
            </a:r>
            <a:r>
              <a:rPr lang="en-US" sz="3200" i="0" u="none" strike="noStrike" dirty="0" err="1">
                <a:solidFill>
                  <a:schemeClr val="bg1"/>
                </a:solidFill>
                <a:effectLst/>
                <a:latin typeface="Söhne"/>
              </a:rPr>
              <a:t>responsabilidades</a:t>
            </a:r>
            <a:r>
              <a:rPr lang="en-US" sz="3200" i="0" u="none" strike="noStrike" dirty="0">
                <a:solidFill>
                  <a:schemeClr val="bg1"/>
                </a:solidFill>
                <a:effectLst/>
                <a:latin typeface="Söhne"/>
              </a:rPr>
              <a:t> </a:t>
            </a:r>
            <a:r>
              <a:rPr lang="en-US" sz="3200" i="0" u="none" strike="noStrike" dirty="0" err="1">
                <a:solidFill>
                  <a:schemeClr val="bg1"/>
                </a:solidFill>
                <a:effectLst/>
                <a:latin typeface="Söhne"/>
              </a:rPr>
              <a:t>facilita</a:t>
            </a:r>
            <a:r>
              <a:rPr lang="en-US" sz="3200" i="0" u="none" strike="noStrike" dirty="0">
                <a:solidFill>
                  <a:schemeClr val="bg1"/>
                </a:solidFill>
                <a:effectLst/>
                <a:latin typeface="Söhne"/>
              </a:rPr>
              <a:t> la </a:t>
            </a:r>
            <a:r>
              <a:rPr lang="en-US" sz="3200" i="0" u="none" strike="noStrike" dirty="0" err="1">
                <a:solidFill>
                  <a:schemeClr val="bg1"/>
                </a:solidFill>
                <a:effectLst/>
                <a:latin typeface="Söhne"/>
              </a:rPr>
              <a:t>coordinación</a:t>
            </a:r>
            <a:r>
              <a:rPr lang="en-US" sz="3200" i="0" u="none" strike="noStrike" dirty="0">
                <a:solidFill>
                  <a:schemeClr val="bg1"/>
                </a:solidFill>
                <a:effectLst/>
                <a:latin typeface="Söhne"/>
              </a:rPr>
              <a:t> y la </a:t>
            </a:r>
            <a:r>
              <a:rPr lang="en-US" sz="3200" i="0" u="none" strike="noStrike" dirty="0" err="1">
                <a:solidFill>
                  <a:schemeClr val="bg1"/>
                </a:solidFill>
                <a:effectLst/>
                <a:latin typeface="Söhne"/>
              </a:rPr>
              <a:t>eficiencia</a:t>
            </a:r>
            <a:r>
              <a:rPr lang="en-US" sz="3200" i="0" u="none" strike="noStrike" dirty="0">
                <a:solidFill>
                  <a:schemeClr val="bg1"/>
                </a:solidFill>
                <a:effectLst/>
                <a:latin typeface="Söhne"/>
              </a:rPr>
              <a:t> </a:t>
            </a:r>
            <a:r>
              <a:rPr lang="en-US" sz="3200" i="0" u="none" strike="noStrike" dirty="0" err="1">
                <a:solidFill>
                  <a:schemeClr val="bg1"/>
                </a:solidFill>
                <a:effectLst/>
                <a:latin typeface="Söhne"/>
              </a:rPr>
              <a:t>operativa</a:t>
            </a:r>
            <a:r>
              <a:rPr lang="en-US" sz="3200" i="0" u="none" strike="noStrike" dirty="0">
                <a:solidFill>
                  <a:schemeClr val="bg1"/>
                </a:solidFill>
                <a:effectLst/>
                <a:latin typeface="Söhne"/>
              </a:rPr>
              <a:t>, y </a:t>
            </a:r>
            <a:r>
              <a:rPr lang="en-US" sz="3200" i="0" u="none" strike="noStrike" dirty="0" err="1">
                <a:solidFill>
                  <a:schemeClr val="bg1"/>
                </a:solidFill>
                <a:effectLst/>
                <a:latin typeface="Söhne"/>
              </a:rPr>
              <a:t>promueve</a:t>
            </a:r>
            <a:r>
              <a:rPr lang="en-US" sz="3200" i="0" u="none" strike="noStrike" dirty="0">
                <a:solidFill>
                  <a:schemeClr val="bg1"/>
                </a:solidFill>
                <a:effectLst/>
                <a:latin typeface="Söhne"/>
              </a:rPr>
              <a:t> un </a:t>
            </a:r>
            <a:r>
              <a:rPr lang="en-US" sz="3200" i="0" u="none" strike="noStrike" dirty="0" err="1">
                <a:solidFill>
                  <a:schemeClr val="bg1"/>
                </a:solidFill>
                <a:effectLst/>
                <a:latin typeface="Söhne"/>
              </a:rPr>
              <a:t>ambiente</a:t>
            </a:r>
            <a:r>
              <a:rPr lang="en-US" sz="3200" i="0" u="none" strike="noStrike" dirty="0">
                <a:solidFill>
                  <a:schemeClr val="bg1"/>
                </a:solidFill>
                <a:effectLst/>
                <a:latin typeface="Söhne"/>
              </a:rPr>
              <a:t> de </a:t>
            </a:r>
            <a:r>
              <a:rPr lang="en-US" sz="3200" i="0" u="none" strike="noStrike" dirty="0" err="1">
                <a:solidFill>
                  <a:schemeClr val="bg1"/>
                </a:solidFill>
                <a:effectLst/>
                <a:latin typeface="Söhne"/>
              </a:rPr>
              <a:t>trabajo</a:t>
            </a:r>
            <a:r>
              <a:rPr lang="en-US" sz="3200" i="0" u="none" strike="noStrike" dirty="0">
                <a:solidFill>
                  <a:schemeClr val="bg1"/>
                </a:solidFill>
                <a:effectLst/>
                <a:latin typeface="Söhne"/>
              </a:rPr>
              <a:t> </a:t>
            </a:r>
            <a:r>
              <a:rPr lang="en-US" sz="3200" i="0" u="none" strike="noStrike" dirty="0" err="1">
                <a:solidFill>
                  <a:schemeClr val="bg1"/>
                </a:solidFill>
                <a:effectLst/>
                <a:latin typeface="Söhne"/>
              </a:rPr>
              <a:t>saludable</a:t>
            </a:r>
            <a:r>
              <a:rPr lang="en-US" sz="3200" i="0" u="none" strike="noStrike" dirty="0">
                <a:solidFill>
                  <a:schemeClr val="bg1"/>
                </a:solidFill>
                <a:effectLst/>
                <a:latin typeface="Söhne"/>
              </a:rPr>
              <a:t> que </a:t>
            </a:r>
            <a:r>
              <a:rPr lang="en-US" sz="3200" i="0" u="none" strike="noStrike" dirty="0" err="1">
                <a:solidFill>
                  <a:schemeClr val="bg1"/>
                </a:solidFill>
                <a:effectLst/>
                <a:latin typeface="Söhne"/>
              </a:rPr>
              <a:t>fortalece</a:t>
            </a:r>
            <a:r>
              <a:rPr lang="en-US" sz="3200" i="0" u="none" strike="noStrike" dirty="0">
                <a:solidFill>
                  <a:schemeClr val="bg1"/>
                </a:solidFill>
                <a:effectLst/>
                <a:latin typeface="Söhne"/>
              </a:rPr>
              <a:t> las </a:t>
            </a:r>
            <a:r>
              <a:rPr lang="en-US" sz="3200" i="0" u="none" strike="noStrike" dirty="0" err="1">
                <a:solidFill>
                  <a:schemeClr val="bg1"/>
                </a:solidFill>
                <a:effectLst/>
                <a:latin typeface="Söhne"/>
              </a:rPr>
              <a:t>relaciones</a:t>
            </a:r>
            <a:r>
              <a:rPr lang="en-US" sz="3200" i="0" u="none" strike="noStrike" dirty="0">
                <a:solidFill>
                  <a:schemeClr val="bg1"/>
                </a:solidFill>
                <a:effectLst/>
                <a:latin typeface="Söhne"/>
              </a:rPr>
              <a:t> </a:t>
            </a:r>
            <a:r>
              <a:rPr lang="en-US" sz="3200" i="0" u="none" strike="noStrike" dirty="0" err="1">
                <a:solidFill>
                  <a:schemeClr val="bg1"/>
                </a:solidFill>
                <a:effectLst/>
                <a:latin typeface="Söhne"/>
              </a:rPr>
              <a:t>interpersonales</a:t>
            </a:r>
            <a:r>
              <a:rPr lang="en-US" sz="3200" i="0" u="none" strike="noStrike" dirty="0">
                <a:solidFill>
                  <a:schemeClr val="bg1"/>
                </a:solidFill>
                <a:effectLst/>
                <a:latin typeface="Söhne"/>
              </a:rPr>
              <a:t> </a:t>
            </a:r>
            <a:r>
              <a:rPr lang="en-US" sz="3200" i="0" u="none" strike="noStrike" dirty="0" err="1">
                <a:solidFill>
                  <a:schemeClr val="bg1"/>
                </a:solidFill>
                <a:effectLst/>
                <a:latin typeface="Söhne"/>
              </a:rPr>
              <a:t>dentro</a:t>
            </a:r>
            <a:r>
              <a:rPr lang="en-US" sz="3200" i="0" u="none" strike="noStrike" dirty="0">
                <a:solidFill>
                  <a:schemeClr val="bg1"/>
                </a:solidFill>
                <a:effectLst/>
                <a:latin typeface="Söhne"/>
              </a:rPr>
              <a:t> del </a:t>
            </a:r>
            <a:r>
              <a:rPr lang="en-US" sz="3200" i="0" u="none" strike="noStrike" dirty="0" err="1">
                <a:solidFill>
                  <a:schemeClr val="bg1"/>
                </a:solidFill>
                <a:effectLst/>
                <a:latin typeface="Söhne"/>
              </a:rPr>
              <a:t>equipo</a:t>
            </a:r>
            <a:r>
              <a:rPr lang="en-US" sz="3200" i="0" u="none" strike="noStrike" dirty="0">
                <a:solidFill>
                  <a:schemeClr val="bg1"/>
                </a:solidFill>
                <a:effectLst/>
                <a:latin typeface="Söhne"/>
              </a:rPr>
              <a:t>. </a:t>
            </a:r>
            <a:r>
              <a:rPr lang="en-US" sz="3200" b="1" i="0" u="none" strike="noStrike" dirty="0">
                <a:solidFill>
                  <a:schemeClr val="accent2">
                    <a:lumMod val="20000"/>
                    <a:lumOff val="80000"/>
                  </a:schemeClr>
                </a:solidFill>
                <a:effectLst/>
                <a:latin typeface="Söhne"/>
              </a:rPr>
              <a:t>- </a:t>
            </a:r>
            <a:r>
              <a:rPr lang="en-US" sz="3200" i="0" u="none" strike="noStrike" dirty="0">
                <a:solidFill>
                  <a:schemeClr val="accent2">
                    <a:lumMod val="20000"/>
                    <a:lumOff val="80000"/>
                  </a:schemeClr>
                </a:solidFill>
                <a:effectLst/>
                <a:latin typeface="Söhne"/>
              </a:rPr>
              <a:t>By fulfilling these responsibilities, you facilitate coordination and operational efficiency, and promote a healthy work environment that strengthens interpersonal relationships within the team.</a:t>
            </a:r>
          </a:p>
        </p:txBody>
      </p:sp>
    </p:spTree>
    <p:extLst>
      <p:ext uri="{BB962C8B-B14F-4D97-AF65-F5344CB8AC3E}">
        <p14:creationId xmlns:p14="http://schemas.microsoft.com/office/powerpoint/2010/main" val="15228203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8178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en lying on a calendar&#10;&#10;Description automatically generated">
            <a:extLst>
              <a:ext uri="{FF2B5EF4-FFF2-40B4-BE49-F238E27FC236}">
                <a16:creationId xmlns:a16="http://schemas.microsoft.com/office/drawing/2014/main" id="{3ECF231E-6472-7173-EF15-F425291436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8136"/>
            <a:ext cx="12192000" cy="6858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FA89AE6-6BD2-1596-B8FA-666F7BE6F483}"/>
              </a:ext>
            </a:extLst>
          </p:cNvPr>
          <p:cNvSpPr txBox="1"/>
          <p:nvPr/>
        </p:nvSpPr>
        <p:spPr>
          <a:xfrm>
            <a:off x="453633" y="1323400"/>
            <a:ext cx="11047228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en-US" sz="40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40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SECRETARÍA DE DISTRITO</a:t>
            </a:r>
            <a:endParaRPr lang="en-US" sz="40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40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Abril 10, 2024 </a:t>
            </a:r>
          </a:p>
          <a:p>
            <a:pPr algn="ctr"/>
            <a:endParaRPr lang="en-US" sz="4000" b="1" kern="1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4000" b="1" kern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DISTRICT SECRETARY</a:t>
            </a:r>
          </a:p>
          <a:p>
            <a:pPr algn="ctr"/>
            <a:r>
              <a:rPr lang="en-US" sz="4000" b="1" kern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April 10, 2024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en-US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7342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en lying on a calendar&#10;&#10;Description automatically generated">
            <a:extLst>
              <a:ext uri="{FF2B5EF4-FFF2-40B4-BE49-F238E27FC236}">
                <a16:creationId xmlns:a16="http://schemas.microsoft.com/office/drawing/2014/main" id="{3ECF231E-6472-7173-EF15-F425291436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5D3B209-0C19-A38A-986E-B095441F8D7B}"/>
              </a:ext>
            </a:extLst>
          </p:cNvPr>
          <p:cNvSpPr txBox="1"/>
          <p:nvPr/>
        </p:nvSpPr>
        <p:spPr>
          <a:xfrm>
            <a:off x="365880" y="1484416"/>
            <a:ext cx="11460239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2. </a:t>
            </a:r>
            <a:r>
              <a:rPr lang="en-US" sz="4000" b="1" dirty="0" err="1">
                <a:solidFill>
                  <a:schemeClr val="bg1"/>
                </a:solidFill>
              </a:rPr>
              <a:t>Timoteo</a:t>
            </a:r>
            <a:r>
              <a:rPr lang="en-US" sz="4000" b="1" dirty="0">
                <a:solidFill>
                  <a:schemeClr val="bg1"/>
                </a:solidFill>
              </a:rPr>
              <a:t> 3:16,17 (TLA)</a:t>
            </a:r>
          </a:p>
          <a:p>
            <a:pPr algn="ctr"/>
            <a:r>
              <a:rPr lang="en-US" sz="4000" b="0" i="0" u="none" strike="noStrike" dirty="0">
                <a:solidFill>
                  <a:schemeClr val="bg1"/>
                </a:solidFill>
                <a:effectLst/>
                <a:latin typeface="system-ui"/>
              </a:rPr>
              <a:t>“…De ese modo, </a:t>
            </a:r>
            <a:r>
              <a:rPr lang="en-US" sz="4000" b="0" i="0" u="none" strike="noStrike" dirty="0" err="1">
                <a:solidFill>
                  <a:schemeClr val="bg1"/>
                </a:solidFill>
                <a:effectLst/>
                <a:latin typeface="system-ui"/>
              </a:rPr>
              <a:t>los</a:t>
            </a:r>
            <a:r>
              <a:rPr lang="en-US" sz="4000" b="0" i="0" u="none" strike="noStrike" dirty="0">
                <a:solidFill>
                  <a:schemeClr val="bg1"/>
                </a:solidFill>
                <a:effectLst/>
                <a:latin typeface="system-ui"/>
              </a:rPr>
              <a:t> </a:t>
            </a:r>
            <a:r>
              <a:rPr lang="en-US" sz="4000" b="0" i="0" u="none" strike="noStrike" dirty="0" err="1">
                <a:solidFill>
                  <a:schemeClr val="bg1"/>
                </a:solidFill>
                <a:effectLst/>
                <a:latin typeface="system-ui"/>
              </a:rPr>
              <a:t>servidores</a:t>
            </a:r>
            <a:r>
              <a:rPr lang="en-US" sz="4000" b="0" i="0" u="none" strike="noStrike" dirty="0">
                <a:solidFill>
                  <a:schemeClr val="bg1"/>
                </a:solidFill>
                <a:effectLst/>
                <a:latin typeface="system-ui"/>
              </a:rPr>
              <a:t> de Dios </a:t>
            </a:r>
            <a:r>
              <a:rPr lang="en-US" sz="4000" b="0" i="0" u="none" strike="noStrike" dirty="0" err="1">
                <a:solidFill>
                  <a:schemeClr val="bg1"/>
                </a:solidFill>
                <a:effectLst/>
                <a:latin typeface="system-ui"/>
              </a:rPr>
              <a:t>estarán</a:t>
            </a:r>
            <a:r>
              <a:rPr lang="en-US" sz="4000" b="0" i="0" u="none" strike="noStrike" dirty="0">
                <a:solidFill>
                  <a:schemeClr val="bg1"/>
                </a:solidFill>
                <a:effectLst/>
                <a:latin typeface="system-ui"/>
              </a:rPr>
              <a:t> </a:t>
            </a:r>
            <a:r>
              <a:rPr lang="en-US" sz="4000" b="0" i="0" u="none" strike="noStrike" dirty="0" err="1">
                <a:solidFill>
                  <a:schemeClr val="bg1"/>
                </a:solidFill>
                <a:effectLst/>
                <a:latin typeface="system-ui"/>
              </a:rPr>
              <a:t>completamente</a:t>
            </a:r>
            <a:r>
              <a:rPr lang="en-US" sz="4000" b="0" i="0" u="none" strike="noStrike" dirty="0">
                <a:solidFill>
                  <a:schemeClr val="bg1"/>
                </a:solidFill>
                <a:effectLst/>
                <a:latin typeface="system-ui"/>
              </a:rPr>
              <a:t> </a:t>
            </a:r>
            <a:r>
              <a:rPr lang="en-US" sz="4000" b="0" i="0" u="none" strike="noStrike" dirty="0" err="1">
                <a:solidFill>
                  <a:schemeClr val="bg1"/>
                </a:solidFill>
                <a:effectLst/>
                <a:latin typeface="system-ui"/>
              </a:rPr>
              <a:t>entrenados</a:t>
            </a:r>
            <a:r>
              <a:rPr lang="en-US" sz="4000" b="0" i="0" u="none" strike="noStrike" dirty="0">
                <a:solidFill>
                  <a:schemeClr val="bg1"/>
                </a:solidFill>
                <a:effectLst/>
                <a:latin typeface="system-ui"/>
              </a:rPr>
              <a:t> y </a:t>
            </a:r>
            <a:r>
              <a:rPr lang="en-US" sz="4000" b="0" i="0" u="none" strike="noStrike" dirty="0" err="1">
                <a:solidFill>
                  <a:schemeClr val="bg1"/>
                </a:solidFill>
                <a:effectLst/>
                <a:latin typeface="system-ui"/>
              </a:rPr>
              <a:t>preparados</a:t>
            </a:r>
            <a:r>
              <a:rPr lang="en-US" sz="4000" b="0" i="0" u="none" strike="noStrike" dirty="0">
                <a:solidFill>
                  <a:schemeClr val="bg1"/>
                </a:solidFill>
                <a:effectLst/>
                <a:latin typeface="system-ui"/>
              </a:rPr>
              <a:t> para </a:t>
            </a:r>
            <a:r>
              <a:rPr lang="en-US" sz="4000" b="0" i="0" u="none" strike="noStrike" dirty="0" err="1">
                <a:solidFill>
                  <a:schemeClr val="bg1"/>
                </a:solidFill>
                <a:effectLst/>
                <a:latin typeface="system-ui"/>
              </a:rPr>
              <a:t>hacer</a:t>
            </a:r>
            <a:r>
              <a:rPr lang="en-US" sz="4000" b="0" i="0" u="none" strike="noStrike" dirty="0">
                <a:solidFill>
                  <a:schemeClr val="bg1"/>
                </a:solidFill>
                <a:effectLst/>
                <a:latin typeface="system-ui"/>
              </a:rPr>
              <a:t> </a:t>
            </a:r>
            <a:r>
              <a:rPr lang="en-US" sz="4000" b="0" i="0" u="none" strike="noStrike" dirty="0" err="1">
                <a:solidFill>
                  <a:schemeClr val="bg1"/>
                </a:solidFill>
                <a:effectLst/>
                <a:latin typeface="system-ui"/>
              </a:rPr>
              <a:t>el</a:t>
            </a:r>
            <a:r>
              <a:rPr lang="en-US" sz="4000" b="0" i="0" u="none" strike="noStrike" dirty="0">
                <a:solidFill>
                  <a:schemeClr val="bg1"/>
                </a:solidFill>
                <a:effectLst/>
                <a:latin typeface="system-ui"/>
              </a:rPr>
              <a:t> bien.”</a:t>
            </a:r>
            <a:r>
              <a:rPr lang="en-US" sz="4000" b="1" dirty="0">
                <a:solidFill>
                  <a:schemeClr val="bg1"/>
                </a:solidFill>
                <a:latin typeface="system-ui"/>
              </a:rPr>
              <a:t> </a:t>
            </a:r>
          </a:p>
          <a:p>
            <a:pPr algn="ctr"/>
            <a:endParaRPr lang="en-US" sz="2000" b="1" dirty="0">
              <a:solidFill>
                <a:schemeClr val="accent2">
                  <a:lumMod val="20000"/>
                  <a:lumOff val="80000"/>
                </a:schemeClr>
              </a:solidFill>
              <a:latin typeface="system-ui"/>
            </a:endParaRPr>
          </a:p>
          <a:p>
            <a:pPr algn="ctr"/>
            <a:r>
              <a:rPr lang="en-US" sz="40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system-ui"/>
              </a:rPr>
              <a:t>2 Timothy 3:16, 17 (NIV)</a:t>
            </a:r>
          </a:p>
          <a:p>
            <a:pPr algn="ctr"/>
            <a:r>
              <a:rPr lang="en-US" sz="4000" dirty="0">
                <a:solidFill>
                  <a:schemeClr val="accent2">
                    <a:lumMod val="20000"/>
                    <a:lumOff val="80000"/>
                  </a:schemeClr>
                </a:solidFill>
                <a:latin typeface="system-ui"/>
              </a:rPr>
              <a:t>“…So that the servant of God</a:t>
            </a:r>
            <a:r>
              <a:rPr lang="en-US" sz="4000" baseline="30000" dirty="0">
                <a:solidFill>
                  <a:schemeClr val="accent2">
                    <a:lumMod val="20000"/>
                    <a:lumOff val="80000"/>
                  </a:schemeClr>
                </a:solidFill>
                <a:latin typeface="system-ui"/>
              </a:rPr>
              <a:t> </a:t>
            </a:r>
            <a:r>
              <a:rPr lang="en-US" sz="4000" dirty="0">
                <a:solidFill>
                  <a:schemeClr val="accent2">
                    <a:lumMod val="20000"/>
                    <a:lumOff val="80000"/>
                  </a:schemeClr>
                </a:solidFill>
                <a:latin typeface="system-ui"/>
              </a:rPr>
              <a:t>may be thoroughly equipped for every good work.”</a:t>
            </a:r>
            <a:endParaRPr lang="en-US" b="0" i="0" u="none" strike="noStrike" dirty="0">
              <a:solidFill>
                <a:schemeClr val="accent2">
                  <a:lumMod val="20000"/>
                  <a:lumOff val="80000"/>
                </a:schemeClr>
              </a:solidFill>
              <a:effectLst/>
              <a:latin typeface="system-ui"/>
            </a:endParaRPr>
          </a:p>
          <a:p>
            <a:endParaRPr lang="en-US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endParaRPr lang="en-US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438247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en lying on a calendar&#10;&#10;Description automatically generated">
            <a:extLst>
              <a:ext uri="{FF2B5EF4-FFF2-40B4-BE49-F238E27FC236}">
                <a16:creationId xmlns:a16="http://schemas.microsoft.com/office/drawing/2014/main" id="{3ECF231E-6472-7173-EF15-F425291436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DA9941A-2FC0-EFD6-519E-7D276B0B8517}"/>
              </a:ext>
            </a:extLst>
          </p:cNvPr>
          <p:cNvSpPr txBox="1"/>
          <p:nvPr/>
        </p:nvSpPr>
        <p:spPr>
          <a:xfrm>
            <a:off x="323440" y="543728"/>
            <a:ext cx="11372849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24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Introducción</a:t>
            </a:r>
            <a:r>
              <a:rPr lang="en-US" sz="24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2400" b="1" kern="100" dirty="0">
                <a:solidFill>
                  <a:schemeClr val="accent2">
                    <a:lumMod val="20000"/>
                    <a:lumOff val="8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Introduction</a:t>
            </a:r>
            <a:r>
              <a:rPr lang="en-US" sz="24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4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 marR="0" indent="-457200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en-US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</a:t>
            </a:r>
            <a:r>
              <a:rPr lang="en-US" sz="24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trabajo</a:t>
            </a:r>
            <a:r>
              <a:rPr lang="en-US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un </a:t>
            </a:r>
            <a:r>
              <a:rPr lang="en-US" sz="24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secretario</a:t>
            </a:r>
            <a:r>
              <a:rPr lang="en-US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implica</a:t>
            </a:r>
            <a:r>
              <a:rPr lang="en-US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una</a:t>
            </a:r>
            <a:r>
              <a:rPr lang="en-US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serie</a:t>
            </a:r>
            <a:r>
              <a:rPr lang="en-US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24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responsabilidades</a:t>
            </a:r>
            <a:r>
              <a:rPr lang="en-US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</a:t>
            </a:r>
            <a:r>
              <a:rPr lang="en-US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</a:t>
            </a:r>
            <a:r>
              <a:rPr lang="en-US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ámbito</a:t>
            </a:r>
            <a:r>
              <a:rPr lang="en-US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administrativo</a:t>
            </a:r>
            <a:r>
              <a:rPr lang="en-US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dentro</a:t>
            </a:r>
            <a:r>
              <a:rPr lang="en-US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un </a:t>
            </a:r>
            <a:r>
              <a:rPr lang="en-US" sz="24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distrito</a:t>
            </a:r>
            <a:r>
              <a:rPr lang="en-US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  <a:r>
              <a:rPr lang="en-US" sz="2400" kern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work of a secretary involves a series of administrative responsibilities within a district.</a:t>
            </a:r>
          </a:p>
          <a:p>
            <a:pPr marR="0">
              <a:spcBef>
                <a:spcPts val="0"/>
              </a:spcBef>
              <a:spcAft>
                <a:spcPts val="0"/>
              </a:spcAft>
            </a:pPr>
            <a:endParaRPr lang="en-US" sz="24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US" sz="24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</a:t>
            </a:r>
            <a:r>
              <a:rPr lang="en-US" sz="2400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secretario</a:t>
            </a:r>
            <a:r>
              <a:rPr lang="en-US" sz="24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es</a:t>
            </a:r>
            <a:r>
              <a:rPr lang="en-US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responsable</a:t>
            </a:r>
            <a:r>
              <a:rPr lang="en-US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24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gestionar</a:t>
            </a:r>
            <a:r>
              <a:rPr lang="en-US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agendas, </a:t>
            </a:r>
            <a:r>
              <a:rPr lang="en-US" sz="24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mantener</a:t>
            </a:r>
            <a:r>
              <a:rPr lang="en-US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una</a:t>
            </a:r>
            <a:r>
              <a:rPr lang="en-US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comunicación</a:t>
            </a:r>
            <a:r>
              <a:rPr lang="en-US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fluida</a:t>
            </a:r>
            <a:r>
              <a:rPr lang="en-US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</a:t>
            </a:r>
            <a:r>
              <a:rPr lang="en-US" sz="24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manejar</a:t>
            </a:r>
            <a:r>
              <a:rPr lang="en-US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en-US" sz="24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correspondencia</a:t>
            </a:r>
            <a:r>
              <a:rPr lang="en-US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adecuada</a:t>
            </a:r>
            <a:r>
              <a:rPr lang="en-US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así</a:t>
            </a:r>
            <a:r>
              <a:rPr lang="en-US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como</a:t>
            </a:r>
            <a:r>
              <a:rPr lang="en-US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preparar</a:t>
            </a:r>
            <a:r>
              <a:rPr lang="en-US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documentos</a:t>
            </a:r>
            <a:r>
              <a:rPr lang="en-US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administrativos</a:t>
            </a:r>
            <a:r>
              <a:rPr lang="en-US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meticulosamente</a:t>
            </a:r>
            <a:r>
              <a:rPr lang="en-US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kern="100" dirty="0">
                <a:solidFill>
                  <a:schemeClr val="accent2">
                    <a:lumMod val="20000"/>
                    <a:lumOff val="8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secretary is responsible for managing schedules, maintaining fluid communication, handling appropriate correspondence, and meticulously preparing administrative documents.</a:t>
            </a:r>
          </a:p>
          <a:p>
            <a:pPr marR="0">
              <a:spcBef>
                <a:spcPts val="0"/>
              </a:spcBef>
              <a:spcAft>
                <a:spcPts val="0"/>
              </a:spcAft>
            </a:pPr>
            <a:endParaRPr lang="en-US" sz="24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 indent="-457200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en-US" sz="24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Estas</a:t>
            </a:r>
            <a:r>
              <a:rPr lang="en-US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funciones</a:t>
            </a:r>
            <a:r>
              <a:rPr lang="en-US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son </a:t>
            </a:r>
            <a:r>
              <a:rPr lang="en-US" sz="24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fundamentales</a:t>
            </a:r>
            <a:r>
              <a:rPr lang="en-US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para </a:t>
            </a:r>
            <a:r>
              <a:rPr lang="en-US" sz="24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asegurar</a:t>
            </a:r>
            <a:r>
              <a:rPr lang="en-US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</a:t>
            </a:r>
            <a:r>
              <a:rPr lang="en-US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funcionamiento</a:t>
            </a:r>
            <a:r>
              <a:rPr lang="en-US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garantizando</a:t>
            </a:r>
            <a:r>
              <a:rPr lang="en-US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en-US" sz="24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confidencialidad</a:t>
            </a:r>
            <a:r>
              <a:rPr lang="en-US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</a:t>
            </a:r>
            <a:r>
              <a:rPr lang="en-US" sz="24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proporcionando</a:t>
            </a:r>
            <a:r>
              <a:rPr lang="en-US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apoyo</a:t>
            </a:r>
            <a:r>
              <a:rPr lang="en-US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personal al obispo supervisor. </a:t>
            </a:r>
            <a:r>
              <a:rPr lang="en-US" sz="24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kern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 functions are essential to ensure operation, guaranteeing confidentiality, and providing personal support to the supervising bishop.</a:t>
            </a:r>
            <a:endParaRPr lang="en-US" sz="2400" kern="100" dirty="0">
              <a:solidFill>
                <a:schemeClr val="accent2">
                  <a:lumMod val="20000"/>
                  <a:lumOff val="8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115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en lying on a calendar&#10;&#10;Description automatically generated">
            <a:extLst>
              <a:ext uri="{FF2B5EF4-FFF2-40B4-BE49-F238E27FC236}">
                <a16:creationId xmlns:a16="http://schemas.microsoft.com/office/drawing/2014/main" id="{3ECF231E-6472-7173-EF15-F425291436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F3CB667-C9C0-D143-A830-11E3FA95F71D}"/>
              </a:ext>
            </a:extLst>
          </p:cNvPr>
          <p:cNvSpPr txBox="1"/>
          <p:nvPr/>
        </p:nvSpPr>
        <p:spPr>
          <a:xfrm>
            <a:off x="779904" y="1742719"/>
            <a:ext cx="10366745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44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Descripción</a:t>
            </a:r>
            <a:r>
              <a:rPr lang="en-US" sz="44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las </a:t>
            </a:r>
            <a:r>
              <a:rPr lang="en-US" sz="44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tareas</a:t>
            </a:r>
            <a:r>
              <a:rPr lang="en-US" sz="44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esenciales</a:t>
            </a:r>
            <a:r>
              <a:rPr lang="en-US" sz="44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que un </a:t>
            </a:r>
            <a:r>
              <a:rPr lang="en-US" sz="44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secretario</a:t>
            </a:r>
            <a:r>
              <a:rPr lang="en-US" sz="44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44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distrito</a:t>
            </a:r>
            <a:r>
              <a:rPr lang="en-US" sz="44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podría</a:t>
            </a:r>
            <a:r>
              <a:rPr lang="en-US" sz="44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llevar</a:t>
            </a:r>
            <a:r>
              <a:rPr lang="en-US" sz="44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sz="44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cabo</a:t>
            </a:r>
            <a:endParaRPr lang="en-US" sz="4400" b="1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en-US" sz="4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4400" b="1" kern="100" dirty="0">
                <a:solidFill>
                  <a:schemeClr val="accent2">
                    <a:lumMod val="20000"/>
                    <a:lumOff val="8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Description of essential tasks that a district secretary could perform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en-US" sz="4400" b="0" i="0" u="none" strike="noStrike" dirty="0">
              <a:solidFill>
                <a:srgbClr val="0D0D0D"/>
              </a:solidFill>
              <a:effectLst/>
              <a:latin typeface="Söhne"/>
            </a:endParaRPr>
          </a:p>
        </p:txBody>
      </p:sp>
    </p:spTree>
    <p:extLst>
      <p:ext uri="{BB962C8B-B14F-4D97-AF65-F5344CB8AC3E}">
        <p14:creationId xmlns:p14="http://schemas.microsoft.com/office/powerpoint/2010/main" val="4235270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en lying on a calendar&#10;&#10;Description automatically generated">
            <a:extLst>
              <a:ext uri="{FF2B5EF4-FFF2-40B4-BE49-F238E27FC236}">
                <a16:creationId xmlns:a16="http://schemas.microsoft.com/office/drawing/2014/main" id="{3ECF231E-6472-7173-EF15-F425291436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B3F1746-C9B3-96E0-C412-31AFA5E8300C}"/>
              </a:ext>
            </a:extLst>
          </p:cNvPr>
          <p:cNvSpPr txBox="1"/>
          <p:nvPr/>
        </p:nvSpPr>
        <p:spPr>
          <a:xfrm>
            <a:off x="469931" y="1526112"/>
            <a:ext cx="11519694" cy="40075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1. </a:t>
            </a:r>
            <a:r>
              <a:rPr lang="en-US" sz="40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Gestión</a:t>
            </a:r>
            <a:r>
              <a:rPr lang="en-US" sz="40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la Agenda - </a:t>
            </a:r>
            <a:r>
              <a:rPr lang="en-US" sz="40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Söhne"/>
              </a:rPr>
              <a:t>Agenda Management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4000" kern="100" dirty="0">
              <a:solidFill>
                <a:schemeClr val="accent2">
                  <a:lumMod val="20000"/>
                  <a:lumOff val="8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Symbol" pitchFamily="2" charset="2"/>
              <a:buChar char=""/>
            </a:pPr>
            <a:r>
              <a:rPr lang="en-US" sz="36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Coordinación</a:t>
            </a:r>
            <a:r>
              <a:rPr lang="en-US" sz="3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36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compromisos</a:t>
            </a:r>
            <a:r>
              <a:rPr lang="en-US" sz="3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36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3600" dirty="0">
                <a:solidFill>
                  <a:schemeClr val="accent2">
                    <a:lumMod val="20000"/>
                    <a:lumOff val="80000"/>
                  </a:schemeClr>
                </a:solidFill>
                <a:latin typeface="Söhne"/>
              </a:rPr>
              <a:t>Coordination of appointments</a:t>
            </a:r>
            <a:endParaRPr lang="en-US" sz="3600" kern="100" dirty="0">
              <a:solidFill>
                <a:schemeClr val="accent2">
                  <a:lumMod val="20000"/>
                  <a:lumOff val="8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Symbol" pitchFamily="2" charset="2"/>
              <a:buChar char=""/>
            </a:pPr>
            <a:r>
              <a:rPr lang="en-US" sz="36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Gestión</a:t>
            </a:r>
            <a:r>
              <a:rPr lang="en-US" sz="3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eficiente</a:t>
            </a:r>
            <a:r>
              <a:rPr lang="en-US" sz="3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del </a:t>
            </a:r>
            <a:r>
              <a:rPr lang="en-US" sz="36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tiempo</a:t>
            </a:r>
            <a:r>
              <a:rPr lang="en-US" sz="3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36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  <a:r>
              <a:rPr lang="en-US" sz="3600" dirty="0">
                <a:solidFill>
                  <a:schemeClr val="accent2">
                    <a:lumMod val="20000"/>
                    <a:lumOff val="80000"/>
                  </a:schemeClr>
                </a:solidFill>
                <a:latin typeface="Söhne"/>
              </a:rPr>
              <a:t>Efficient time management</a:t>
            </a:r>
            <a:endParaRPr lang="en-US" sz="3600" kern="100" dirty="0">
              <a:solidFill>
                <a:schemeClr val="accent2">
                  <a:lumMod val="20000"/>
                  <a:lumOff val="8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en-US" sz="36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Priorización</a:t>
            </a:r>
            <a:r>
              <a:rPr lang="en-US" sz="3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36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actividades</a:t>
            </a:r>
            <a:r>
              <a:rPr lang="en-US" sz="3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3600" dirty="0">
                <a:solidFill>
                  <a:schemeClr val="accent2">
                    <a:lumMod val="20000"/>
                    <a:lumOff val="80000"/>
                  </a:schemeClr>
                </a:solidFill>
                <a:latin typeface="Söhne"/>
              </a:rPr>
              <a:t>Prioritization of activities</a:t>
            </a:r>
            <a:endParaRPr lang="en-US" sz="3600" kern="100" dirty="0">
              <a:solidFill>
                <a:schemeClr val="accent2">
                  <a:lumMod val="20000"/>
                  <a:lumOff val="8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5911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1AF9064-8720-3D79-F6A6-9A5DF2F7137F}"/>
              </a:ext>
            </a:extLst>
          </p:cNvPr>
          <p:cNvSpPr txBox="1"/>
          <p:nvPr/>
        </p:nvSpPr>
        <p:spPr>
          <a:xfrm>
            <a:off x="467095" y="1367177"/>
            <a:ext cx="11471564" cy="649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S" sz="36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Comunicación</a:t>
            </a:r>
            <a:r>
              <a:rPr lang="en-US" sz="36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</a:t>
            </a:r>
            <a:r>
              <a:rPr lang="en-US" sz="36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Correspondencia</a:t>
            </a:r>
            <a:r>
              <a:rPr lang="en-US" sz="36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3600" dirty="0">
                <a:solidFill>
                  <a:schemeClr val="accent2">
                    <a:lumMod val="20000"/>
                    <a:lumOff val="80000"/>
                  </a:schemeClr>
                </a:solidFill>
                <a:latin typeface="Söhne"/>
              </a:rPr>
              <a:t>Communication and Correspondence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36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Symbol" pitchFamily="2" charset="2"/>
              <a:buChar char=""/>
            </a:pPr>
            <a:r>
              <a:rPr lang="en-US" sz="36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Gestión</a:t>
            </a:r>
            <a:r>
              <a:rPr lang="en-US" sz="36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la </a:t>
            </a:r>
            <a:r>
              <a:rPr lang="en-US" sz="36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bandeja</a:t>
            </a:r>
            <a:r>
              <a:rPr lang="en-US" sz="36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36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recipiente</a:t>
            </a:r>
            <a:r>
              <a:rPr lang="en-US" sz="36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de entrada/</a:t>
            </a:r>
            <a:r>
              <a:rPr lang="en-US" sz="3600" dirty="0">
                <a:solidFill>
                  <a:schemeClr val="accent2">
                    <a:lumMod val="20000"/>
                    <a:lumOff val="80000"/>
                  </a:schemeClr>
                </a:solidFill>
                <a:latin typeface="Söhne"/>
              </a:rPr>
              <a:t>Inbox Management</a:t>
            </a:r>
            <a:endParaRPr lang="en-US" sz="3600" kern="1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en-US" sz="36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Redacción</a:t>
            </a:r>
            <a:r>
              <a:rPr lang="en-US" sz="36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36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respuestas</a:t>
            </a:r>
            <a:r>
              <a:rPr lang="en-US" sz="36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3600" dirty="0">
                <a:solidFill>
                  <a:schemeClr val="accent2">
                    <a:lumMod val="20000"/>
                    <a:lumOff val="80000"/>
                  </a:schemeClr>
                </a:solidFill>
                <a:latin typeface="Söhne"/>
              </a:rPr>
              <a:t>Response Drafting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endParaRPr lang="en-US" sz="36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Symbol" pitchFamily="2" charset="2"/>
              <a:buChar char=""/>
            </a:pPr>
            <a:r>
              <a:rPr lang="en-US" sz="36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Registros</a:t>
            </a:r>
            <a:r>
              <a:rPr lang="en-US" sz="36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3600" b="1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comunicación</a:t>
            </a:r>
            <a:r>
              <a:rPr lang="en-US" sz="36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3600" dirty="0">
                <a:solidFill>
                  <a:schemeClr val="accent2">
                    <a:lumMod val="20000"/>
                    <a:lumOff val="80000"/>
                  </a:schemeClr>
                </a:solidFill>
                <a:latin typeface="Söhne"/>
              </a:rPr>
              <a:t>Communication Records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endParaRPr lang="en-US" sz="2400" b="1" kern="1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endParaRPr lang="en-US" sz="2400" b="1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endParaRPr lang="en-US" sz="2400" b="1" kern="1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br>
              <a:rPr lang="en-US" sz="2400" b="0" i="0" u="none" strike="noStrike" dirty="0">
                <a:solidFill>
                  <a:srgbClr val="0D0D0D"/>
                </a:solidFill>
                <a:effectLst/>
                <a:latin typeface="Söhne"/>
              </a:rPr>
            </a:br>
            <a:r>
              <a:rPr lang="en-US" sz="3200" b="0" i="0" u="none" strike="noStrike" dirty="0">
                <a:solidFill>
                  <a:schemeClr val="accent2">
                    <a:lumMod val="20000"/>
                    <a:lumOff val="80000"/>
                  </a:schemeClr>
                </a:solidFill>
                <a:effectLst/>
                <a:latin typeface="Söhne"/>
              </a:rPr>
              <a:t>:</a:t>
            </a:r>
            <a:endParaRPr lang="en-US" sz="2400" b="1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58168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en lying on a calendar&#10;&#10;Description automatically generated">
            <a:extLst>
              <a:ext uri="{FF2B5EF4-FFF2-40B4-BE49-F238E27FC236}">
                <a16:creationId xmlns:a16="http://schemas.microsoft.com/office/drawing/2014/main" id="{3ECF231E-6472-7173-EF15-F425291436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AC5AF13-16C8-78A8-1AE9-325E69CE7A99}"/>
              </a:ext>
            </a:extLst>
          </p:cNvPr>
          <p:cNvSpPr txBox="1"/>
          <p:nvPr/>
        </p:nvSpPr>
        <p:spPr>
          <a:xfrm>
            <a:off x="675615" y="1417204"/>
            <a:ext cx="11078812" cy="44384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tabLst>
                <a:tab pos="3943350" algn="l"/>
              </a:tabLst>
            </a:pPr>
            <a:r>
              <a:rPr lang="en-US" sz="36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n-US" sz="36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Preparación</a:t>
            </a:r>
            <a:r>
              <a:rPr lang="en-US" sz="36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36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Documentos</a:t>
            </a:r>
            <a:r>
              <a:rPr lang="en-US" sz="36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administrativos</a:t>
            </a:r>
            <a:r>
              <a:rPr lang="en-US" sz="36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kern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  <a:r>
              <a:rPr lang="en-US" sz="3600" b="1" kern="100" dirty="0">
                <a:solidFill>
                  <a:schemeClr val="accent2">
                    <a:lumMod val="20000"/>
                    <a:lumOff val="8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kern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Preparation of Administrative Documents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3943350" algn="l"/>
              </a:tabLst>
            </a:pPr>
            <a:endParaRPr lang="en-US" sz="3600" kern="100" dirty="0">
              <a:solidFill>
                <a:schemeClr val="accent2">
                  <a:lumMod val="20000"/>
                  <a:lumOff val="8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Symbol" pitchFamily="2" charset="2"/>
              <a:buChar char=""/>
            </a:pPr>
            <a:r>
              <a:rPr lang="en-US" sz="36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Investigación</a:t>
            </a:r>
            <a:r>
              <a:rPr lang="en-US" sz="3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</a:t>
            </a:r>
            <a:r>
              <a:rPr lang="en-US" sz="36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recopilación</a:t>
            </a:r>
            <a:r>
              <a:rPr lang="en-US" sz="3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3600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información</a:t>
            </a:r>
            <a:r>
              <a:rPr lang="en-US" sz="36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kern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 Research and gathering of information</a:t>
            </a:r>
            <a:endParaRPr lang="en-US" sz="3600" kern="100" dirty="0">
              <a:solidFill>
                <a:schemeClr val="accent2">
                  <a:lumMod val="20000"/>
                  <a:lumOff val="8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Symbol" pitchFamily="2" charset="2"/>
              <a:buChar char=""/>
            </a:pPr>
            <a:r>
              <a:rPr lang="en-US" sz="36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Redacción</a:t>
            </a:r>
            <a:r>
              <a:rPr lang="en-US" sz="3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</a:t>
            </a:r>
            <a:r>
              <a:rPr lang="en-US" sz="3600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edición</a:t>
            </a:r>
            <a:r>
              <a:rPr lang="en-US" sz="36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kern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 Writing and editing</a:t>
            </a:r>
            <a:endParaRPr lang="en-US" sz="3600" kern="100" dirty="0">
              <a:solidFill>
                <a:schemeClr val="accent2">
                  <a:lumMod val="20000"/>
                  <a:lumOff val="8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en-US" sz="36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Revisión</a:t>
            </a:r>
            <a:r>
              <a:rPr lang="en-US" sz="3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final </a:t>
            </a:r>
            <a:r>
              <a:rPr lang="en-US" sz="3600" kern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 Final review</a:t>
            </a:r>
            <a:endParaRPr lang="en-US" sz="3600" kern="100" dirty="0">
              <a:solidFill>
                <a:schemeClr val="accent2">
                  <a:lumMod val="20000"/>
                  <a:lumOff val="8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23239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en lying on a calendar&#10;&#10;Description automatically generated">
            <a:extLst>
              <a:ext uri="{FF2B5EF4-FFF2-40B4-BE49-F238E27FC236}">
                <a16:creationId xmlns:a16="http://schemas.microsoft.com/office/drawing/2014/main" id="{3ECF231E-6472-7173-EF15-F425291436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9271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6CB813B-CE31-FBE5-BDB4-3527B42F4004}"/>
              </a:ext>
            </a:extLst>
          </p:cNvPr>
          <p:cNvSpPr txBox="1"/>
          <p:nvPr/>
        </p:nvSpPr>
        <p:spPr>
          <a:xfrm>
            <a:off x="656993" y="925031"/>
            <a:ext cx="7810500" cy="5386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en-US" sz="36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Gestión</a:t>
            </a:r>
            <a:r>
              <a:rPr lang="en-US" sz="36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Administrativa</a:t>
            </a:r>
            <a:r>
              <a:rPr lang="en-US" sz="3600" b="1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n-US" sz="3600" b="1" kern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Administrative Management</a:t>
            </a:r>
          </a:p>
          <a:p>
            <a:endParaRPr lang="en-US" sz="24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Symbol" pitchFamily="2" charset="2"/>
              <a:buChar char=""/>
            </a:pPr>
            <a:r>
              <a:rPr lang="en-US" sz="36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Llevar</a:t>
            </a:r>
            <a:r>
              <a:rPr lang="en-US" sz="3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registros</a:t>
            </a:r>
            <a:r>
              <a:rPr lang="en-US" sz="36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/ </a:t>
            </a:r>
            <a:r>
              <a:rPr lang="en-US" sz="3600" kern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Record-keeping</a:t>
            </a:r>
          </a:p>
          <a:p>
            <a:pPr>
              <a:lnSpc>
                <a:spcPct val="150000"/>
              </a:lnSpc>
            </a:pPr>
            <a:endParaRPr lang="en-US" sz="12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Symbol" pitchFamily="2" charset="2"/>
              <a:buChar char=""/>
            </a:pPr>
            <a:r>
              <a:rPr lang="en-US" sz="36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Mantenimiento</a:t>
            </a:r>
            <a:r>
              <a:rPr lang="en-US" sz="3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3600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archivos</a:t>
            </a:r>
            <a:r>
              <a:rPr lang="en-US" sz="36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/ </a:t>
            </a:r>
            <a:r>
              <a:rPr lang="en-US" sz="3600" kern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File maintenance</a:t>
            </a:r>
          </a:p>
          <a:p>
            <a:endParaRPr lang="en-US" sz="20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Symbol" pitchFamily="2" charset="2"/>
              <a:buChar char=""/>
            </a:pPr>
            <a:r>
              <a:rPr lang="en-US" sz="36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Gestión</a:t>
            </a:r>
            <a:r>
              <a:rPr lang="en-US" sz="3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base de </a:t>
            </a:r>
            <a:r>
              <a:rPr lang="en-US" sz="3600" kern="1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datos</a:t>
            </a:r>
            <a:r>
              <a:rPr lang="en-US" sz="3600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/ </a:t>
            </a:r>
            <a:r>
              <a:rPr lang="en-US" sz="3600" kern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Database management</a:t>
            </a:r>
            <a:endParaRPr lang="en-US" sz="4000" kern="100" dirty="0">
              <a:solidFill>
                <a:schemeClr val="accent2">
                  <a:lumMod val="20000"/>
                  <a:lumOff val="8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25D14BB-A891-5D8B-65C3-91CD1A52C0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4486" y="339271"/>
            <a:ext cx="2699141" cy="5971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425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513</Words>
  <Application>Microsoft Macintosh PowerPoint</Application>
  <PresentationFormat>Widescreen</PresentationFormat>
  <Paragraphs>71</Paragraphs>
  <Slides>13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Aptos</vt:lpstr>
      <vt:lpstr>Aptos Display</vt:lpstr>
      <vt:lpstr>Arial</vt:lpstr>
      <vt:lpstr>Calibri</vt:lpstr>
      <vt:lpstr>Söhne</vt:lpstr>
      <vt:lpstr>Symbol</vt:lpstr>
      <vt:lpstr>system-ui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Ismael Martin Del Campo III</dc:creator>
  <cp:lastModifiedBy>Rogelio Razo</cp:lastModifiedBy>
  <cp:revision>12</cp:revision>
  <dcterms:created xsi:type="dcterms:W3CDTF">2024-04-08T16:01:16Z</dcterms:created>
  <dcterms:modified xsi:type="dcterms:W3CDTF">2024-04-10T01:48:47Z</dcterms:modified>
</cp:coreProperties>
</file>