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9" r:id="rId4"/>
    <p:sldId id="262" r:id="rId5"/>
    <p:sldId id="263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82109" autoAdjust="0"/>
  </p:normalViewPr>
  <p:slideViewPr>
    <p:cSldViewPr snapToGrid="0">
      <p:cViewPr varScale="1">
        <p:scale>
          <a:sx n="99" d="100"/>
          <a:sy n="99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C2C21-CE1D-4730-B963-39D9056CD0C0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CD98F-BAC2-465D-A293-5B81C30EA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1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04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19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0D41-AC17-8ACB-CB97-044697D96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54F4E-0DDB-4DF8-D7A5-7B0748AB7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18848-36DC-08E6-67DD-06F0A5C4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66FE-6850-6F7F-ADD6-D9DB8B01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927E3-3050-57DA-521F-3508CB6F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0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5A5A-3B24-D3B4-101F-D1F01E099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8E2BC-3F74-CBD4-823D-77F8F57F9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5AB33-8833-3DD6-B932-A9E18F423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0DAB7-848C-A190-41FF-2A6DB0ECE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8172-88C1-077F-2271-0AAB19E3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8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7A6311-FCFC-0960-0A32-CDCFB6D00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6B9B3-5FEE-62EF-E944-AB694C103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DF322-4435-4315-84A3-B2C79E60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0B618-95A3-E456-560F-8A281510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1E6AA-14CA-BDE3-5236-1DB1C90D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4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03848-4209-DA53-7459-9115E7B2A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CC81A-3D2C-0C35-435D-22978BB07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4F0E5-2DAA-3F1B-E3C1-F5183FF72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4A4EC-22BF-8053-54F1-3A7E77EF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C7892-EA13-03E1-1E60-63C6833E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5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01BDE-F9C0-ACBF-0A11-E975BF075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2CC49-B703-3B90-F0B3-3BE579EDA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09CD5-270D-C51D-E103-A0ECDE218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134CA-B6AB-4511-CBFF-CD9C6F71C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3F633-30FC-CE1B-0249-94A8AE0E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2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0240-6557-046D-2B0C-0CB0E243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FEEC6-575E-36A9-45CD-363D4ED33D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0FF27-5661-E301-4659-B19A3B7A2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37DB7-1544-0855-2F80-C2036D50B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28625-E307-7B04-8E98-5B7101783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A56B57-9D2A-7E57-6B2A-D51FBB56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3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EC504-B074-63FC-5D2A-399DE614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3C796-3AC9-B6EB-89A0-F1A2BE202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A2CAB-5D89-A794-BE80-C0C3EDCFA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06B641-98F9-ACD1-3568-C8A7E321F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31D851-6174-CCAF-3C89-FA5CE69C1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6A263D-FEE8-DFC7-181B-73F6E3FA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745687-1D48-CA30-6129-8D1D437A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F9037-139D-67D7-C1A5-69552E13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F22C-3094-1303-1A5F-2DDBCE65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DCF55-CD51-37D2-8104-F1DB5A62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0AED3-7CB5-481F-4CB6-370A42A8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EE3EF-5BA9-5718-EBD2-9FD1591D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6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FBAC33-BC74-EE45-2735-A788F235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C83922-9F5A-65A8-6CBC-CE20FE9E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5A70E-E294-8950-58A7-8ED857B4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6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3118-53E8-1329-C42B-1BF4B36FE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5F7E-F7D9-9825-29DC-B3E405E85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4BBF3-3787-53EB-CCFD-2DB0439C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1500B-1FB8-3B2F-E7CC-F5B5DC0F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83C05-7C1A-18FE-DC44-ABC2E6542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7F8BC-13E6-FECD-4617-03670D70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7816-6D4E-D36C-6BED-1C8A8163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5FDDC3-707D-111A-02FB-14EBD6F32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9C4921-A67B-BA5B-7FC3-BE7F65A2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7D6F9-4D47-290D-3C7E-41A1B0E5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4384D-6C91-5AA8-AEFA-F835AC28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9B8E-54BC-8DAC-6D24-E21A7C0B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EE85E-C975-7DD7-7F71-2390E7242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F2EE2-3ED7-E87F-BC6E-D3F8CAA26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B9DE7-4A2B-97BE-52BB-5388D1104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6C71-CAF7-E5DB-D8E3-4C8A872C6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9BECB-2DCD-972E-0EB6-706DE6DFF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8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n on a calendar&#10;&#10;Description automatically generated">
            <a:extLst>
              <a:ext uri="{FF2B5EF4-FFF2-40B4-BE49-F238E27FC236}">
                <a16:creationId xmlns:a16="http://schemas.microsoft.com/office/drawing/2014/main" id="{74E0684A-FD7A-18FC-45EC-2647A6C72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663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C831C35-5C4E-9604-E18B-554978B07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2025 Credentials</a:t>
            </a:r>
            <a:br>
              <a:rPr lang="en-US" dirty="0"/>
            </a:br>
            <a:r>
              <a:rPr lang="es-419" b="1" dirty="0">
                <a:solidFill>
                  <a:srgbClr val="B5BEC3"/>
                </a:solidFill>
              </a:rPr>
              <a:t>Credenciales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A7A2AB-FF92-DE96-C262-180CAB6BD7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PASTOR BEN PACHECO </a:t>
            </a:r>
          </a:p>
          <a:p>
            <a:r>
              <a:rPr lang="en-US" dirty="0">
                <a:solidFill>
                  <a:srgbClr val="B5BEC3"/>
                </a:solidFill>
              </a:rPr>
              <a:t>GENERAL SECRETARIAT ADMINISTRATOR</a:t>
            </a:r>
          </a:p>
        </p:txBody>
      </p:sp>
    </p:spTree>
    <p:extLst>
      <p:ext uri="{BB962C8B-B14F-4D97-AF65-F5344CB8AC3E}">
        <p14:creationId xmlns:p14="http://schemas.microsoft.com/office/powerpoint/2010/main" val="305273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4C93C5B-B5C7-68B3-1C92-14B879C6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233082"/>
            <a:ext cx="4177553" cy="620357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2024 Credentials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____________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/>
            </a:br>
            <a:r>
              <a:rPr lang="en-US" b="1" dirty="0" err="1">
                <a:solidFill>
                  <a:srgbClr val="B5BEC3"/>
                </a:solidFill>
              </a:rPr>
              <a:t>Credenciales</a:t>
            </a:r>
            <a:r>
              <a:rPr lang="en-US" b="1" dirty="0">
                <a:solidFill>
                  <a:srgbClr val="B5BEC3"/>
                </a:solidFill>
              </a:rPr>
              <a:t> 2024</a:t>
            </a:r>
            <a:endParaRPr lang="es-ES_tradnl" b="1" dirty="0">
              <a:solidFill>
                <a:srgbClr val="B5BEC3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52BF9C-287E-3526-6A4B-D8B18DCE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3012" y="233082"/>
            <a:ext cx="7153835" cy="64366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419" b="1" u="sng" dirty="0"/>
              <a:t>2024</a:t>
            </a:r>
          </a:p>
          <a:p>
            <a:pPr marL="0" indent="0" algn="ctr">
              <a:buNone/>
            </a:pPr>
            <a:r>
              <a:rPr lang="es-419" dirty="0"/>
              <a:t>Pastor: 550</a:t>
            </a:r>
          </a:p>
          <a:p>
            <a:pPr marL="0" indent="0" algn="ctr">
              <a:buNone/>
            </a:pPr>
            <a:r>
              <a:rPr lang="es-419" dirty="0"/>
              <a:t>Pastor Encargado: 52</a:t>
            </a:r>
          </a:p>
          <a:p>
            <a:pPr marL="0" indent="0" algn="ctr">
              <a:buNone/>
            </a:pPr>
            <a:r>
              <a:rPr lang="es-419" dirty="0"/>
              <a:t>Ministro Encargado: 74</a:t>
            </a:r>
          </a:p>
          <a:p>
            <a:pPr marL="0" indent="0" algn="ctr">
              <a:buNone/>
            </a:pPr>
            <a:r>
              <a:rPr lang="es-419" dirty="0"/>
              <a:t>Pastor Retirado: 55</a:t>
            </a:r>
          </a:p>
          <a:p>
            <a:pPr marL="0" indent="0" algn="ctr">
              <a:buNone/>
            </a:pPr>
            <a:r>
              <a:rPr lang="es-419" dirty="0"/>
              <a:t>Emeritos: 5</a:t>
            </a:r>
          </a:p>
          <a:p>
            <a:pPr marL="0" indent="0" algn="ctr">
              <a:buNone/>
            </a:pPr>
            <a:r>
              <a:rPr lang="es-419" dirty="0"/>
              <a:t>Evangelista Nacional: 10</a:t>
            </a:r>
          </a:p>
          <a:p>
            <a:pPr marL="0" indent="0" algn="ctr">
              <a:buNone/>
            </a:pPr>
            <a:r>
              <a:rPr lang="es-419" dirty="0"/>
              <a:t>Co-pastor: 183</a:t>
            </a:r>
          </a:p>
          <a:p>
            <a:pPr marL="0" indent="0" algn="ctr">
              <a:buNone/>
            </a:pPr>
            <a:r>
              <a:rPr lang="es-419" dirty="0"/>
              <a:t>Asistente de Pastor: 310</a:t>
            </a:r>
          </a:p>
          <a:p>
            <a:pPr marL="0" indent="0" algn="ctr">
              <a:buNone/>
            </a:pPr>
            <a:r>
              <a:rPr lang="es-419" dirty="0"/>
              <a:t>Ministro: 1,380</a:t>
            </a:r>
          </a:p>
          <a:p>
            <a:pPr marL="0" indent="0" algn="ctr">
              <a:buNone/>
            </a:pPr>
            <a:r>
              <a:rPr lang="es-419" dirty="0"/>
              <a:t>Diacono: 610</a:t>
            </a:r>
          </a:p>
          <a:p>
            <a:pPr marL="0" indent="0" algn="ctr">
              <a:buNone/>
            </a:pPr>
            <a:r>
              <a:rPr lang="es-419" b="1" dirty="0"/>
              <a:t>Grand Total: 3,229*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CA8960-277B-05A8-8D53-1CD95788DFB5}"/>
              </a:ext>
            </a:extLst>
          </p:cNvPr>
          <p:cNvSpPr txBox="1"/>
          <p:nvPr/>
        </p:nvSpPr>
        <p:spPr>
          <a:xfrm>
            <a:off x="10040471" y="6255586"/>
            <a:ext cx="3030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*as of 3/19/2024</a:t>
            </a:r>
          </a:p>
        </p:txBody>
      </p:sp>
    </p:spTree>
    <p:extLst>
      <p:ext uri="{BB962C8B-B14F-4D97-AF65-F5344CB8AC3E}">
        <p14:creationId xmlns:p14="http://schemas.microsoft.com/office/powerpoint/2010/main" val="159058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4C93C5B-B5C7-68B3-1C92-14B879C6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0600"/>
            <a:ext cx="10515600" cy="109197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2025 Credentials</a:t>
            </a:r>
            <a:br>
              <a:rPr lang="en-US" b="1" dirty="0"/>
            </a:br>
            <a:r>
              <a:rPr lang="es-ES_tradnl" b="1" dirty="0">
                <a:solidFill>
                  <a:srgbClr val="B5BEC3"/>
                </a:solidFill>
              </a:rPr>
              <a:t>Credenciales</a:t>
            </a:r>
            <a:r>
              <a:rPr lang="en-US" b="1" dirty="0">
                <a:solidFill>
                  <a:srgbClr val="B5BEC3"/>
                </a:solidFill>
              </a:rPr>
              <a:t> 2025</a:t>
            </a:r>
            <a:endParaRPr lang="es-ES_tradnl" b="1" dirty="0">
              <a:solidFill>
                <a:srgbClr val="B5BEC3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52BF9C-287E-3526-6A4B-D8B18DCE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7510"/>
            <a:ext cx="10515600" cy="4183290"/>
          </a:xfrm>
        </p:spPr>
        <p:txBody>
          <a:bodyPr>
            <a:normAutofit/>
          </a:bodyPr>
          <a:lstStyle/>
          <a:p>
            <a:r>
              <a:rPr lang="es-419" dirty="0">
                <a:solidFill>
                  <a:schemeClr val="bg1"/>
                </a:solidFill>
              </a:rPr>
              <a:t>Revised Application Process 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B5BEC3"/>
                </a:solidFill>
              </a:rPr>
              <a:t>   Proceso de solicitud revisado </a:t>
            </a:r>
          </a:p>
          <a:p>
            <a:pPr marL="0" indent="0">
              <a:buNone/>
            </a:pPr>
            <a:endParaRPr lang="es-ES_tradnl" dirty="0">
              <a:solidFill>
                <a:srgbClr val="B5BEC3"/>
              </a:solidFill>
            </a:endParaRPr>
          </a:p>
          <a:p>
            <a:r>
              <a:rPr lang="es-419" dirty="0">
                <a:solidFill>
                  <a:schemeClr val="bg1"/>
                </a:solidFill>
              </a:rPr>
              <a:t>Applications will be available: May 31</a:t>
            </a:r>
            <a:r>
              <a:rPr lang="es-419" baseline="30000" dirty="0">
                <a:solidFill>
                  <a:schemeClr val="bg1"/>
                </a:solidFill>
              </a:rPr>
              <a:t>st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B5BEC3"/>
                </a:solidFill>
              </a:rPr>
              <a:t>    Las solicitudes estarán disponibles 31 de mayo</a:t>
            </a:r>
          </a:p>
          <a:p>
            <a:pPr marL="0" indent="0">
              <a:buNone/>
            </a:pPr>
            <a:endParaRPr lang="es-ES_tradnl" dirty="0">
              <a:solidFill>
                <a:srgbClr val="B5BEC3"/>
              </a:solidFill>
            </a:endParaRPr>
          </a:p>
          <a:p>
            <a:r>
              <a:rPr lang="es-419" dirty="0">
                <a:solidFill>
                  <a:schemeClr val="bg1"/>
                </a:solidFill>
              </a:rPr>
              <a:t>Ministerial Applicants will be due: September 3</a:t>
            </a:r>
            <a:r>
              <a:rPr lang="es-419" baseline="30000" dirty="0">
                <a:solidFill>
                  <a:schemeClr val="bg1"/>
                </a:solidFill>
              </a:rPr>
              <a:t>rd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B5BEC3"/>
                </a:solidFill>
              </a:rPr>
              <a:t>    Fecha tope para solicitudes ministeriales: 3 de septiembre</a:t>
            </a:r>
          </a:p>
          <a:p>
            <a:pPr marL="0" indent="0">
              <a:buNone/>
            </a:pPr>
            <a:endParaRPr lang="es-ES_tradnl" dirty="0">
              <a:solidFill>
                <a:srgbClr val="B5BE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3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4C93C5B-B5C7-68B3-1C92-14B879C6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5314"/>
            <a:ext cx="10515600" cy="109197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Improving the Process</a:t>
            </a:r>
            <a:br>
              <a:rPr lang="en-US" b="1" dirty="0"/>
            </a:br>
            <a:r>
              <a:rPr lang="es-ES_tradnl" b="1" dirty="0">
                <a:solidFill>
                  <a:srgbClr val="B5BEC3"/>
                </a:solidFill>
              </a:rPr>
              <a:t>Mejorando el Proceso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52BF9C-287E-3526-6A4B-D8B18DCE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2894"/>
            <a:ext cx="10515600" cy="4087906"/>
          </a:xfrm>
        </p:spPr>
        <p:txBody>
          <a:bodyPr>
            <a:normAutofit/>
          </a:bodyPr>
          <a:lstStyle/>
          <a:p>
            <a:r>
              <a:rPr lang="es-419" dirty="0">
                <a:solidFill>
                  <a:schemeClr val="bg1"/>
                </a:solidFill>
              </a:rPr>
              <a:t>94 years in the making - </a:t>
            </a:r>
            <a:r>
              <a:rPr lang="es-419" dirty="0">
                <a:solidFill>
                  <a:srgbClr val="B5BEC3"/>
                </a:solidFill>
              </a:rPr>
              <a:t>94 años de desarrollo</a:t>
            </a:r>
          </a:p>
          <a:p>
            <a:r>
              <a:rPr lang="es-419" dirty="0">
                <a:solidFill>
                  <a:schemeClr val="bg1"/>
                </a:solidFill>
              </a:rPr>
              <a:t>Typewriter -&gt; Computer - </a:t>
            </a:r>
            <a:r>
              <a:rPr lang="es-419" dirty="0">
                <a:solidFill>
                  <a:srgbClr val="B5BEC3"/>
                </a:solidFill>
              </a:rPr>
              <a:t>Máquina de escribir -&gt; Computadora</a:t>
            </a:r>
          </a:p>
          <a:p>
            <a:r>
              <a:rPr lang="es-419" dirty="0">
                <a:solidFill>
                  <a:schemeClr val="bg1"/>
                </a:solidFill>
              </a:rPr>
              <a:t>Filing Cabinets - </a:t>
            </a:r>
            <a:r>
              <a:rPr lang="es-419" dirty="0">
                <a:solidFill>
                  <a:srgbClr val="B5BEC3"/>
                </a:solidFill>
              </a:rPr>
              <a:t>Archivadores</a:t>
            </a:r>
          </a:p>
          <a:p>
            <a:r>
              <a:rPr lang="es-419" dirty="0">
                <a:solidFill>
                  <a:schemeClr val="bg1"/>
                </a:solidFill>
              </a:rPr>
              <a:t>Digitizing Project - </a:t>
            </a:r>
            <a:r>
              <a:rPr lang="es-419" dirty="0">
                <a:solidFill>
                  <a:srgbClr val="B5BEC3"/>
                </a:solidFill>
              </a:rPr>
              <a:t>Proyecto de Digitalización</a:t>
            </a:r>
          </a:p>
        </p:txBody>
      </p:sp>
    </p:spTree>
    <p:extLst>
      <p:ext uri="{BB962C8B-B14F-4D97-AF65-F5344CB8AC3E}">
        <p14:creationId xmlns:p14="http://schemas.microsoft.com/office/powerpoint/2010/main" val="377819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4C93C5B-B5C7-68B3-1C92-14B879C6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5314"/>
            <a:ext cx="10515600" cy="109197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Improving the Process</a:t>
            </a:r>
            <a:br>
              <a:rPr lang="en-US" b="1" dirty="0"/>
            </a:br>
            <a:r>
              <a:rPr lang="es-ES_tradnl" b="1" dirty="0">
                <a:solidFill>
                  <a:srgbClr val="B5BEC3"/>
                </a:solidFill>
              </a:rPr>
              <a:t>Mejorando el Proceso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52BF9C-287E-3526-6A4B-D8B18DCE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2894"/>
            <a:ext cx="10515600" cy="4087906"/>
          </a:xfrm>
        </p:spPr>
        <p:txBody>
          <a:bodyPr>
            <a:normAutofit/>
          </a:bodyPr>
          <a:lstStyle/>
          <a:p>
            <a:r>
              <a:rPr lang="es-419" dirty="0">
                <a:solidFill>
                  <a:schemeClr val="bg1"/>
                </a:solidFill>
              </a:rPr>
              <a:t>Electronic Ministerial Application Process</a:t>
            </a:r>
          </a:p>
          <a:p>
            <a:r>
              <a:rPr lang="es-419" dirty="0">
                <a:solidFill>
                  <a:srgbClr val="B5BEC3"/>
                </a:solidFill>
              </a:rPr>
              <a:t>Proceso de solicitud ministerial electrónica</a:t>
            </a:r>
          </a:p>
          <a:p>
            <a:endParaRPr lang="es-419" dirty="0">
              <a:solidFill>
                <a:srgbClr val="B5BEC3"/>
              </a:solidFill>
            </a:endParaRPr>
          </a:p>
          <a:p>
            <a:r>
              <a:rPr lang="es-419" dirty="0">
                <a:solidFill>
                  <a:schemeClr val="bg1"/>
                </a:solidFill>
              </a:rPr>
              <a:t>Cody Becker</a:t>
            </a:r>
          </a:p>
          <a:p>
            <a:pPr marL="0" indent="0">
              <a:buNone/>
            </a:pPr>
            <a:r>
              <a:rPr lang="es-419" dirty="0">
                <a:solidFill>
                  <a:srgbClr val="B5BEC3"/>
                </a:solidFill>
              </a:rPr>
              <a:t>   </a:t>
            </a:r>
            <a:r>
              <a:rPr lang="es-419" dirty="0">
                <a:solidFill>
                  <a:schemeClr val="bg1"/>
                </a:solidFill>
              </a:rPr>
              <a:t>IT Manager</a:t>
            </a:r>
          </a:p>
          <a:p>
            <a:pPr marL="0" indent="0">
              <a:buNone/>
            </a:pPr>
            <a:r>
              <a:rPr lang="es-419" dirty="0">
                <a:solidFill>
                  <a:srgbClr val="B5BEC3"/>
                </a:solidFill>
              </a:rPr>
              <a:t>   Gerente de TI</a:t>
            </a:r>
          </a:p>
          <a:p>
            <a:endParaRPr lang="es-419" dirty="0">
              <a:solidFill>
                <a:srgbClr val="B5BE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6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n on a calendar&#10;&#10;Description automatically generated">
            <a:extLst>
              <a:ext uri="{FF2B5EF4-FFF2-40B4-BE49-F238E27FC236}">
                <a16:creationId xmlns:a16="http://schemas.microsoft.com/office/drawing/2014/main" id="{74E0684A-FD7A-18FC-45EC-2647A6C72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577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176</Words>
  <Application>Microsoft Macintosh PowerPoint</Application>
  <PresentationFormat>Widescreen</PresentationFormat>
  <Paragraphs>42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2025 Credentials Credenciales 2025</vt:lpstr>
      <vt:lpstr>2024 Credentials ____________  Credenciales 2024</vt:lpstr>
      <vt:lpstr>2025 Credentials Credenciales 2025</vt:lpstr>
      <vt:lpstr>Improving the Process Mejorando el Proceso</vt:lpstr>
      <vt:lpstr>Improving the Process Mejorando el Proceso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Ismael Martin Del Campo III</dc:creator>
  <cp:lastModifiedBy>Ben Pacheco</cp:lastModifiedBy>
  <cp:revision>8</cp:revision>
  <dcterms:created xsi:type="dcterms:W3CDTF">2024-04-08T16:01:16Z</dcterms:created>
  <dcterms:modified xsi:type="dcterms:W3CDTF">2024-04-09T09:21:09Z</dcterms:modified>
</cp:coreProperties>
</file>