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8063" r:id="rId3"/>
    <p:sldId id="8064" r:id="rId4"/>
    <p:sldId id="8072" r:id="rId5"/>
    <p:sldId id="8073" r:id="rId6"/>
    <p:sldId id="8074" r:id="rId7"/>
    <p:sldId id="8075" r:id="rId8"/>
    <p:sldId id="8076" r:id="rId9"/>
    <p:sldId id="8077" r:id="rId10"/>
    <p:sldId id="8070" r:id="rId11"/>
    <p:sldId id="8078" r:id="rId12"/>
    <p:sldId id="8079" r:id="rId13"/>
    <p:sldId id="8081" r:id="rId14"/>
    <p:sldId id="80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B"/>
    <a:srgbClr val="EE1A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7" autoAdjust="0"/>
    <p:restoredTop sz="94660"/>
  </p:normalViewPr>
  <p:slideViewPr>
    <p:cSldViewPr snapToGrid="0">
      <p:cViewPr varScale="1">
        <p:scale>
          <a:sx n="102" d="100"/>
          <a:sy n="102" d="100"/>
        </p:scale>
        <p:origin x="21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0C4FA-9583-4BBE-9656-1A539C373015}"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77CCD-7505-48E1-8DA9-34D74AFD2354}" type="slidenum">
              <a:rPr lang="en-US" smtClean="0"/>
              <a:t>‹#›</a:t>
            </a:fld>
            <a:endParaRPr lang="en-US"/>
          </a:p>
        </p:txBody>
      </p:sp>
    </p:spTree>
    <p:extLst>
      <p:ext uri="{BB962C8B-B14F-4D97-AF65-F5344CB8AC3E}">
        <p14:creationId xmlns:p14="http://schemas.microsoft.com/office/powerpoint/2010/main" val="135964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271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943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6757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4664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2355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257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118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4938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628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827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14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4652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8119" rtl="0" eaLnBrk="1" fontAlgn="base" latinLnBrk="0" hangingPunct="1">
              <a:lnSpc>
                <a:spcPct val="100000"/>
              </a:lnSpc>
              <a:spcBef>
                <a:spcPct val="0"/>
              </a:spcBef>
              <a:spcAft>
                <a:spcPct val="0"/>
              </a:spcAft>
              <a:buClrTx/>
              <a:buSzTx/>
              <a:buFontTx/>
              <a:buNone/>
              <a:tabLst/>
              <a:defRPr/>
            </a:pPr>
            <a:fld id="{9A653E70-E13B-4217-AE63-AD5F1B03BEF5}"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8119"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3557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380D-CBC6-4CD3-AA69-94BB70D50C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3DD07-7560-4F6D-9208-52B528AC4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4F8323-DE85-4894-81C9-D04BFE985E6E}"/>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5" name="Footer Placeholder 4">
            <a:extLst>
              <a:ext uri="{FF2B5EF4-FFF2-40B4-BE49-F238E27FC236}">
                <a16:creationId xmlns:a16="http://schemas.microsoft.com/office/drawing/2014/main" id="{5ABB93FB-7131-42CD-AD7D-88E763CFB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C3258-5CE4-42B1-9DA9-41AE424FB468}"/>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17513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B44C-2045-47D7-B098-DD8623E761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BC56A-6239-4B1D-8DA9-3C44072D6F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C8B3B-BBCB-4E65-87BD-A2142DD8D927}"/>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5" name="Footer Placeholder 4">
            <a:extLst>
              <a:ext uri="{FF2B5EF4-FFF2-40B4-BE49-F238E27FC236}">
                <a16:creationId xmlns:a16="http://schemas.microsoft.com/office/drawing/2014/main" id="{7648F216-6375-4F67-B155-6AD404E28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95AC1-D216-42A1-85F7-E4FE3CF0BD88}"/>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99290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F6E8B4-C856-49A8-8018-129692881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15266-6F52-410E-8FCB-EB8371BCCA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D1E54-B61F-4440-94DD-D355120E21FD}"/>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5" name="Footer Placeholder 4">
            <a:extLst>
              <a:ext uri="{FF2B5EF4-FFF2-40B4-BE49-F238E27FC236}">
                <a16:creationId xmlns:a16="http://schemas.microsoft.com/office/drawing/2014/main" id="{BBE03582-6C0B-435F-883B-1784D9A75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FC8F4-865F-43D3-982F-8865139E87A5}"/>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10636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rk Blue Title Ba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9E171A-4CBD-4EF0-9654-982245BA647B}"/>
              </a:ext>
            </a:extLst>
          </p:cNvPr>
          <p:cNvPicPr>
            <a:picLocks noChangeAspect="1"/>
          </p:cNvPicPr>
          <p:nvPr userDrawn="1"/>
        </p:nvPicPr>
        <p:blipFill rotWithShape="1">
          <a:blip r:embed="rId2"/>
          <a:srcRect t="3261" b="78417"/>
          <a:stretch/>
        </p:blipFill>
        <p:spPr>
          <a:xfrm>
            <a:off x="3009" y="0"/>
            <a:ext cx="12185982" cy="1256543"/>
          </a:xfrm>
          <a:prstGeom prst="rect">
            <a:avLst/>
          </a:prstGeom>
        </p:spPr>
      </p:pic>
      <p:pic>
        <p:nvPicPr>
          <p:cNvPr id="10" name="Picture 9">
            <a:extLst>
              <a:ext uri="{FF2B5EF4-FFF2-40B4-BE49-F238E27FC236}">
                <a16:creationId xmlns:a16="http://schemas.microsoft.com/office/drawing/2014/main" id="{AA4CA06B-C890-4881-882B-630D08ACE405}"/>
              </a:ext>
            </a:extLst>
          </p:cNvPr>
          <p:cNvPicPr>
            <a:picLocks noChangeAspect="1"/>
          </p:cNvPicPr>
          <p:nvPr userDrawn="1"/>
        </p:nvPicPr>
        <p:blipFill>
          <a:blip r:embed="rId3"/>
          <a:srcRect/>
          <a:stretch/>
        </p:blipFill>
        <p:spPr>
          <a:xfrm>
            <a:off x="362775" y="322567"/>
            <a:ext cx="928214" cy="771256"/>
          </a:xfrm>
          <a:prstGeom prst="rect">
            <a:avLst/>
          </a:prstGeom>
        </p:spPr>
      </p:pic>
      <p:pic>
        <p:nvPicPr>
          <p:cNvPr id="9" name="Picture 8">
            <a:extLst>
              <a:ext uri="{FF2B5EF4-FFF2-40B4-BE49-F238E27FC236}">
                <a16:creationId xmlns:a16="http://schemas.microsoft.com/office/drawing/2014/main" id="{2BD63667-62FA-47E8-B9D2-A93678588EFB}"/>
              </a:ext>
            </a:extLst>
          </p:cNvPr>
          <p:cNvPicPr>
            <a:picLocks noChangeAspect="1"/>
          </p:cNvPicPr>
          <p:nvPr userDrawn="1"/>
        </p:nvPicPr>
        <p:blipFill>
          <a:blip r:embed="rId4"/>
          <a:stretch>
            <a:fillRect/>
          </a:stretch>
        </p:blipFill>
        <p:spPr>
          <a:xfrm>
            <a:off x="10803947" y="374869"/>
            <a:ext cx="1030090" cy="666651"/>
          </a:xfrm>
          <a:prstGeom prst="rect">
            <a:avLst/>
          </a:prstGeom>
        </p:spPr>
      </p:pic>
      <p:sp>
        <p:nvSpPr>
          <p:cNvPr id="11" name="Title 1">
            <a:extLst>
              <a:ext uri="{FF2B5EF4-FFF2-40B4-BE49-F238E27FC236}">
                <a16:creationId xmlns:a16="http://schemas.microsoft.com/office/drawing/2014/main" id="{887D8003-DED1-4ED1-B240-BA55EE79778B}"/>
              </a:ext>
            </a:extLst>
          </p:cNvPr>
          <p:cNvSpPr>
            <a:spLocks noGrp="1"/>
          </p:cNvSpPr>
          <p:nvPr>
            <p:ph type="title"/>
          </p:nvPr>
        </p:nvSpPr>
        <p:spPr>
          <a:xfrm>
            <a:off x="508737" y="73991"/>
            <a:ext cx="10515600" cy="1325563"/>
          </a:xfrm>
        </p:spPr>
        <p:txBody>
          <a:bodyPr>
            <a:normAutofit/>
          </a:bodyPr>
          <a:lstStyle>
            <a:lvl1pP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73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8757-A2D6-44AF-8821-68F2AAED1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D2B29-FB20-481D-989F-96AC585449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C5567-6488-4075-AB29-1B5877A96E58}"/>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5" name="Footer Placeholder 4">
            <a:extLst>
              <a:ext uri="{FF2B5EF4-FFF2-40B4-BE49-F238E27FC236}">
                <a16:creationId xmlns:a16="http://schemas.microsoft.com/office/drawing/2014/main" id="{99D72A45-82A4-484C-A6C8-BC314811D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72DFC-A3DB-4E03-9E09-3FA21441F4F7}"/>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34707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1386-5011-4ABF-A055-DF41CD07E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FFB321-1EB0-42F4-ACDC-8E863FCF6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820B1-B02C-4DDC-8F8D-40C6BDB92B55}"/>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5" name="Footer Placeholder 4">
            <a:extLst>
              <a:ext uri="{FF2B5EF4-FFF2-40B4-BE49-F238E27FC236}">
                <a16:creationId xmlns:a16="http://schemas.microsoft.com/office/drawing/2014/main" id="{B152BB99-3E0D-41B5-BFF5-B301476B0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627AB-9ADB-41E4-965E-BEF1141CB7A5}"/>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36765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DE25-3FE7-4FA8-9F2A-C81E8FBB1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71AEF3-E2C7-4CAD-91A3-44F4E52E83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6DAEE-E1B7-424D-ACDE-18CD292625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DD9D2-13DF-4D68-8DE2-9EC505558D1B}"/>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6" name="Footer Placeholder 5">
            <a:extLst>
              <a:ext uri="{FF2B5EF4-FFF2-40B4-BE49-F238E27FC236}">
                <a16:creationId xmlns:a16="http://schemas.microsoft.com/office/drawing/2014/main" id="{970E46BD-7D3D-48CE-89F8-246CE8179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5DFA5-1DBA-4D89-A99E-3F6A19E1EA84}"/>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50673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3011-6678-48CF-A705-8AFDE4D048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0CC5A7-1486-4C73-ACA4-24DCA9461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0930C-EF7F-4389-B408-567BC1D48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DB279-4B6C-44B7-9AF9-151174BD1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A7B18-E17F-4E18-9AFD-FF290297D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47F73-F568-495D-A35F-F214D8563B4F}"/>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8" name="Footer Placeholder 7">
            <a:extLst>
              <a:ext uri="{FF2B5EF4-FFF2-40B4-BE49-F238E27FC236}">
                <a16:creationId xmlns:a16="http://schemas.microsoft.com/office/drawing/2014/main" id="{DECADB7A-601E-4F07-BAF6-F0B97B7A1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CBDB66-E549-4F1B-AB7B-7666C9E4A74E}"/>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314420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F6F6-87B9-45C6-A009-757B1092A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DFC00B-0A6A-4451-8DDB-935D86EE7018}"/>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4" name="Footer Placeholder 3">
            <a:extLst>
              <a:ext uri="{FF2B5EF4-FFF2-40B4-BE49-F238E27FC236}">
                <a16:creationId xmlns:a16="http://schemas.microsoft.com/office/drawing/2014/main" id="{B2C9D169-EF50-4A01-8527-513197531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96D93-F152-4462-9742-67D6844ADB9E}"/>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231269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51426-2237-4207-B20B-733530EF3F1C}"/>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3" name="Footer Placeholder 2">
            <a:extLst>
              <a:ext uri="{FF2B5EF4-FFF2-40B4-BE49-F238E27FC236}">
                <a16:creationId xmlns:a16="http://schemas.microsoft.com/office/drawing/2014/main" id="{EBBDEFA5-31ED-408B-9FEE-D5F7E092F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37984-6307-4779-87E7-D509A1D67C3D}"/>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148310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CABF-3BB8-4F5B-8B2B-C5CC6A1F0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444A33-A65D-4EA7-9511-96096940E7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5BA651-6FEA-40F7-981F-389EB4165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B8794-3BDB-4053-941E-E78DC6E00748}"/>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6" name="Footer Placeholder 5">
            <a:extLst>
              <a:ext uri="{FF2B5EF4-FFF2-40B4-BE49-F238E27FC236}">
                <a16:creationId xmlns:a16="http://schemas.microsoft.com/office/drawing/2014/main" id="{2B37657E-DC1F-471B-8DE3-3E478C0F3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44B9F-6CC7-41DA-98DB-43FEDC6E3755}"/>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379195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4889-FE2F-4478-B2AF-E30EBFD53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A59AE-B53B-422E-9A8B-E1E76851E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11089F-122E-4E5E-9203-935AA12B6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993B2-0333-4F9E-9CD0-116848CC6ABE}"/>
              </a:ext>
            </a:extLst>
          </p:cNvPr>
          <p:cNvSpPr>
            <a:spLocks noGrp="1"/>
          </p:cNvSpPr>
          <p:nvPr>
            <p:ph type="dt" sz="half" idx="10"/>
          </p:nvPr>
        </p:nvSpPr>
        <p:spPr/>
        <p:txBody>
          <a:bodyPr/>
          <a:lstStyle/>
          <a:p>
            <a:fld id="{816384C5-CDD1-4ED0-8BD3-8919F3CBE0BE}" type="datetimeFigureOut">
              <a:rPr lang="en-US" smtClean="0"/>
              <a:t>4/10/24</a:t>
            </a:fld>
            <a:endParaRPr lang="en-US"/>
          </a:p>
        </p:txBody>
      </p:sp>
      <p:sp>
        <p:nvSpPr>
          <p:cNvPr id="6" name="Footer Placeholder 5">
            <a:extLst>
              <a:ext uri="{FF2B5EF4-FFF2-40B4-BE49-F238E27FC236}">
                <a16:creationId xmlns:a16="http://schemas.microsoft.com/office/drawing/2014/main" id="{15BB449A-641A-4067-AF57-BB53FF415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88930-5419-460D-909D-701EFCD1CAA5}"/>
              </a:ext>
            </a:extLst>
          </p:cNvPr>
          <p:cNvSpPr>
            <a:spLocks noGrp="1"/>
          </p:cNvSpPr>
          <p:nvPr>
            <p:ph type="sldNum" sz="quarter" idx="12"/>
          </p:nvPr>
        </p:nvSpPr>
        <p:spPr/>
        <p:txBody>
          <a:bodyPr/>
          <a:lstStyle/>
          <a:p>
            <a:fld id="{C970406A-1B99-4605-BA70-1C204671BF02}" type="slidenum">
              <a:rPr lang="en-US" smtClean="0"/>
              <a:t>‹#›</a:t>
            </a:fld>
            <a:endParaRPr lang="en-US"/>
          </a:p>
        </p:txBody>
      </p:sp>
    </p:spTree>
    <p:extLst>
      <p:ext uri="{BB962C8B-B14F-4D97-AF65-F5344CB8AC3E}">
        <p14:creationId xmlns:p14="http://schemas.microsoft.com/office/powerpoint/2010/main" val="199370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570A0-5871-45AB-822A-3E09926DD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197B7-A61C-4312-A56A-E66EE3EC0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4593A-EBB0-4253-A5F5-7F4AC8A30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384C5-CDD1-4ED0-8BD3-8919F3CBE0BE}" type="datetimeFigureOut">
              <a:rPr lang="en-US" smtClean="0"/>
              <a:t>4/10/24</a:t>
            </a:fld>
            <a:endParaRPr lang="en-US"/>
          </a:p>
        </p:txBody>
      </p:sp>
      <p:sp>
        <p:nvSpPr>
          <p:cNvPr id="5" name="Footer Placeholder 4">
            <a:extLst>
              <a:ext uri="{FF2B5EF4-FFF2-40B4-BE49-F238E27FC236}">
                <a16:creationId xmlns:a16="http://schemas.microsoft.com/office/drawing/2014/main" id="{BCF58C52-7BA7-4259-92AA-C79BC96AB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98DAE4-583B-45EE-83C7-8CC727BA9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0406A-1B99-4605-BA70-1C204671BF02}" type="slidenum">
              <a:rPr lang="en-US" smtClean="0"/>
              <a:t>‹#›</a:t>
            </a:fld>
            <a:endParaRPr lang="en-US"/>
          </a:p>
        </p:txBody>
      </p:sp>
    </p:spTree>
    <p:extLst>
      <p:ext uri="{BB962C8B-B14F-4D97-AF65-F5344CB8AC3E}">
        <p14:creationId xmlns:p14="http://schemas.microsoft.com/office/powerpoint/2010/main" val="103028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Breaching the Barricades: Demand for Church Property</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318783" y="1355324"/>
            <a:ext cx="10729518" cy="513986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US" sz="3200" dirty="0">
                <a:solidFill>
                  <a:srgbClr val="161515"/>
                </a:solidFill>
                <a:latin typeface="Arial"/>
              </a:rPr>
              <a:t>Availability of Church Properties</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endParaRPr lang="en-US" sz="3200" dirty="0">
              <a:solidFill>
                <a:srgbClr val="161515"/>
              </a:solidFill>
              <a:latin typeface="Arial"/>
            </a:endParaRPr>
          </a:p>
          <a:p>
            <a:pPr marL="800100" lvl="1" indent="-342900">
              <a:buFont typeface="Arial" panose="020B0604020202020204" pitchFamily="34" charset="0"/>
              <a:buChar char="•"/>
              <a:defRPr/>
            </a:pPr>
            <a:r>
              <a:rPr lang="en-US" sz="2800" dirty="0">
                <a:solidFill>
                  <a:srgbClr val="1F1F1F"/>
                </a:solidFill>
                <a:latin typeface="Google Sans"/>
              </a:rPr>
              <a:t>Prepare to move from being a renter to an owner</a:t>
            </a:r>
          </a:p>
          <a:p>
            <a:pPr marL="800100" lvl="1" indent="-342900">
              <a:buFont typeface="Arial" panose="020B0604020202020204" pitchFamily="34" charset="0"/>
              <a:buChar char="•"/>
              <a:defRPr/>
            </a:pPr>
            <a:r>
              <a:rPr lang="en-US" sz="2800" dirty="0">
                <a:solidFill>
                  <a:srgbClr val="1F1F1F"/>
                </a:solidFill>
                <a:latin typeface="Google Sans"/>
              </a:rPr>
              <a:t>Think creatively on utilizing non-traditional church buildings</a:t>
            </a:r>
          </a:p>
          <a:p>
            <a:pPr marL="800100" lvl="1" indent="-342900">
              <a:buFont typeface="Arial" panose="020B0604020202020204" pitchFamily="34" charset="0"/>
              <a:buChar char="•"/>
              <a:defRPr/>
            </a:pPr>
            <a:r>
              <a:rPr lang="en-US" sz="2800" dirty="0">
                <a:solidFill>
                  <a:srgbClr val="1F1F1F"/>
                </a:solidFill>
                <a:latin typeface="Google Sans"/>
              </a:rPr>
              <a:t>If selling is the best option, try to find a ministry to sell to</a:t>
            </a:r>
          </a:p>
          <a:p>
            <a:pPr marL="800100" lvl="1" indent="-342900">
              <a:buFont typeface="Arial" panose="020B0604020202020204" pitchFamily="34" charset="0"/>
              <a:buChar char="•"/>
              <a:defRPr/>
            </a:pPr>
            <a:r>
              <a:rPr lang="en-US" sz="2800" dirty="0">
                <a:solidFill>
                  <a:srgbClr val="1F1F1F"/>
                </a:solidFill>
                <a:latin typeface="Google Sans"/>
              </a:rPr>
              <a:t>Leverage Property Demand- Rent unused property</a:t>
            </a:r>
          </a:p>
          <a:p>
            <a:pPr marL="800100" lvl="1" indent="-342900">
              <a:buFont typeface="Arial" panose="020B0604020202020204" pitchFamily="34" charset="0"/>
              <a:buChar char="•"/>
              <a:defRPr/>
            </a:pPr>
            <a:endParaRPr lang="en-US" sz="2800" dirty="0">
              <a:solidFill>
                <a:srgbClr val="1F1F1F"/>
              </a:solidFill>
              <a:latin typeface="Google Sans"/>
            </a:endParaRPr>
          </a:p>
          <a:p>
            <a:pPr marL="800100" lvl="1" indent="-342900">
              <a:buFont typeface="Arial" panose="020B0604020202020204" pitchFamily="34" charset="0"/>
              <a:buChar char="•"/>
              <a:defRPr/>
            </a:pPr>
            <a:endParaRPr lang="en-US" sz="2000" i="1" dirty="0">
              <a:solidFill>
                <a:srgbClr val="1F1F1F"/>
              </a:solidFill>
              <a:latin typeface="Google Sans"/>
            </a:endParaRPr>
          </a:p>
          <a:p>
            <a:pPr marL="800100" lvl="1" indent="-342900">
              <a:buFont typeface="Arial" panose="020B0604020202020204" pitchFamily="34" charset="0"/>
              <a:buChar char="•"/>
              <a:defRPr/>
            </a:pPr>
            <a:endParaRPr lang="en-US" sz="2000" dirty="0">
              <a:solidFill>
                <a:srgbClr val="161515"/>
              </a:solidFill>
              <a:latin typeface="Arial"/>
            </a:endParaRPr>
          </a:p>
          <a:p>
            <a:pPr lvl="1">
              <a:defRPr/>
            </a:pPr>
            <a:endParaRPr lang="en-US" sz="2000" dirty="0">
              <a:solidFill>
                <a:srgbClr val="161515"/>
              </a:solidFill>
              <a:latin typeface="Arial"/>
            </a:endParaRP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284330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Breaching the Barricades: Construction Delays </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378565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srgbClr val="161515"/>
                </a:solidFill>
                <a:latin typeface="Arial"/>
              </a:rPr>
              <a:t>2.  Construction Delays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161515"/>
              </a:solidFill>
              <a:latin typeface="Arial"/>
            </a:endParaRPr>
          </a:p>
          <a:p>
            <a:pPr marL="800100" lvl="1" indent="-342900">
              <a:buFont typeface="Arial" panose="020B0604020202020204" pitchFamily="34" charset="0"/>
              <a:buChar char="•"/>
              <a:defRPr/>
            </a:pPr>
            <a:r>
              <a:rPr lang="en-US" sz="2800" b="0" i="0" dirty="0">
                <a:solidFill>
                  <a:srgbClr val="1F1F1F"/>
                </a:solidFill>
                <a:effectLst/>
                <a:latin typeface="Google Sans"/>
              </a:rPr>
              <a:t>Look first to renovate, rather than ground up construction</a:t>
            </a:r>
          </a:p>
          <a:p>
            <a:pPr marL="800100" lvl="1" indent="-342900">
              <a:buFont typeface="Arial" panose="020B0604020202020204" pitchFamily="34" charset="0"/>
              <a:buChar char="•"/>
              <a:defRPr/>
            </a:pPr>
            <a:r>
              <a:rPr lang="en-US" sz="2800" dirty="0">
                <a:solidFill>
                  <a:srgbClr val="1F1F1F"/>
                </a:solidFill>
                <a:latin typeface="Google Sans"/>
              </a:rPr>
              <a:t>Engage experienced help early in the process</a:t>
            </a:r>
          </a:p>
          <a:p>
            <a:pPr marL="800100" lvl="1" indent="-342900">
              <a:buFont typeface="Arial" panose="020B0604020202020204" pitchFamily="34" charset="0"/>
              <a:buChar char="•"/>
              <a:defRPr/>
            </a:pPr>
            <a:r>
              <a:rPr lang="en-US" sz="2800" dirty="0">
                <a:solidFill>
                  <a:srgbClr val="1F1F1F"/>
                </a:solidFill>
                <a:latin typeface="Google Sans"/>
              </a:rPr>
              <a:t>Don’t build to grow; build because your growing</a:t>
            </a:r>
          </a:p>
          <a:p>
            <a:pPr marL="800100" lvl="1" indent="-342900">
              <a:buFont typeface="Arial" panose="020B0604020202020204" pitchFamily="34" charset="0"/>
              <a:buChar char="•"/>
              <a:defRPr/>
            </a:pPr>
            <a:r>
              <a:rPr lang="en-US" sz="2800" dirty="0">
                <a:solidFill>
                  <a:srgbClr val="1F1F1F"/>
                </a:solidFill>
                <a:latin typeface="Google Sans"/>
              </a:rPr>
              <a:t>Make wise and counseled promises on target dates</a:t>
            </a:r>
            <a:endParaRPr lang="en-US" sz="2000" dirty="0">
              <a:solidFill>
                <a:srgbClr val="1F1F1F"/>
              </a:solidFill>
              <a:latin typeface="Google Sans"/>
            </a:endParaRP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189902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Breaching the Barricades: Changing Economy</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5201424"/>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startAt="3"/>
              <a:tabLst/>
              <a:defRPr/>
            </a:pPr>
            <a:r>
              <a:rPr lang="en-US" sz="3200" dirty="0">
                <a:solidFill>
                  <a:srgbClr val="161515"/>
                </a:solidFill>
                <a:latin typeface="Arial"/>
              </a:rPr>
              <a:t>Economic Headwinds</a:t>
            </a:r>
          </a:p>
          <a:p>
            <a:pPr marL="514350" marR="0" lvl="0" indent="-514350" algn="l" defTabSz="914400" rtl="0" eaLnBrk="1" fontAlgn="auto" latinLnBrk="0" hangingPunct="1">
              <a:lnSpc>
                <a:spcPct val="100000"/>
              </a:lnSpc>
              <a:spcBef>
                <a:spcPts val="0"/>
              </a:spcBef>
              <a:spcAft>
                <a:spcPts val="0"/>
              </a:spcAft>
              <a:buClrTx/>
              <a:buSzTx/>
              <a:buAutoNum type="arabicPeriod" startAt="3"/>
              <a:tabLst/>
              <a:defRPr/>
            </a:pPr>
            <a:endParaRPr lang="en-US" sz="3200" dirty="0">
              <a:solidFill>
                <a:srgbClr val="161515"/>
              </a:solidFill>
              <a:latin typeface="Arial"/>
            </a:endParaRPr>
          </a:p>
          <a:p>
            <a:pPr marL="800100" lvl="1" indent="-342900">
              <a:buFont typeface="Arial" panose="020B0604020202020204" pitchFamily="34" charset="0"/>
              <a:buChar char="•"/>
              <a:defRPr/>
            </a:pPr>
            <a:r>
              <a:rPr lang="en-US" sz="2800" dirty="0">
                <a:solidFill>
                  <a:srgbClr val="1F1F1F"/>
                </a:solidFill>
                <a:latin typeface="Google Sans"/>
              </a:rPr>
              <a:t>Prepare for a Downturn: Have cash reserves in place</a:t>
            </a:r>
          </a:p>
          <a:p>
            <a:pPr marL="1257300" lvl="2" indent="-342900">
              <a:buFont typeface="Arial" panose="020B0604020202020204" pitchFamily="34" charset="0"/>
              <a:buChar char="•"/>
              <a:defRPr/>
            </a:pPr>
            <a:r>
              <a:rPr lang="en-US" sz="2000" dirty="0">
                <a:solidFill>
                  <a:srgbClr val="000000"/>
                </a:solidFill>
                <a:latin typeface="system-ui"/>
              </a:rPr>
              <a:t>Genesis 41:47-19  (</a:t>
            </a:r>
            <a:r>
              <a:rPr lang="en-US" sz="2000" b="1" i="0" baseline="30000" dirty="0">
                <a:solidFill>
                  <a:srgbClr val="000000"/>
                </a:solidFill>
                <a:effectLst/>
                <a:latin typeface="system-ui"/>
              </a:rPr>
              <a:t>47 </a:t>
            </a:r>
            <a:r>
              <a:rPr lang="en-US" sz="2000" b="0" i="0" dirty="0">
                <a:solidFill>
                  <a:srgbClr val="000000"/>
                </a:solidFill>
                <a:effectLst/>
                <a:latin typeface="system-ui"/>
              </a:rPr>
              <a:t>During the seven years of abundance the land produced plentifully. </a:t>
            </a:r>
            <a:r>
              <a:rPr lang="en-US" sz="2000" b="1" i="0" baseline="30000" dirty="0">
                <a:solidFill>
                  <a:srgbClr val="000000"/>
                </a:solidFill>
                <a:effectLst/>
                <a:latin typeface="system-ui"/>
              </a:rPr>
              <a:t>48 </a:t>
            </a:r>
            <a:r>
              <a:rPr lang="en-US" sz="2000" b="0" i="0" dirty="0">
                <a:solidFill>
                  <a:srgbClr val="000000"/>
                </a:solidFill>
                <a:effectLst/>
                <a:latin typeface="system-ui"/>
              </a:rPr>
              <a:t>Joseph collected all the food produced in those seven years of abundance in Egypt and stored it in the cities. In each city he put the food grown in the fields surrounding it. </a:t>
            </a:r>
            <a:r>
              <a:rPr lang="en-US" sz="2000" b="1" i="0" baseline="30000" dirty="0">
                <a:solidFill>
                  <a:srgbClr val="000000"/>
                </a:solidFill>
                <a:effectLst/>
                <a:latin typeface="system-ui"/>
              </a:rPr>
              <a:t>49 </a:t>
            </a:r>
            <a:r>
              <a:rPr lang="en-US" sz="2000" b="0" i="0" dirty="0">
                <a:solidFill>
                  <a:srgbClr val="000000"/>
                </a:solidFill>
                <a:effectLst/>
                <a:latin typeface="system-ui"/>
              </a:rPr>
              <a:t>Joseph stored up huge quantities of grain, like the sand of the sea; it was so much that he stopped keeping records because it was beyond measure.) </a:t>
            </a:r>
            <a:endParaRPr lang="en-US" sz="2000" dirty="0">
              <a:solidFill>
                <a:srgbClr val="1F1F1F"/>
              </a:solidFill>
              <a:latin typeface="Google Sans"/>
            </a:endParaRPr>
          </a:p>
          <a:p>
            <a:pPr marL="800100" lvl="1" indent="-342900">
              <a:buFont typeface="Arial" panose="020B0604020202020204" pitchFamily="34" charset="0"/>
              <a:buChar char="•"/>
              <a:defRPr/>
            </a:pPr>
            <a:r>
              <a:rPr lang="en-US" sz="2800" dirty="0">
                <a:solidFill>
                  <a:srgbClr val="1F1F1F"/>
                </a:solidFill>
                <a:latin typeface="Google Sans"/>
              </a:rPr>
              <a:t>Current Rate Environment: Be a Top Tier Borrower</a:t>
            </a:r>
          </a:p>
          <a:p>
            <a:pPr marL="800100" lvl="1" indent="-342900">
              <a:buFont typeface="Arial" panose="020B0604020202020204" pitchFamily="34" charset="0"/>
              <a:buChar char="•"/>
              <a:defRPr/>
            </a:pPr>
            <a:r>
              <a:rPr lang="en-US" sz="2800" dirty="0">
                <a:solidFill>
                  <a:srgbClr val="1F1F1F"/>
                </a:solidFill>
                <a:latin typeface="Google Sans"/>
              </a:rPr>
              <a:t>Tightened Liquidity Tolerances: Leverage Your Deposits</a:t>
            </a:r>
            <a:endParaRPr lang="en-US" sz="2000" dirty="0">
              <a:solidFill>
                <a:srgbClr val="1F1F1F"/>
              </a:solidFill>
              <a:latin typeface="Google Sans"/>
            </a:endParaRP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337667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1419337" y="401615"/>
            <a:ext cx="8177669" cy="584775"/>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dirty="0">
                <a:solidFill>
                  <a:srgbClr val="FFFFFF"/>
                </a:solidFill>
                <a:latin typeface="Arial"/>
                <a:cs typeface="Arial" pitchFamily="34" charset="0"/>
              </a:rPr>
              <a:t>Two Organizations…Working Together:</a:t>
            </a:r>
            <a:endParaRPr kumimoji="0" lang="en-US" sz="32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pic>
        <p:nvPicPr>
          <p:cNvPr id="14" name="Picture 13">
            <a:extLst>
              <a:ext uri="{FF2B5EF4-FFF2-40B4-BE49-F238E27FC236}">
                <a16:creationId xmlns:a16="http://schemas.microsoft.com/office/drawing/2014/main" id="{F4C89C6A-CBF1-9EE8-7512-5D864FA2EC3C}"/>
              </a:ext>
            </a:extLst>
          </p:cNvPr>
          <p:cNvPicPr>
            <a:picLocks noChangeAspect="1"/>
          </p:cNvPicPr>
          <p:nvPr/>
        </p:nvPicPr>
        <p:blipFill>
          <a:blip r:embed="rId3"/>
          <a:stretch>
            <a:fillRect/>
          </a:stretch>
        </p:blipFill>
        <p:spPr>
          <a:xfrm>
            <a:off x="3092673" y="1319206"/>
            <a:ext cx="1927480" cy="2496669"/>
          </a:xfrm>
          <a:prstGeom prst="rect">
            <a:avLst/>
          </a:prstGeom>
        </p:spPr>
      </p:pic>
      <p:pic>
        <p:nvPicPr>
          <p:cNvPr id="16" name="Picture 15">
            <a:extLst>
              <a:ext uri="{FF2B5EF4-FFF2-40B4-BE49-F238E27FC236}">
                <a16:creationId xmlns:a16="http://schemas.microsoft.com/office/drawing/2014/main" id="{F786B532-914E-4448-81B6-D37CC6473872}"/>
              </a:ext>
            </a:extLst>
          </p:cNvPr>
          <p:cNvPicPr>
            <a:picLocks noChangeAspect="1"/>
          </p:cNvPicPr>
          <p:nvPr/>
        </p:nvPicPr>
        <p:blipFill>
          <a:blip r:embed="rId4"/>
          <a:stretch>
            <a:fillRect/>
          </a:stretch>
        </p:blipFill>
        <p:spPr>
          <a:xfrm>
            <a:off x="5020153" y="1990355"/>
            <a:ext cx="4086481" cy="1154373"/>
          </a:xfrm>
          <a:prstGeom prst="rect">
            <a:avLst/>
          </a:prstGeom>
        </p:spPr>
      </p:pic>
      <p:sp>
        <p:nvSpPr>
          <p:cNvPr id="19" name="TextBox 18">
            <a:extLst>
              <a:ext uri="{FF2B5EF4-FFF2-40B4-BE49-F238E27FC236}">
                <a16:creationId xmlns:a16="http://schemas.microsoft.com/office/drawing/2014/main" id="{9EF9A57E-933C-513B-F222-BADFC930710F}"/>
              </a:ext>
            </a:extLst>
          </p:cNvPr>
          <p:cNvSpPr txBox="1"/>
          <p:nvPr/>
        </p:nvSpPr>
        <p:spPr>
          <a:xfrm>
            <a:off x="731239" y="6427177"/>
            <a:ext cx="10729519" cy="307777"/>
          </a:xfrm>
          <a:prstGeom prst="rect">
            <a:avLst/>
          </a:prstGeom>
          <a:noFill/>
        </p:spPr>
        <p:txBody>
          <a:bodyPr wrap="square">
            <a:spAutoFit/>
          </a:bodyPr>
          <a:lstStyle/>
          <a:p>
            <a:r>
              <a:rPr lang="en-US" sz="1400" dirty="0"/>
              <a:t>Repent and be baptized every one of you in the name of Jesus Christ for the forgiveness of your sins, and you will receive the gift of the Holy Spirit</a:t>
            </a:r>
          </a:p>
        </p:txBody>
      </p:sp>
      <p:sp>
        <p:nvSpPr>
          <p:cNvPr id="3" name="TextBox 2">
            <a:extLst>
              <a:ext uri="{FF2B5EF4-FFF2-40B4-BE49-F238E27FC236}">
                <a16:creationId xmlns:a16="http://schemas.microsoft.com/office/drawing/2014/main" id="{2628AB31-58E2-0E92-7136-04BFF3970208}"/>
              </a:ext>
            </a:extLst>
          </p:cNvPr>
          <p:cNvSpPr txBox="1"/>
          <p:nvPr/>
        </p:nvSpPr>
        <p:spPr>
          <a:xfrm>
            <a:off x="75501" y="3815875"/>
            <a:ext cx="11719420" cy="2800767"/>
          </a:xfrm>
          <a:prstGeom prst="rect">
            <a:avLst/>
          </a:prstGeom>
          <a:noFill/>
        </p:spPr>
        <p:txBody>
          <a:bodyPr wrap="square" rtlCol="0">
            <a:spAutoFit/>
          </a:bodyPr>
          <a:lstStyle/>
          <a:p>
            <a:pPr marL="800100" lvl="1" indent="-342900">
              <a:buFont typeface="Arial" panose="020B0604020202020204" pitchFamily="34" charset="0"/>
              <a:buChar char="•"/>
              <a:defRPr/>
            </a:pPr>
            <a:r>
              <a:rPr lang="en-US" sz="2800" dirty="0">
                <a:solidFill>
                  <a:srgbClr val="1F1F1F"/>
                </a:solidFill>
                <a:latin typeface="Google Sans"/>
              </a:rPr>
              <a:t>Prepare to Own: Leverage the ACCU/Apostolic Assembly Relationship</a:t>
            </a:r>
          </a:p>
          <a:p>
            <a:pPr marL="1257300" lvl="2" indent="-342900">
              <a:buFont typeface="Arial" panose="020B0604020202020204" pitchFamily="34" charset="0"/>
              <a:buChar char="•"/>
              <a:defRPr/>
            </a:pPr>
            <a:r>
              <a:rPr lang="en-US" sz="2400" dirty="0">
                <a:solidFill>
                  <a:srgbClr val="1F1F1F"/>
                </a:solidFill>
                <a:latin typeface="Google Sans"/>
              </a:rPr>
              <a:t>Informed Underwriting recognizing the strength of the denomination</a:t>
            </a:r>
          </a:p>
          <a:p>
            <a:pPr marL="1257300" lvl="2" indent="-342900">
              <a:buFont typeface="Arial" panose="020B0604020202020204" pitchFamily="34" charset="0"/>
              <a:buChar char="•"/>
              <a:defRPr/>
            </a:pPr>
            <a:r>
              <a:rPr lang="en-US" sz="2400" dirty="0">
                <a:solidFill>
                  <a:srgbClr val="1F1F1F"/>
                </a:solidFill>
                <a:latin typeface="Google Sans"/>
              </a:rPr>
              <a:t>Can be considered a top tier borrower regardless of local church size</a:t>
            </a:r>
          </a:p>
          <a:p>
            <a:pPr marL="800100" lvl="1" indent="-342900">
              <a:buFont typeface="Arial" panose="020B0604020202020204" pitchFamily="34" charset="0"/>
              <a:buChar char="•"/>
              <a:defRPr/>
            </a:pPr>
            <a:r>
              <a:rPr lang="en-US" sz="2800" dirty="0">
                <a:solidFill>
                  <a:srgbClr val="1F1F1F"/>
                </a:solidFill>
                <a:latin typeface="Google Sans"/>
              </a:rPr>
              <a:t>Construction Planning: Lean on ACCU’s 30+ years of Church Construction</a:t>
            </a:r>
          </a:p>
          <a:p>
            <a:pPr marL="800100" lvl="1" indent="-342900">
              <a:buFont typeface="Arial" panose="020B0604020202020204" pitchFamily="34" charset="0"/>
              <a:buChar char="•"/>
              <a:defRPr/>
            </a:pPr>
            <a:r>
              <a:rPr lang="en-US" sz="2800" dirty="0">
                <a:solidFill>
                  <a:srgbClr val="1F1F1F"/>
                </a:solidFill>
                <a:latin typeface="Google Sans"/>
              </a:rPr>
              <a:t>Preparing for Economic Headwinds: Utilize ACCU’s High Yield Savings</a:t>
            </a: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3732075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1419337" y="401615"/>
            <a:ext cx="8177669" cy="584775"/>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dirty="0">
                <a:solidFill>
                  <a:srgbClr val="FFFFFF"/>
                </a:solidFill>
                <a:latin typeface="Arial"/>
                <a:cs typeface="Arial" pitchFamily="34" charset="0"/>
              </a:rPr>
              <a:t>Two Organizations…Working Together:</a:t>
            </a:r>
            <a:endParaRPr kumimoji="0" lang="en-US" sz="32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pic>
        <p:nvPicPr>
          <p:cNvPr id="14" name="Picture 13">
            <a:extLst>
              <a:ext uri="{FF2B5EF4-FFF2-40B4-BE49-F238E27FC236}">
                <a16:creationId xmlns:a16="http://schemas.microsoft.com/office/drawing/2014/main" id="{F4C89C6A-CBF1-9EE8-7512-5D864FA2EC3C}"/>
              </a:ext>
            </a:extLst>
          </p:cNvPr>
          <p:cNvPicPr>
            <a:picLocks noChangeAspect="1"/>
          </p:cNvPicPr>
          <p:nvPr/>
        </p:nvPicPr>
        <p:blipFill>
          <a:blip r:embed="rId3"/>
          <a:stretch>
            <a:fillRect/>
          </a:stretch>
        </p:blipFill>
        <p:spPr>
          <a:xfrm>
            <a:off x="3092673" y="1319206"/>
            <a:ext cx="1927480" cy="2496669"/>
          </a:xfrm>
          <a:prstGeom prst="rect">
            <a:avLst/>
          </a:prstGeom>
        </p:spPr>
      </p:pic>
      <p:pic>
        <p:nvPicPr>
          <p:cNvPr id="16" name="Picture 15">
            <a:extLst>
              <a:ext uri="{FF2B5EF4-FFF2-40B4-BE49-F238E27FC236}">
                <a16:creationId xmlns:a16="http://schemas.microsoft.com/office/drawing/2014/main" id="{F786B532-914E-4448-81B6-D37CC6473872}"/>
              </a:ext>
            </a:extLst>
          </p:cNvPr>
          <p:cNvPicPr>
            <a:picLocks noChangeAspect="1"/>
          </p:cNvPicPr>
          <p:nvPr/>
        </p:nvPicPr>
        <p:blipFill>
          <a:blip r:embed="rId4"/>
          <a:stretch>
            <a:fillRect/>
          </a:stretch>
        </p:blipFill>
        <p:spPr>
          <a:xfrm>
            <a:off x="5020153" y="1990355"/>
            <a:ext cx="4086481" cy="1154373"/>
          </a:xfrm>
          <a:prstGeom prst="rect">
            <a:avLst/>
          </a:prstGeom>
        </p:spPr>
      </p:pic>
      <p:sp>
        <p:nvSpPr>
          <p:cNvPr id="19" name="TextBox 18">
            <a:extLst>
              <a:ext uri="{FF2B5EF4-FFF2-40B4-BE49-F238E27FC236}">
                <a16:creationId xmlns:a16="http://schemas.microsoft.com/office/drawing/2014/main" id="{9EF9A57E-933C-513B-F222-BADFC930710F}"/>
              </a:ext>
            </a:extLst>
          </p:cNvPr>
          <p:cNvSpPr txBox="1"/>
          <p:nvPr/>
        </p:nvSpPr>
        <p:spPr>
          <a:xfrm>
            <a:off x="731239" y="6427177"/>
            <a:ext cx="10729519" cy="307777"/>
          </a:xfrm>
          <a:prstGeom prst="rect">
            <a:avLst/>
          </a:prstGeom>
          <a:noFill/>
        </p:spPr>
        <p:txBody>
          <a:bodyPr wrap="square">
            <a:spAutoFit/>
          </a:bodyPr>
          <a:lstStyle/>
          <a:p>
            <a:r>
              <a:rPr lang="en-US" sz="1400" dirty="0"/>
              <a:t>Repent and be baptized every one of you in the name of Jesus Christ for the forgiveness of your sins, and you will receive the gift of the Holy Spirit</a:t>
            </a:r>
          </a:p>
        </p:txBody>
      </p:sp>
      <p:sp>
        <p:nvSpPr>
          <p:cNvPr id="3" name="TextBox 2">
            <a:extLst>
              <a:ext uri="{FF2B5EF4-FFF2-40B4-BE49-F238E27FC236}">
                <a16:creationId xmlns:a16="http://schemas.microsoft.com/office/drawing/2014/main" id="{2628AB31-58E2-0E92-7136-04BFF3970208}"/>
              </a:ext>
            </a:extLst>
          </p:cNvPr>
          <p:cNvSpPr txBox="1"/>
          <p:nvPr/>
        </p:nvSpPr>
        <p:spPr>
          <a:xfrm>
            <a:off x="2139060" y="4579936"/>
            <a:ext cx="7913876" cy="1754326"/>
          </a:xfrm>
          <a:prstGeom prst="rect">
            <a:avLst/>
          </a:prstGeom>
          <a:noFill/>
        </p:spPr>
        <p:txBody>
          <a:bodyPr wrap="square" rtlCol="0">
            <a:spAutoFit/>
          </a:bodyPr>
          <a:lstStyle/>
          <a:p>
            <a:pPr lvl="1">
              <a:defRPr/>
            </a:pPr>
            <a:r>
              <a:rPr lang="en-US" sz="4000" dirty="0">
                <a:solidFill>
                  <a:srgbClr val="1F1F1F"/>
                </a:solidFill>
                <a:latin typeface="Google Sans"/>
              </a:rPr>
              <a:t>What Questions do you have?</a:t>
            </a:r>
            <a:endParaRPr lang="en-US" sz="32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268992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1419337" y="401615"/>
            <a:ext cx="8177669" cy="584775"/>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dirty="0">
                <a:solidFill>
                  <a:srgbClr val="FFFFFF"/>
                </a:solidFill>
                <a:latin typeface="Arial"/>
                <a:cs typeface="Arial" pitchFamily="34" charset="0"/>
              </a:rPr>
              <a:t>Two Organizations…One Mission:</a:t>
            </a:r>
            <a:endParaRPr kumimoji="0" lang="en-US" sz="32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12" name="Arrow: Bent-Up 11">
            <a:extLst>
              <a:ext uri="{FF2B5EF4-FFF2-40B4-BE49-F238E27FC236}">
                <a16:creationId xmlns:a16="http://schemas.microsoft.com/office/drawing/2014/main" id="{4DDAB09D-C789-E70E-C10C-DFBEBE586794}"/>
              </a:ext>
            </a:extLst>
          </p:cNvPr>
          <p:cNvSpPr/>
          <p:nvPr/>
        </p:nvSpPr>
        <p:spPr>
          <a:xfrm rot="16200000" flipH="1">
            <a:off x="8442266" y="3749499"/>
            <a:ext cx="1235684" cy="1535185"/>
          </a:xfrm>
          <a:prstGeom prst="bentUpArrow">
            <a:avLst>
              <a:gd name="adj1" fmla="val 22284"/>
              <a:gd name="adj2" fmla="val 25000"/>
              <a:gd name="adj3" fmla="val 25000"/>
            </a:avLst>
          </a:prstGeom>
          <a:solidFill>
            <a:srgbClr val="005D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3482FB-F284-8E6A-5280-6DF4F51EEB0D}"/>
              </a:ext>
            </a:extLst>
          </p:cNvPr>
          <p:cNvSpPr/>
          <p:nvPr/>
        </p:nvSpPr>
        <p:spPr>
          <a:xfrm>
            <a:off x="3663391" y="2847814"/>
            <a:ext cx="4865217" cy="646331"/>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Build The Church</a:t>
            </a:r>
          </a:p>
        </p:txBody>
      </p:sp>
      <p:pic>
        <p:nvPicPr>
          <p:cNvPr id="14" name="Picture 13">
            <a:extLst>
              <a:ext uri="{FF2B5EF4-FFF2-40B4-BE49-F238E27FC236}">
                <a16:creationId xmlns:a16="http://schemas.microsoft.com/office/drawing/2014/main" id="{F4C89C6A-CBF1-9EE8-7512-5D864FA2EC3C}"/>
              </a:ext>
            </a:extLst>
          </p:cNvPr>
          <p:cNvPicPr>
            <a:picLocks noChangeAspect="1"/>
          </p:cNvPicPr>
          <p:nvPr/>
        </p:nvPicPr>
        <p:blipFill>
          <a:blip r:embed="rId3"/>
          <a:stretch>
            <a:fillRect/>
          </a:stretch>
        </p:blipFill>
        <p:spPr>
          <a:xfrm>
            <a:off x="8718151" y="1296729"/>
            <a:ext cx="1927480" cy="2496669"/>
          </a:xfrm>
          <a:prstGeom prst="rect">
            <a:avLst/>
          </a:prstGeom>
        </p:spPr>
      </p:pic>
      <p:pic>
        <p:nvPicPr>
          <p:cNvPr id="16" name="Picture 15">
            <a:extLst>
              <a:ext uri="{FF2B5EF4-FFF2-40B4-BE49-F238E27FC236}">
                <a16:creationId xmlns:a16="http://schemas.microsoft.com/office/drawing/2014/main" id="{F786B532-914E-4448-81B6-D37CC6473872}"/>
              </a:ext>
            </a:extLst>
          </p:cNvPr>
          <p:cNvPicPr>
            <a:picLocks noChangeAspect="1"/>
          </p:cNvPicPr>
          <p:nvPr/>
        </p:nvPicPr>
        <p:blipFill>
          <a:blip r:embed="rId4"/>
          <a:stretch>
            <a:fillRect/>
          </a:stretch>
        </p:blipFill>
        <p:spPr>
          <a:xfrm>
            <a:off x="308343" y="1967878"/>
            <a:ext cx="4086481" cy="1154373"/>
          </a:xfrm>
          <a:prstGeom prst="rect">
            <a:avLst/>
          </a:prstGeom>
        </p:spPr>
      </p:pic>
      <p:sp>
        <p:nvSpPr>
          <p:cNvPr id="17" name="Arrow: Bent-Up 16">
            <a:extLst>
              <a:ext uri="{FF2B5EF4-FFF2-40B4-BE49-F238E27FC236}">
                <a16:creationId xmlns:a16="http://schemas.microsoft.com/office/drawing/2014/main" id="{13A6C68E-AB85-37D9-4875-CFEA02411C8D}"/>
              </a:ext>
            </a:extLst>
          </p:cNvPr>
          <p:cNvSpPr/>
          <p:nvPr/>
        </p:nvSpPr>
        <p:spPr>
          <a:xfrm rot="16200000" flipH="1" flipV="1">
            <a:off x="2526761" y="3732020"/>
            <a:ext cx="1235684" cy="1560608"/>
          </a:xfrm>
          <a:prstGeom prst="bentUpArrow">
            <a:avLst>
              <a:gd name="adj1" fmla="val 22284"/>
              <a:gd name="adj2" fmla="val 25000"/>
              <a:gd name="adj3" fmla="val 25000"/>
            </a:avLst>
          </a:prstGeom>
          <a:solidFill>
            <a:srgbClr val="005D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EF9A57E-933C-513B-F222-BADFC930710F}"/>
              </a:ext>
            </a:extLst>
          </p:cNvPr>
          <p:cNvSpPr txBox="1"/>
          <p:nvPr/>
        </p:nvSpPr>
        <p:spPr>
          <a:xfrm>
            <a:off x="731239" y="6427177"/>
            <a:ext cx="10729519" cy="307777"/>
          </a:xfrm>
          <a:prstGeom prst="rect">
            <a:avLst/>
          </a:prstGeom>
          <a:noFill/>
        </p:spPr>
        <p:txBody>
          <a:bodyPr wrap="square">
            <a:spAutoFit/>
          </a:bodyPr>
          <a:lstStyle/>
          <a:p>
            <a:r>
              <a:rPr lang="en-US" sz="1400" dirty="0"/>
              <a:t>Repent and be baptized every one of you in the name of Jesus Christ for the forgiveness of your sins, and you will receive the gift of the Holy Spirit</a:t>
            </a:r>
          </a:p>
        </p:txBody>
      </p:sp>
      <p:pic>
        <p:nvPicPr>
          <p:cNvPr id="24" name="Picture 23">
            <a:extLst>
              <a:ext uri="{FF2B5EF4-FFF2-40B4-BE49-F238E27FC236}">
                <a16:creationId xmlns:a16="http://schemas.microsoft.com/office/drawing/2014/main" id="{C9D4BC9A-F505-7804-78E2-A1B3F0086300}"/>
              </a:ext>
            </a:extLst>
          </p:cNvPr>
          <p:cNvPicPr>
            <a:picLocks noChangeAspect="1"/>
          </p:cNvPicPr>
          <p:nvPr/>
        </p:nvPicPr>
        <p:blipFill>
          <a:blip r:embed="rId5"/>
          <a:stretch>
            <a:fillRect/>
          </a:stretch>
        </p:blipFill>
        <p:spPr>
          <a:xfrm>
            <a:off x="4681689" y="3451033"/>
            <a:ext cx="2828618" cy="2892326"/>
          </a:xfrm>
          <a:prstGeom prst="rect">
            <a:avLst/>
          </a:prstGeom>
        </p:spPr>
      </p:pic>
    </p:spTree>
    <p:extLst>
      <p:ext uri="{BB962C8B-B14F-4D97-AF65-F5344CB8AC3E}">
        <p14:creationId xmlns:p14="http://schemas.microsoft.com/office/powerpoint/2010/main" val="254244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Mission Barricades</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1873218" cy="452431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srgbClr val="161515"/>
                </a:solidFill>
                <a:latin typeface="Arial"/>
              </a:rPr>
              <a:t>1.  Availability of Church Properties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161515"/>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en-US" sz="3200" dirty="0">
                <a:solidFill>
                  <a:srgbClr val="161515"/>
                </a:solidFill>
                <a:latin typeface="Arial"/>
              </a:rPr>
              <a:t>2.  Construction Delays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161515"/>
              </a:solidFill>
              <a:latin typeface="Arial"/>
            </a:endParaRPr>
          </a:p>
          <a:p>
            <a:pPr marL="800100" lvl="1" indent="-342900">
              <a:buFont typeface="Arial" panose="020B0604020202020204" pitchFamily="34" charset="0"/>
              <a:buChar char="•"/>
              <a:defRPr/>
            </a:pPr>
            <a:endParaRPr lang="en-US" sz="3200" dirty="0">
              <a:solidFill>
                <a:srgbClr val="161515"/>
              </a:solidFill>
              <a:latin typeface="Arial"/>
            </a:endParaRPr>
          </a:p>
          <a:p>
            <a:pPr>
              <a:defRPr/>
            </a:pPr>
            <a:r>
              <a:rPr lang="en-US" sz="3200" dirty="0">
                <a:solidFill>
                  <a:srgbClr val="161515"/>
                </a:solidFill>
                <a:latin typeface="Arial"/>
              </a:rPr>
              <a:t>3.  Economic Headwinds Facing Ministries and Lenders</a:t>
            </a: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328195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Mission Barricades</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366254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srgbClr val="161515"/>
                </a:solidFill>
                <a:latin typeface="Arial"/>
              </a:rPr>
              <a:t>1.  Availability of Church Properties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161515"/>
              </a:solidFill>
              <a:latin typeface="Arial"/>
            </a:endParaRPr>
          </a:p>
          <a:p>
            <a:pPr marL="800100" lvl="1" indent="-342900">
              <a:buFont typeface="Arial" panose="020B0604020202020204" pitchFamily="34" charset="0"/>
              <a:buChar char="•"/>
              <a:defRPr/>
            </a:pPr>
            <a:r>
              <a:rPr lang="en-US" sz="2800" b="0" i="0" dirty="0">
                <a:solidFill>
                  <a:srgbClr val="1F1F1F"/>
                </a:solidFill>
                <a:effectLst/>
                <a:latin typeface="Google Sans"/>
              </a:rPr>
              <a:t>Up to 100,000 Christian church properties will be sold or repurposed in the next decade,…</a:t>
            </a:r>
            <a:r>
              <a:rPr lang="en-US" sz="2800" dirty="0">
                <a:solidFill>
                  <a:srgbClr val="1F1F1F"/>
                </a:solidFill>
                <a:latin typeface="Google Sans"/>
              </a:rPr>
              <a:t>That's a quarter to a third of all churches in the United States. </a:t>
            </a:r>
            <a:r>
              <a:rPr lang="en-US" sz="2000" i="1" dirty="0">
                <a:solidFill>
                  <a:srgbClr val="1F1F1F"/>
                </a:solidFill>
                <a:latin typeface="Google Sans"/>
              </a:rPr>
              <a:t>(quote from Mark </a:t>
            </a:r>
            <a:r>
              <a:rPr lang="en-US" sz="2000" i="1" dirty="0" err="1">
                <a:solidFill>
                  <a:srgbClr val="1F1F1F"/>
                </a:solidFill>
                <a:latin typeface="Google Sans"/>
              </a:rPr>
              <a:t>Elsdon</a:t>
            </a:r>
            <a:r>
              <a:rPr lang="en-US" sz="2000" i="1" dirty="0">
                <a:solidFill>
                  <a:srgbClr val="1F1F1F"/>
                </a:solidFill>
                <a:latin typeface="Google Sans"/>
              </a:rPr>
              <a:t> printed in Philadelphia Tribune, Jan 26, 2024)</a:t>
            </a: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171440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Mission Barricades</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378565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srgbClr val="161515"/>
                </a:solidFill>
                <a:latin typeface="Arial"/>
              </a:rPr>
              <a:t>2.  Construction Delays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161515"/>
              </a:solidFill>
              <a:latin typeface="Arial"/>
            </a:endParaRPr>
          </a:p>
          <a:p>
            <a:pPr marL="800100" lvl="1" indent="-342900">
              <a:buFont typeface="Arial" panose="020B0604020202020204" pitchFamily="34" charset="0"/>
              <a:buChar char="•"/>
              <a:defRPr/>
            </a:pPr>
            <a:r>
              <a:rPr lang="en-US" sz="2800" b="0" i="0" dirty="0">
                <a:solidFill>
                  <a:srgbClr val="1F1F1F"/>
                </a:solidFill>
                <a:effectLst/>
                <a:latin typeface="Google Sans"/>
              </a:rPr>
              <a:t>Fewer construction workers in the US</a:t>
            </a:r>
          </a:p>
          <a:p>
            <a:pPr marL="800100" lvl="1" indent="-342900">
              <a:buFont typeface="Arial" panose="020B0604020202020204" pitchFamily="34" charset="0"/>
              <a:buChar char="•"/>
              <a:defRPr/>
            </a:pPr>
            <a:r>
              <a:rPr lang="en-US" sz="2800" dirty="0">
                <a:solidFill>
                  <a:srgbClr val="1F1F1F"/>
                </a:solidFill>
                <a:latin typeface="Google Sans"/>
              </a:rPr>
              <a:t>Supply Chain Problems</a:t>
            </a:r>
          </a:p>
          <a:p>
            <a:pPr marL="800100" lvl="1" indent="-342900">
              <a:buFont typeface="Arial" panose="020B0604020202020204" pitchFamily="34" charset="0"/>
              <a:buChar char="•"/>
              <a:defRPr/>
            </a:pPr>
            <a:r>
              <a:rPr lang="en-US" sz="2800" dirty="0">
                <a:solidFill>
                  <a:srgbClr val="1F1F1F"/>
                </a:solidFill>
                <a:latin typeface="Google Sans"/>
              </a:rPr>
              <a:t>Inflation leading to cost overruns</a:t>
            </a:r>
          </a:p>
          <a:p>
            <a:pPr marL="800100" lvl="1" indent="-342900">
              <a:buFont typeface="Arial" panose="020B0604020202020204" pitchFamily="34" charset="0"/>
              <a:buChar char="•"/>
              <a:defRPr/>
            </a:pPr>
            <a:r>
              <a:rPr lang="en-US" sz="2800" dirty="0">
                <a:solidFill>
                  <a:srgbClr val="1F1F1F"/>
                </a:solidFill>
                <a:latin typeface="Google Sans"/>
              </a:rPr>
              <a:t>Additional City and County Bureaucracy </a:t>
            </a:r>
            <a:endParaRPr lang="en-US" sz="2000" dirty="0">
              <a:solidFill>
                <a:srgbClr val="1F1F1F"/>
              </a:solidFill>
              <a:latin typeface="Google Sans"/>
            </a:endParaRP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202446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Mission Barricades</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335476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startAt="3"/>
              <a:tabLst/>
              <a:defRPr/>
            </a:pPr>
            <a:r>
              <a:rPr lang="en-US" sz="3200" dirty="0">
                <a:solidFill>
                  <a:srgbClr val="161515"/>
                </a:solidFill>
                <a:latin typeface="Arial"/>
              </a:rPr>
              <a:t>Economic Headwinds</a:t>
            </a:r>
          </a:p>
          <a:p>
            <a:pPr marL="514350" marR="0" lvl="0" indent="-514350" algn="l" defTabSz="914400" rtl="0" eaLnBrk="1" fontAlgn="auto" latinLnBrk="0" hangingPunct="1">
              <a:lnSpc>
                <a:spcPct val="100000"/>
              </a:lnSpc>
              <a:spcBef>
                <a:spcPts val="0"/>
              </a:spcBef>
              <a:spcAft>
                <a:spcPts val="0"/>
              </a:spcAft>
              <a:buClrTx/>
              <a:buSzTx/>
              <a:buAutoNum type="arabicPeriod" startAt="3"/>
              <a:tabLst/>
              <a:defRPr/>
            </a:pPr>
            <a:endParaRPr lang="en-US" sz="3200" dirty="0">
              <a:solidFill>
                <a:srgbClr val="161515"/>
              </a:solidFill>
              <a:latin typeface="Arial"/>
            </a:endParaRPr>
          </a:p>
          <a:p>
            <a:pPr marL="800100" lvl="1" indent="-342900">
              <a:buFont typeface="Arial" panose="020B0604020202020204" pitchFamily="34" charset="0"/>
              <a:buChar char="•"/>
              <a:defRPr/>
            </a:pPr>
            <a:r>
              <a:rPr lang="en-US" sz="2800" dirty="0">
                <a:solidFill>
                  <a:srgbClr val="1F1F1F"/>
                </a:solidFill>
                <a:latin typeface="Google Sans"/>
              </a:rPr>
              <a:t>Anticipation of a Downturn</a:t>
            </a:r>
          </a:p>
          <a:p>
            <a:pPr marL="800100" lvl="1" indent="-342900">
              <a:buFont typeface="Arial" panose="020B0604020202020204" pitchFamily="34" charset="0"/>
              <a:buChar char="•"/>
              <a:defRPr/>
            </a:pPr>
            <a:r>
              <a:rPr lang="en-US" sz="2800" dirty="0">
                <a:solidFill>
                  <a:srgbClr val="1F1F1F"/>
                </a:solidFill>
                <a:latin typeface="Google Sans"/>
              </a:rPr>
              <a:t>Current Rate Environment</a:t>
            </a:r>
          </a:p>
          <a:p>
            <a:pPr marL="800100" lvl="1" indent="-342900">
              <a:buFont typeface="Arial" panose="020B0604020202020204" pitchFamily="34" charset="0"/>
              <a:buChar char="•"/>
              <a:defRPr/>
            </a:pPr>
            <a:r>
              <a:rPr lang="en-US" sz="2800" dirty="0">
                <a:solidFill>
                  <a:srgbClr val="1F1F1F"/>
                </a:solidFill>
                <a:latin typeface="Google Sans"/>
              </a:rPr>
              <a:t>Tightened Liquidity Tolerances</a:t>
            </a:r>
            <a:endParaRPr lang="en-US" sz="2000" dirty="0">
              <a:solidFill>
                <a:srgbClr val="1F1F1F"/>
              </a:solidFill>
              <a:latin typeface="Google Sans"/>
            </a:endParaRP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148147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Mission Barricades</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200054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startAt="3"/>
              <a:tabLst/>
              <a:defRPr/>
            </a:pPr>
            <a:r>
              <a:rPr lang="en-US" sz="3200" dirty="0">
                <a:solidFill>
                  <a:srgbClr val="161515"/>
                </a:solidFill>
                <a:latin typeface="Arial"/>
              </a:rPr>
              <a:t>Economic Headwinds</a:t>
            </a:r>
          </a:p>
          <a:p>
            <a:pPr marL="800100" lvl="1" indent="-342900">
              <a:buFont typeface="Arial" panose="020B0604020202020204" pitchFamily="34" charset="0"/>
              <a:buChar char="•"/>
              <a:defRPr/>
            </a:pPr>
            <a:r>
              <a:rPr lang="en-US" sz="2800" dirty="0">
                <a:solidFill>
                  <a:srgbClr val="1F1F1F"/>
                </a:solidFill>
                <a:latin typeface="Google Sans"/>
              </a:rPr>
              <a:t>Anticipation of a Downturn</a:t>
            </a: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pic>
        <p:nvPicPr>
          <p:cNvPr id="4" name="Picture 3">
            <a:extLst>
              <a:ext uri="{FF2B5EF4-FFF2-40B4-BE49-F238E27FC236}">
                <a16:creationId xmlns:a16="http://schemas.microsoft.com/office/drawing/2014/main" id="{3273D202-94B9-8C82-264C-131939F7C103}"/>
              </a:ext>
            </a:extLst>
          </p:cNvPr>
          <p:cNvPicPr>
            <a:picLocks noChangeAspect="1"/>
          </p:cNvPicPr>
          <p:nvPr/>
        </p:nvPicPr>
        <p:blipFill>
          <a:blip r:embed="rId3"/>
          <a:stretch>
            <a:fillRect/>
          </a:stretch>
        </p:blipFill>
        <p:spPr>
          <a:xfrm>
            <a:off x="4492076" y="2495557"/>
            <a:ext cx="6806130" cy="4221421"/>
          </a:xfrm>
          <a:prstGeom prst="rect">
            <a:avLst/>
          </a:prstGeom>
        </p:spPr>
      </p:pic>
    </p:spTree>
    <p:extLst>
      <p:ext uri="{BB962C8B-B14F-4D97-AF65-F5344CB8AC3E}">
        <p14:creationId xmlns:p14="http://schemas.microsoft.com/office/powerpoint/2010/main" val="251646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Mission Barricades</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200054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startAt="3"/>
              <a:tabLst/>
              <a:defRPr/>
            </a:pPr>
            <a:r>
              <a:rPr lang="en-US" sz="3200" dirty="0">
                <a:solidFill>
                  <a:srgbClr val="161515"/>
                </a:solidFill>
                <a:latin typeface="Arial"/>
              </a:rPr>
              <a:t>Economic Headwinds</a:t>
            </a:r>
          </a:p>
          <a:p>
            <a:pPr marL="800100" lvl="1" indent="-342900">
              <a:buFont typeface="Arial" panose="020B0604020202020204" pitchFamily="34" charset="0"/>
              <a:buChar char="•"/>
              <a:defRPr/>
            </a:pPr>
            <a:r>
              <a:rPr lang="en-US" sz="2800" dirty="0">
                <a:solidFill>
                  <a:srgbClr val="1F1F1F"/>
                </a:solidFill>
                <a:latin typeface="Google Sans"/>
              </a:rPr>
              <a:t>Current Rate Environment (5 year CMT)</a:t>
            </a:r>
          </a:p>
          <a:p>
            <a:pPr marL="342900" indent="-342900">
              <a:buFont typeface="Arial" panose="020B0604020202020204" pitchFamily="34" charset="0"/>
              <a:buChar char="•"/>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pic>
        <p:nvPicPr>
          <p:cNvPr id="3" name="Picture 2">
            <a:extLst>
              <a:ext uri="{FF2B5EF4-FFF2-40B4-BE49-F238E27FC236}">
                <a16:creationId xmlns:a16="http://schemas.microsoft.com/office/drawing/2014/main" id="{2B614D0E-8316-4879-3A94-FCBB6981268C}"/>
              </a:ext>
            </a:extLst>
          </p:cNvPr>
          <p:cNvPicPr>
            <a:picLocks noChangeAspect="1"/>
          </p:cNvPicPr>
          <p:nvPr/>
        </p:nvPicPr>
        <p:blipFill>
          <a:blip r:embed="rId3"/>
          <a:stretch>
            <a:fillRect/>
          </a:stretch>
        </p:blipFill>
        <p:spPr>
          <a:xfrm>
            <a:off x="296735" y="2896548"/>
            <a:ext cx="11837363" cy="3051246"/>
          </a:xfrm>
          <a:prstGeom prst="rect">
            <a:avLst/>
          </a:prstGeom>
        </p:spPr>
      </p:pic>
    </p:spTree>
    <p:extLst>
      <p:ext uri="{BB962C8B-B14F-4D97-AF65-F5344CB8AC3E}">
        <p14:creationId xmlns:p14="http://schemas.microsoft.com/office/powerpoint/2010/main" val="76417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C641D-DAFB-4BE2-A21C-77203BE04D70}"/>
              </a:ext>
            </a:extLst>
          </p:cNvPr>
          <p:cNvSpPr>
            <a:spLocks noChangeArrowheads="1"/>
          </p:cNvSpPr>
          <p:nvPr/>
        </p:nvSpPr>
        <p:spPr bwMode="auto">
          <a:xfrm>
            <a:off x="479770" y="294034"/>
            <a:ext cx="10174248" cy="523220"/>
          </a:xfrm>
          <a:prstGeom prst="rect">
            <a:avLst/>
          </a:prstGeom>
          <a:noFill/>
          <a:ln w="12700" cap="flat" cmpd="sng" algn="ctr">
            <a:solidFill>
              <a:srgbClr val="00006A"/>
            </a:solidFill>
            <a:prstDash val="solid"/>
            <a:miter lim="800000"/>
            <a:headEnd/>
            <a:tailEnd/>
          </a:ln>
          <a:effectLst>
            <a:outerShdw blurRad="190500" dist="228600" dir="2700000" algn="ctr">
              <a:srgbClr val="000000">
                <a:alpha val="30000"/>
              </a:srgbClr>
            </a:outerShdw>
            <a:softEdge rad="317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FFFFFF"/>
                </a:solidFill>
                <a:latin typeface="Arial"/>
                <a:cs typeface="Arial" pitchFamily="34" charset="0"/>
              </a:rPr>
              <a:t>Mission Barricades</a:t>
            </a:r>
            <a:endParaRPr kumimoji="0" lang="en-US" sz="28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 name="TextBox 8">
            <a:extLst>
              <a:ext uri="{FF2B5EF4-FFF2-40B4-BE49-F238E27FC236}">
                <a16:creationId xmlns:a16="http://schemas.microsoft.com/office/drawing/2014/main" id="{8F77A93F-6DE2-28AE-C0E1-3E20A047923D}"/>
              </a:ext>
            </a:extLst>
          </p:cNvPr>
          <p:cNvSpPr txBox="1"/>
          <p:nvPr/>
        </p:nvSpPr>
        <p:spPr>
          <a:xfrm>
            <a:off x="405125" y="1495283"/>
            <a:ext cx="10174248" cy="532453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startAt="3"/>
              <a:tabLst/>
              <a:defRPr/>
            </a:pPr>
            <a:r>
              <a:rPr lang="en-US" sz="3200" dirty="0">
                <a:solidFill>
                  <a:srgbClr val="161515"/>
                </a:solidFill>
                <a:latin typeface="Arial"/>
              </a:rPr>
              <a:t>Economic Headwinds</a:t>
            </a:r>
          </a:p>
          <a:p>
            <a:pPr marL="800100" lvl="1" indent="-342900">
              <a:buFont typeface="Arial" panose="020B0604020202020204" pitchFamily="34" charset="0"/>
              <a:buChar char="•"/>
              <a:defRPr/>
            </a:pPr>
            <a:r>
              <a:rPr lang="en-US" sz="2800" dirty="0">
                <a:solidFill>
                  <a:srgbClr val="1F1F1F"/>
                </a:solidFill>
                <a:latin typeface="Google Sans"/>
              </a:rPr>
              <a:t>Tightened Liquidity Tolerances</a:t>
            </a:r>
          </a:p>
          <a:p>
            <a:pPr marL="800100" lvl="1" indent="-342900">
              <a:buFont typeface="Arial" panose="020B0604020202020204" pitchFamily="34" charset="0"/>
              <a:buChar char="•"/>
              <a:defRPr/>
            </a:pPr>
            <a:endParaRPr lang="en-US" sz="2000" b="0" i="0" dirty="0">
              <a:solidFill>
                <a:srgbClr val="0A0A0A"/>
              </a:solidFill>
              <a:effectLst/>
              <a:latin typeface="Georgia" panose="02040502050405020303" pitchFamily="18" charset="0"/>
            </a:endParaRPr>
          </a:p>
          <a:p>
            <a:pPr marL="1257300" lvl="2" indent="-342900">
              <a:buFont typeface="Arial" panose="020B0604020202020204" pitchFamily="34" charset="0"/>
              <a:buChar char="•"/>
              <a:defRPr/>
            </a:pPr>
            <a:r>
              <a:rPr lang="en-US" sz="2800" dirty="0">
                <a:solidFill>
                  <a:srgbClr val="1F1F1F"/>
                </a:solidFill>
                <a:latin typeface="Google Sans"/>
              </a:rPr>
              <a:t>Banks with assets below $100 billion, when detailing reasons for tighter lending, “more frequently cited concerns about </a:t>
            </a:r>
            <a:r>
              <a:rPr lang="en-US" sz="2800" dirty="0">
                <a:solidFill>
                  <a:srgbClr val="1F1F1F"/>
                </a:solidFill>
                <a:highlight>
                  <a:srgbClr val="FFFF00"/>
                </a:highlight>
                <a:latin typeface="Google Sans"/>
              </a:rPr>
              <a:t>deposit outflows</a:t>
            </a:r>
            <a:r>
              <a:rPr lang="en-US" sz="2800" dirty="0">
                <a:solidFill>
                  <a:srgbClr val="1F1F1F"/>
                </a:solidFill>
                <a:latin typeface="Google Sans"/>
              </a:rPr>
              <a:t>, funding costs, deterioration in or </a:t>
            </a:r>
            <a:r>
              <a:rPr lang="en-US" sz="2800" dirty="0">
                <a:solidFill>
                  <a:srgbClr val="1F1F1F"/>
                </a:solidFill>
                <a:highlight>
                  <a:srgbClr val="FFFF00"/>
                </a:highlight>
                <a:latin typeface="Google Sans"/>
              </a:rPr>
              <a:t>desire to improve their liquidity positions </a:t>
            </a:r>
            <a:r>
              <a:rPr lang="en-US" sz="2800" dirty="0">
                <a:solidFill>
                  <a:srgbClr val="1F1F1F"/>
                </a:solidFill>
                <a:latin typeface="Google Sans"/>
              </a:rPr>
              <a:t>and concerns about declines in the market value of fixed-income assets,” the Fed said. </a:t>
            </a:r>
            <a:r>
              <a:rPr lang="en-US" sz="2000" i="1" dirty="0">
                <a:solidFill>
                  <a:srgbClr val="1F1F1F"/>
                </a:solidFill>
                <a:latin typeface="Google Sans"/>
              </a:rPr>
              <a:t>(The central bank surveyed 62 domestic banks and 19 U.S. branches and agencies of foreign banks between Sept. 25 and Oct. 5)</a:t>
            </a:r>
          </a:p>
          <a:p>
            <a:pPr marL="342900" indent="-342900">
              <a:buFont typeface="Arial" panose="020B0604020202020204" pitchFamily="34" charset="0"/>
              <a:buChar char="•"/>
              <a:defRPr/>
            </a:pPr>
            <a:endParaRPr lang="en-US" sz="2800" dirty="0">
              <a:solidFill>
                <a:srgbClr val="1F1F1F"/>
              </a:solidFill>
              <a:latin typeface="Google San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16151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61515"/>
              </a:solidFill>
              <a:effectLst/>
              <a:uLnTx/>
              <a:uFillTx/>
              <a:latin typeface="Arial"/>
              <a:ea typeface="+mn-ea"/>
              <a:cs typeface="+mn-cs"/>
            </a:endParaRPr>
          </a:p>
        </p:txBody>
      </p:sp>
    </p:spTree>
    <p:extLst>
      <p:ext uri="{BB962C8B-B14F-4D97-AF65-F5344CB8AC3E}">
        <p14:creationId xmlns:p14="http://schemas.microsoft.com/office/powerpoint/2010/main" val="319627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616</Words>
  <Application>Microsoft Macintosh PowerPoint</Application>
  <PresentationFormat>Widescreen</PresentationFormat>
  <Paragraphs>97</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Georgia</vt:lpstr>
      <vt:lpstr>Google Sans</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Morales</dc:creator>
  <cp:lastModifiedBy>Ben Pacheco</cp:lastModifiedBy>
  <cp:revision>14</cp:revision>
  <dcterms:created xsi:type="dcterms:W3CDTF">2022-03-17T15:43:03Z</dcterms:created>
  <dcterms:modified xsi:type="dcterms:W3CDTF">2024-04-10T22:12:12Z</dcterms:modified>
</cp:coreProperties>
</file>