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1D8"/>
          </a:solidFill>
        </a:fill>
      </a:tcStyle>
    </a:wholeTbl>
    <a:band2H>
      <a:tcTxStyle b="def" i="def"/>
      <a:tcStyle>
        <a:tcBdr/>
        <a:fill>
          <a:solidFill>
            <a:srgbClr val="E7E9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3CB"/>
          </a:solidFill>
        </a:fill>
      </a:tcStyle>
    </a:wholeTbl>
    <a:band2H>
      <a:tcTxStyle b="def" i="def"/>
      <a:tcStyle>
        <a:tcBdr/>
        <a:fill>
          <a:solidFill>
            <a:srgbClr val="E7EA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E1CC"/>
          </a:solidFill>
        </a:fill>
      </a:tcStyle>
    </a:wholeTbl>
    <a:band2H>
      <a:tcTxStyle b="def" i="def"/>
      <a:tcStyle>
        <a:tcBdr/>
        <a:fill>
          <a:solidFill>
            <a:srgbClr val="E8F0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Aptos"/>
      </a:defRPr>
    </a:lvl1pPr>
    <a:lvl2pPr indent="228600" latinLnBrk="0">
      <a:defRPr sz="1200">
        <a:latin typeface="+mj-lt"/>
        <a:ea typeface="+mj-ea"/>
        <a:cs typeface="+mj-cs"/>
        <a:sym typeface="Aptos"/>
      </a:defRPr>
    </a:lvl2pPr>
    <a:lvl3pPr indent="457200" latinLnBrk="0">
      <a:defRPr sz="1200">
        <a:latin typeface="+mj-lt"/>
        <a:ea typeface="+mj-ea"/>
        <a:cs typeface="+mj-cs"/>
        <a:sym typeface="Aptos"/>
      </a:defRPr>
    </a:lvl3pPr>
    <a:lvl4pPr indent="685800" latinLnBrk="0">
      <a:defRPr sz="1200">
        <a:latin typeface="+mj-lt"/>
        <a:ea typeface="+mj-ea"/>
        <a:cs typeface="+mj-cs"/>
        <a:sym typeface="Aptos"/>
      </a:defRPr>
    </a:lvl4pPr>
    <a:lvl5pPr indent="914400" latinLnBrk="0">
      <a:defRPr sz="1200">
        <a:latin typeface="+mj-lt"/>
        <a:ea typeface="+mj-ea"/>
        <a:cs typeface="+mj-cs"/>
        <a:sym typeface="Aptos"/>
      </a:defRPr>
    </a:lvl5pPr>
    <a:lvl6pPr indent="1143000" latinLnBrk="0">
      <a:defRPr sz="1200">
        <a:latin typeface="+mj-lt"/>
        <a:ea typeface="+mj-ea"/>
        <a:cs typeface="+mj-cs"/>
        <a:sym typeface="Aptos"/>
      </a:defRPr>
    </a:lvl6pPr>
    <a:lvl7pPr indent="1371600" latinLnBrk="0">
      <a:defRPr sz="1200">
        <a:latin typeface="+mj-lt"/>
        <a:ea typeface="+mj-ea"/>
        <a:cs typeface="+mj-cs"/>
        <a:sym typeface="Aptos"/>
      </a:defRPr>
    </a:lvl7pPr>
    <a:lvl8pPr indent="1600200" latinLnBrk="0">
      <a:defRPr sz="1200">
        <a:latin typeface="+mj-lt"/>
        <a:ea typeface="+mj-ea"/>
        <a:cs typeface="+mj-cs"/>
        <a:sym typeface="Aptos"/>
      </a:defRPr>
    </a:lvl8pPr>
    <a:lvl9pPr indent="1828800" latinLnBrk="0">
      <a:defRPr sz="1200">
        <a:latin typeface="+mj-lt"/>
        <a:ea typeface="+mj-ea"/>
        <a:cs typeface="+mj-cs"/>
        <a:sym typeface="Aptos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757575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757575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757575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757575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080144" y="6404292"/>
            <a:ext cx="273657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757575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Content Placeholder 9"/>
          <p:cNvSpPr txBox="1"/>
          <p:nvPr>
            <p:ph type="body" idx="1"/>
          </p:nvPr>
        </p:nvSpPr>
        <p:spPr>
          <a:xfrm>
            <a:off x="441634" y="1277683"/>
            <a:ext cx="11308732" cy="4872621"/>
          </a:xfrm>
          <a:prstGeom prst="rect">
            <a:avLst/>
          </a:prstGeom>
        </p:spPr>
        <p:txBody>
          <a:bodyPr/>
          <a:lstStyle/>
          <a:p>
            <a:pPr marL="0" indent="122936" defTabSz="402336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 typeface="Helvetica"/>
              <a:buNone/>
              <a:defRPr b="1" sz="4136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Formas Importantes de Comunicación:</a:t>
            </a:r>
          </a:p>
          <a:p>
            <a:pPr marL="0" indent="122936" defTabSz="402336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 typeface="Helvetica"/>
              <a:buNone/>
              <a:defRPr b="1" sz="3872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122936" defTabSz="402336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 typeface="Helvetica"/>
              <a:buNone/>
              <a:defRPr sz="4136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No olvidarse del sitio web Distrital</a:t>
            </a:r>
            <a:endParaRPr b="1"/>
          </a:p>
          <a:p>
            <a:pPr marL="324104" indent="-201168" defTabSz="402336">
              <a:lnSpc>
                <a:spcPct val="100000"/>
              </a:lnSpc>
              <a:spcBef>
                <a:spcPts val="0"/>
              </a:spcBef>
              <a:buClr>
                <a:srgbClr val="FFFFFF"/>
              </a:buClr>
              <a:buFont typeface="Helvetica"/>
              <a:defRPr sz="352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Al igual que la estructura física de una iglesia, nuestro sitio web es la estructura digital que visitarán los Pastores y Lideres del Distrito. </a:t>
            </a:r>
          </a:p>
          <a:p>
            <a:pPr marL="324104" indent="-201168" defTabSz="402336">
              <a:lnSpc>
                <a:spcPct val="100000"/>
              </a:lnSpc>
              <a:spcBef>
                <a:spcPts val="0"/>
              </a:spcBef>
              <a:buClr>
                <a:srgbClr val="FFFFFF"/>
              </a:buClr>
              <a:buFont typeface="Helvetica"/>
              <a:defRPr sz="352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Asegúrense de que su sitio web refleje lo que los Pastores y Lideres necesitan cómo Recurso para sus Iglesias, sus Lideres, y Miembros de La Iglesia.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25" name="Title 3"/>
          <p:cNvSpPr txBox="1"/>
          <p:nvPr>
            <p:ph type="title"/>
          </p:nvPr>
        </p:nvSpPr>
        <p:spPr>
          <a:xfrm>
            <a:off x="831850" y="1607648"/>
            <a:ext cx="11092884" cy="2954828"/>
          </a:xfrm>
          <a:prstGeom prst="rect">
            <a:avLst/>
          </a:prstGeom>
        </p:spPr>
        <p:txBody>
          <a:bodyPr/>
          <a:lstStyle/>
          <a:p>
            <a:pPr>
              <a:defRPr b="1" sz="6500">
                <a:solidFill>
                  <a:srgbClr val="FFFFFF"/>
                </a:solidFill>
              </a:defRPr>
            </a:pPr>
            <a:r>
              <a:t>El Secretario del Distrito Apoyando a los Pastores</a:t>
            </a:r>
            <a:br/>
          </a:p>
        </p:txBody>
      </p:sp>
      <p:sp>
        <p:nvSpPr>
          <p:cNvPr id="126" name="Text Placeholder 5"/>
          <p:cNvSpPr txBox="1"/>
          <p:nvPr>
            <p:ph type="body" sz="quarter" idx="1"/>
          </p:nvPr>
        </p:nvSpPr>
        <p:spPr>
          <a:xfrm>
            <a:off x="838200" y="4061614"/>
            <a:ext cx="10515600" cy="1500188"/>
          </a:xfrm>
          <a:prstGeom prst="rect">
            <a:avLst/>
          </a:prstGeom>
        </p:spPr>
        <p:txBody>
          <a:bodyPr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t>PASTOR JORGE RIVAS</a:t>
            </a:r>
          </a:p>
          <a:p>
            <a:pPr>
              <a:defRPr>
                <a:solidFill>
                  <a:srgbClr val="B5BEC3"/>
                </a:solidFill>
              </a:defRPr>
            </a:pPr>
            <a:r>
              <a:t>LOS ANGELES DISTRICT SECRETARY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7" name="Title 3"/>
          <p:cNvSpPr txBox="1"/>
          <p:nvPr>
            <p:ph type="title"/>
          </p:nvPr>
        </p:nvSpPr>
        <p:spPr>
          <a:xfrm>
            <a:off x="831850" y="1607648"/>
            <a:ext cx="11092884" cy="2954828"/>
          </a:xfrm>
          <a:prstGeom prst="rect">
            <a:avLst/>
          </a:prstGeom>
        </p:spPr>
        <p:txBody>
          <a:bodyPr/>
          <a:lstStyle/>
          <a:p>
            <a:pPr>
              <a:defRPr b="1" sz="6500">
                <a:solidFill>
                  <a:srgbClr val="FFFFFF"/>
                </a:solidFill>
              </a:defRPr>
            </a:pPr>
            <a:r>
              <a:t>El Secretario del Distrito Apoyando a los Pastores</a:t>
            </a:r>
            <a:br/>
          </a:p>
        </p:txBody>
      </p:sp>
      <p:sp>
        <p:nvSpPr>
          <p:cNvPr id="98" name="Text Placeholder 5"/>
          <p:cNvSpPr txBox="1"/>
          <p:nvPr>
            <p:ph type="body" sz="quarter" idx="1"/>
          </p:nvPr>
        </p:nvSpPr>
        <p:spPr>
          <a:xfrm>
            <a:off x="838200" y="4061614"/>
            <a:ext cx="10515600" cy="1500188"/>
          </a:xfrm>
          <a:prstGeom prst="rect">
            <a:avLst/>
          </a:prstGeom>
        </p:spPr>
        <p:txBody>
          <a:bodyPr/>
          <a:lstStyle/>
          <a:p>
            <a:pPr>
              <a:defRPr b="1">
                <a:solidFill>
                  <a:srgbClr val="FFFFFF"/>
                </a:solidFill>
              </a:defRPr>
            </a:pPr>
            <a:r>
              <a:t>PASTOR JORGE RIVAS</a:t>
            </a:r>
          </a:p>
          <a:p>
            <a:pPr>
              <a:defRPr>
                <a:solidFill>
                  <a:srgbClr val="B5BEC3"/>
                </a:solidFill>
              </a:defRPr>
            </a:pPr>
            <a:r>
              <a:t>LOS ANGELES DISTRICT SECRETARY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01" name="Content Placeholder 9"/>
          <p:cNvSpPr txBox="1"/>
          <p:nvPr>
            <p:ph type="body" idx="1"/>
          </p:nvPr>
        </p:nvSpPr>
        <p:spPr>
          <a:xfrm>
            <a:off x="609730" y="1367803"/>
            <a:ext cx="11196131" cy="4808501"/>
          </a:xfrm>
          <a:prstGeom prst="rect">
            <a:avLst/>
          </a:prstGeom>
        </p:spPr>
        <p:txBody>
          <a:bodyPr/>
          <a:lstStyle/>
          <a:p>
            <a:pPr marL="0" indent="0" defTabSz="242315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b="1" i="1" sz="249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Efesios 6:7-8 dice: "Sirviendo de buena voluntad, como al Señor y no a los hombres, sabiendo que el bien que cada uno haga, ése recibirá del Señor, sea esclavo o sea libre.”</a:t>
            </a:r>
          </a:p>
          <a:p>
            <a:pPr marL="0" indent="0" defTabSz="242315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7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marL="0" indent="0" defTabSz="242315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7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Dios, siendo soberano, nos ha colocado donde estamos y espera que hagamos lo mejor que se pueda, con la comprensión de que nuestra recompensa proviene de Dios, y puede que no sea en esta vida donde recibamos nuestra recompensa por el buen trabajo, sino en la vida venidera.</a:t>
            </a:r>
          </a:p>
          <a:p>
            <a:pPr marL="0" indent="0" defTabSz="242315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7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marL="0" indent="0" defTabSz="242315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b="1" i="1" sz="227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b="0" i="0"/>
              <a:t>Nuestra mayor recompensa nunca proviene de los hombres, sino de Dios mismo en el día de su regreso, como Jesús dijo: </a:t>
            </a:r>
            <a:r>
              <a:t>"He aquí, yo vengo pronto, y mi recompensa conmigo, para recompensar a cada uno según sea su obra" (Apocalipsis 22:12).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04" name="Content Placeholder 9"/>
          <p:cNvSpPr txBox="1"/>
          <p:nvPr>
            <p:ph type="body" idx="1"/>
          </p:nvPr>
        </p:nvSpPr>
        <p:spPr>
          <a:xfrm>
            <a:off x="544629" y="1393552"/>
            <a:ext cx="11102742" cy="4620918"/>
          </a:xfrm>
          <a:prstGeom prst="rect">
            <a:avLst/>
          </a:prstGeom>
        </p:spPr>
        <p:txBody>
          <a:bodyPr/>
          <a:lstStyle/>
          <a:p>
            <a:pPr marL="0" indent="0" defTabSz="320039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 sz="3289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El Trabajo del Secretario Distrital:</a:t>
            </a:r>
            <a:r>
              <a:t> </a:t>
            </a:r>
          </a:p>
          <a:p>
            <a:pPr marL="0" indent="0" defTabSz="320039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320039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Para mí, es un puesto de servicio espiritual en beneficio de las iglesias del Distrito.</a:t>
            </a:r>
          </a:p>
          <a:p>
            <a:pPr marL="0" indent="0" defTabSz="320039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320039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Nosotros tratamos con la organización y operaciones para el funcionamiento de la Asamblea Apostolica.</a:t>
            </a:r>
          </a:p>
          <a:p>
            <a:pPr marL="0" indent="0" defTabSz="320039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320039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Nuestro objetivo es servir a los pastores de nuestro distrito de manera efectiva, haciendo un uso eficiente de los recursos de una manera que glorifique a Dios.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07" name="Content Placeholder 9"/>
          <p:cNvSpPr txBox="1"/>
          <p:nvPr>
            <p:ph type="body" idx="1"/>
          </p:nvPr>
        </p:nvSpPr>
        <p:spPr>
          <a:xfrm>
            <a:off x="544629" y="1354929"/>
            <a:ext cx="11102742" cy="4620918"/>
          </a:xfrm>
          <a:prstGeom prst="rect">
            <a:avLst/>
          </a:prstGeom>
        </p:spPr>
        <p:txBody>
          <a:bodyPr/>
          <a:lstStyle/>
          <a:p>
            <a:pPr marL="0" indent="0" defTabSz="329184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 sz="338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Nuestro Propósito: </a:t>
            </a:r>
            <a:endParaRPr b="1"/>
          </a:p>
          <a:p>
            <a:pPr marL="0" indent="0" defTabSz="329184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 sz="302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b="1"/>
          </a:p>
          <a:p>
            <a:pPr marL="0" indent="0" defTabSz="329184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 sz="302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Estamos aquí para agregar valor a los pastores y a las iglesias del Distrito. </a:t>
            </a:r>
          </a:p>
          <a:p>
            <a:pPr marL="0" indent="0" defTabSz="329184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 sz="302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329184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 sz="302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Nos encargamos de llevar a cabo de manera coherente y comprensiva las responsabilidades para apoyar a los Pastores.</a:t>
            </a:r>
          </a:p>
          <a:p>
            <a:pPr marL="0" indent="0" defTabSz="329184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 sz="302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329184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 sz="302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El Secretario Distrital se convierte en la guía y el recurso, siendo la voz de comunicación para los pastores y líderes del Distrito.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10" name="Content Placeholder 9"/>
          <p:cNvSpPr txBox="1"/>
          <p:nvPr>
            <p:ph type="body" idx="1"/>
          </p:nvPr>
        </p:nvSpPr>
        <p:spPr>
          <a:xfrm>
            <a:off x="544629" y="1638164"/>
            <a:ext cx="11102742" cy="4620918"/>
          </a:xfrm>
          <a:prstGeom prst="rect">
            <a:avLst/>
          </a:prstGeom>
        </p:spPr>
        <p:txBody>
          <a:bodyPr/>
          <a:lstStyle/>
          <a:p>
            <a:pPr marL="0" indent="0" defTabSz="301752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 b="1" sz="3102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Nuestro trabajo es servir: </a:t>
            </a:r>
          </a:p>
          <a:p>
            <a:pPr marL="0" indent="0" defTabSz="301752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 sz="290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301752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 sz="290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Nos convertimos en el respaldo administrativo del Distrito, siendo esenciales para su funcionamiento. </a:t>
            </a:r>
          </a:p>
          <a:p>
            <a:pPr marL="0" indent="0" defTabSz="301752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 sz="290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301752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 sz="290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Nuestro rol es crucial, Dios nos utiliza para que la iglesia y el gobierno del Distrito alcance su verdadero potencial. </a:t>
            </a:r>
          </a:p>
          <a:p>
            <a:pPr marL="0" indent="0" defTabSz="301752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 sz="290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 defTabSz="301752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 sz="290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Somos la conexión, la puente, y no el obstáculo.</a:t>
            </a:r>
          </a:p>
          <a:p>
            <a:pPr marL="0" indent="0" defTabSz="301752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 sz="2376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b="1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13" name="Content Placeholder 9"/>
          <p:cNvSpPr txBox="1"/>
          <p:nvPr>
            <p:ph type="body" idx="1"/>
          </p:nvPr>
        </p:nvSpPr>
        <p:spPr>
          <a:xfrm>
            <a:off x="544629" y="1419300"/>
            <a:ext cx="11102742" cy="4620919"/>
          </a:xfrm>
          <a:prstGeom prst="rect">
            <a:avLst/>
          </a:prstGeom>
        </p:spPr>
        <p:txBody>
          <a:bodyPr/>
          <a:lstStyle/>
          <a:p>
            <a:pPr marL="0" indent="0" defTabSz="292607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 b="1" sz="3008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¿Por qué somos Importantes? </a:t>
            </a:r>
          </a:p>
          <a:p>
            <a:pPr marL="0" indent="0" defTabSz="292607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Tx/>
              <a:buNone/>
              <a:defRPr sz="2816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marL="146303" indent="-146303" defTabSz="292607">
              <a:lnSpc>
                <a:spcPct val="100000"/>
              </a:lnSpc>
              <a:spcBef>
                <a:spcPts val="0"/>
              </a:spcBef>
              <a:buClr>
                <a:srgbClr val="FFFFFF"/>
              </a:buClr>
              <a:buFontTx/>
              <a:defRPr sz="2816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Ayudamos a los pastores en la Comunicación; a comprender con claridad la dirección, y los procesos de la Asamblea Apostolica; y las responsabilidades del Distrito.</a:t>
            </a:r>
          </a:p>
          <a:p>
            <a:pPr marL="146303" indent="-146303" defTabSz="292607">
              <a:lnSpc>
                <a:spcPct val="100000"/>
              </a:lnSpc>
              <a:spcBef>
                <a:spcPts val="0"/>
              </a:spcBef>
              <a:buClr>
                <a:srgbClr val="FFFFFF"/>
              </a:buClr>
              <a:buFontTx/>
              <a:defRPr sz="2816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Nuestro objetivo es traer excelencia en la comunicación en todo momento. </a:t>
            </a:r>
          </a:p>
          <a:p>
            <a:pPr marL="146303" indent="-146303" defTabSz="292607">
              <a:lnSpc>
                <a:spcPct val="100000"/>
              </a:lnSpc>
              <a:spcBef>
                <a:spcPts val="0"/>
              </a:spcBef>
              <a:buClr>
                <a:srgbClr val="FFFFFF"/>
              </a:buClr>
              <a:buFontTx/>
              <a:defRPr sz="2816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Somos la clave para una colaboración efectiva que produce resultados. </a:t>
            </a:r>
          </a:p>
          <a:p>
            <a:pPr marL="146303" indent="-146303" defTabSz="292607">
              <a:lnSpc>
                <a:spcPct val="100000"/>
              </a:lnSpc>
              <a:spcBef>
                <a:spcPts val="0"/>
              </a:spcBef>
              <a:buClr>
                <a:srgbClr val="FFFFFF"/>
              </a:buClr>
              <a:buFontTx/>
              <a:defRPr sz="2816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Nuestro rol no debe ser reactivo solamente, sino pro-activo</a:t>
            </a:r>
          </a:p>
          <a:p>
            <a:pPr marL="146303" indent="-146303" defTabSz="292607">
              <a:lnSpc>
                <a:spcPct val="100000"/>
              </a:lnSpc>
              <a:spcBef>
                <a:spcPts val="0"/>
              </a:spcBef>
              <a:buClr>
                <a:srgbClr val="FFFFFF"/>
              </a:buClr>
              <a:buFontTx/>
              <a:defRPr sz="2816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Aportamos estructura y organización en le distrito.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Content Placeholder 9"/>
          <p:cNvSpPr txBox="1"/>
          <p:nvPr>
            <p:ph type="body" idx="1"/>
          </p:nvPr>
        </p:nvSpPr>
        <p:spPr>
          <a:xfrm>
            <a:off x="441634" y="1277683"/>
            <a:ext cx="11308732" cy="4872621"/>
          </a:xfrm>
          <a:prstGeom prst="rect">
            <a:avLst/>
          </a:prstGeom>
        </p:spPr>
        <p:txBody>
          <a:bodyPr/>
          <a:lstStyle/>
          <a:p>
            <a:pPr marL="0" indent="103378" defTabSz="338327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 typeface="Helvetica"/>
              <a:buNone/>
              <a:defRPr b="1" sz="3478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Formas Importantes de Comunicación:</a:t>
            </a:r>
          </a:p>
          <a:p>
            <a:pPr marL="0" indent="103378" defTabSz="338327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 typeface="Helvetica"/>
              <a:buNone/>
              <a:defRPr b="1" sz="3256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103378" defTabSz="338327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 typeface="Helvetica"/>
              <a:buNone/>
              <a:defRPr b="1" sz="3256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Diversificar Nuestros Métodos:</a:t>
            </a:r>
          </a:p>
          <a:p>
            <a:pPr marL="441705" indent="-169163" defTabSz="338327">
              <a:lnSpc>
                <a:spcPct val="100000"/>
              </a:lnSpc>
              <a:spcBef>
                <a:spcPts val="0"/>
              </a:spcBef>
              <a:buClr>
                <a:srgbClr val="FFFFFF"/>
              </a:buClr>
              <a:buFont typeface="Helvetica"/>
              <a:defRPr sz="3256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Las pastores tienen diferentes estilos de comunicación; por lo tanto, necesitan diferentes opciones. </a:t>
            </a:r>
          </a:p>
          <a:p>
            <a:pPr marL="441705" indent="-169163" defTabSz="338327">
              <a:lnSpc>
                <a:spcPct val="100000"/>
              </a:lnSpc>
              <a:spcBef>
                <a:spcPts val="0"/>
              </a:spcBef>
              <a:buClr>
                <a:srgbClr val="FFFFFF"/>
              </a:buClr>
              <a:buFont typeface="Helvetica"/>
              <a:defRPr sz="3256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Algunos prefieren correos electrónicos, mientras que otros prefieren mensajes de texto, cartas escritas a mano o conexiones cara a cara. </a:t>
            </a:r>
          </a:p>
          <a:p>
            <a:pPr marL="441705" indent="-169163" defTabSz="338327">
              <a:lnSpc>
                <a:spcPct val="100000"/>
              </a:lnSpc>
              <a:spcBef>
                <a:spcPts val="0"/>
              </a:spcBef>
              <a:buClr>
                <a:srgbClr val="FFFFFF"/>
              </a:buClr>
              <a:buFont typeface="Helvetica"/>
              <a:defRPr sz="3256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Cuantas más opciones haya, más oportunidades de comunicación.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19" name="Content Placeholder 9"/>
          <p:cNvSpPr txBox="1"/>
          <p:nvPr>
            <p:ph type="body" idx="1"/>
          </p:nvPr>
        </p:nvSpPr>
        <p:spPr>
          <a:xfrm>
            <a:off x="441634" y="1277683"/>
            <a:ext cx="11444717" cy="4960327"/>
          </a:xfrm>
          <a:prstGeom prst="rect">
            <a:avLst/>
          </a:prstGeom>
        </p:spPr>
        <p:txBody>
          <a:bodyPr/>
          <a:lstStyle/>
          <a:p>
            <a:pPr marL="0" indent="96393" defTabSz="315468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 typeface="Helvetica"/>
              <a:buNone/>
              <a:defRPr b="1" sz="3312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Formas Importantes de Comunicación:</a:t>
            </a:r>
          </a:p>
          <a:p>
            <a:pPr marL="0" indent="96393" defTabSz="315468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 typeface="Helvetica"/>
              <a:buNone/>
              <a:defRPr b="1" sz="3036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96393" defTabSz="315468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Tx/>
              <a:buFont typeface="Helvetica"/>
              <a:buNone/>
              <a:defRPr b="1" sz="3243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Utilizar las Redes Sociales</a:t>
            </a:r>
          </a:p>
          <a:p>
            <a:pPr marL="254127" indent="-157734" defTabSz="315468">
              <a:lnSpc>
                <a:spcPct val="100000"/>
              </a:lnSpc>
              <a:spcBef>
                <a:spcPts val="0"/>
              </a:spcBef>
              <a:buClr>
                <a:srgbClr val="FFFFFF"/>
              </a:buClr>
              <a:buFont typeface="Helvetica"/>
              <a:defRPr sz="3036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Hoy en día, tenemos acceso a una abundancia de opciones en redes sociales como Facebook, Twitter, Podcasts, Instagram, etc. </a:t>
            </a:r>
          </a:p>
          <a:p>
            <a:pPr marL="254127" indent="-157734" defTabSz="315468">
              <a:lnSpc>
                <a:spcPct val="100000"/>
              </a:lnSpc>
              <a:spcBef>
                <a:spcPts val="0"/>
              </a:spcBef>
              <a:buClr>
                <a:srgbClr val="FFFFFF"/>
              </a:buClr>
              <a:buFont typeface="Helvetica"/>
              <a:defRPr sz="3036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Puede ser abrumador al principio, pero deben centrarse en las plataformas que sean más fáciles de mantener actualizadas y en las que puedan mantenerse.</a:t>
            </a:r>
          </a:p>
          <a:p>
            <a:pPr marL="254127" indent="-157734" defTabSz="315468">
              <a:lnSpc>
                <a:spcPct val="100000"/>
              </a:lnSpc>
              <a:spcBef>
                <a:spcPts val="0"/>
              </a:spcBef>
              <a:buClr>
                <a:srgbClr val="FFFFFF"/>
              </a:buClr>
              <a:buFont typeface="Helvetica"/>
              <a:defRPr b="1" sz="3036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Recomendamos que se forme un Equipo Creativo en el Distrito.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Office Theme">
      <a:majorFont>
        <a:latin typeface="Aptos"/>
        <a:ea typeface="Aptos"/>
        <a:cs typeface="Aptos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905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905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Office Theme">
      <a:majorFont>
        <a:latin typeface="Aptos"/>
        <a:ea typeface="Aptos"/>
        <a:cs typeface="Aptos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905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905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