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Robot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italic.fntdata"/><Relationship Id="rId10" Type="http://schemas.openxmlformats.org/officeDocument/2006/relationships/slide" Target="slides/slide5.xml"/><Relationship Id="rId32" Type="http://schemas.openxmlformats.org/officeDocument/2006/relationships/font" Target="fonts/Roboto-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Robot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5b1959c4b4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5b1959c4b4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5b1959c4b4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5b1959c4b4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5b1959c4b4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5b1959c4b4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5b1959c4b4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5b1959c4b4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5b1959c4b4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5b1959c4b4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5b1959c4b4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5b1959c4b4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5b1959c4b4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5b1959c4b4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5b1959c4b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5b1959c4b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5b1959c4b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5b1959c4b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5b1959c4b4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5b1959c4b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5b1959c4b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35b1959c4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5b1959c4b4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5b1959c4b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5b1959c4b4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5b1959c4b4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5b1959c4b4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5b1959c4b4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5b1959c4b4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5b1959c4b4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5b1959c4b4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5b1959c4b4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5b1959c4b4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5b1959c4b4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5b1959c4b4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5b1959c4b4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5b1959c4b4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5b1959c4b4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5b1959c4b4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5b1959c4b4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5b1959c4b4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5b1959c4b4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5b1959c4b4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5b1959c4b4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5b1959c4b4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5b1959c4b4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5b1959c4b4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5b1959c4b4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5.jp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3" cy="52551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2"/>
          <p:cNvPicPr preferRelativeResize="0"/>
          <p:nvPr/>
        </p:nvPicPr>
        <p:blipFill>
          <a:blip r:embed="rId3">
            <a:alphaModFix/>
          </a:blip>
          <a:stretch>
            <a:fillRect/>
          </a:stretch>
        </p:blipFill>
        <p:spPr>
          <a:xfrm>
            <a:off x="0" y="0"/>
            <a:ext cx="9144003" cy="5255123"/>
          </a:xfrm>
          <a:prstGeom prst="rect">
            <a:avLst/>
          </a:prstGeom>
          <a:noFill/>
          <a:ln>
            <a:noFill/>
          </a:ln>
        </p:spPr>
      </p:pic>
      <p:sp>
        <p:nvSpPr>
          <p:cNvPr id="122" name="Google Shape;122;p22"/>
          <p:cNvSpPr txBox="1"/>
          <p:nvPr>
            <p:ph type="title"/>
          </p:nvPr>
        </p:nvSpPr>
        <p:spPr>
          <a:xfrm>
            <a:off x="3117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4. It’s charging too much</a:t>
            </a:r>
            <a:endParaRPr/>
          </a:p>
        </p:txBody>
      </p:sp>
      <p:sp>
        <p:nvSpPr>
          <p:cNvPr id="123" name="Google Shape;123;p22"/>
          <p:cNvSpPr txBox="1"/>
          <p:nvPr>
            <p:ph idx="1" type="body"/>
          </p:nvPr>
        </p:nvSpPr>
        <p:spPr>
          <a:xfrm>
            <a:off x="311700" y="1454350"/>
            <a:ext cx="3999900" cy="3114300"/>
          </a:xfrm>
          <a:prstGeom prst="rect">
            <a:avLst/>
          </a:prstGeom>
        </p:spPr>
        <p:txBody>
          <a:bodyPr anchorCtr="0" anchor="t" bIns="91425" lIns="91425" spcFirstLastPara="1" rIns="91425" wrap="square" tIns="91425">
            <a:noAutofit/>
          </a:bodyPr>
          <a:lstStyle/>
          <a:p>
            <a:pPr indent="0" lvl="0" marL="0" rtl="0" algn="l">
              <a:spcBef>
                <a:spcPts val="1200"/>
              </a:spcBef>
              <a:spcAft>
                <a:spcPts val="1200"/>
              </a:spcAft>
              <a:buNone/>
            </a:pPr>
            <a:r>
              <a:rPr lang="en" sz="2200">
                <a:solidFill>
                  <a:schemeClr val="dk1"/>
                </a:solidFill>
                <a:latin typeface="Roboto"/>
                <a:ea typeface="Roboto"/>
                <a:cs typeface="Roboto"/>
                <a:sym typeface="Roboto"/>
              </a:rPr>
              <a:t>The default setting for applications was “National Evangelist”. Make sure the applicant selects the right option.</a:t>
            </a:r>
            <a:endParaRPr sz="2200">
              <a:solidFill>
                <a:schemeClr val="dk1"/>
              </a:solidFill>
              <a:latin typeface="Roboto"/>
              <a:ea typeface="Roboto"/>
              <a:cs typeface="Roboto"/>
              <a:sym typeface="Roboto"/>
            </a:endParaRPr>
          </a:p>
        </p:txBody>
      </p:sp>
      <p:sp>
        <p:nvSpPr>
          <p:cNvPr id="124" name="Google Shape;124;p22"/>
          <p:cNvSpPr txBox="1"/>
          <p:nvPr>
            <p:ph idx="2" type="body"/>
          </p:nvPr>
        </p:nvSpPr>
        <p:spPr>
          <a:xfrm>
            <a:off x="4832400" y="1454575"/>
            <a:ext cx="3999900" cy="31143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None/>
            </a:pPr>
            <a:r>
              <a:rPr lang="en" sz="2200">
                <a:solidFill>
                  <a:schemeClr val="dk1"/>
                </a:solidFill>
                <a:latin typeface="Roboto"/>
                <a:ea typeface="Roboto"/>
                <a:cs typeface="Roboto"/>
                <a:sym typeface="Roboto"/>
              </a:rPr>
              <a:t>Cada </a:t>
            </a:r>
            <a:r>
              <a:rPr lang="en" sz="2200">
                <a:solidFill>
                  <a:schemeClr val="dk1"/>
                </a:solidFill>
                <a:latin typeface="Roboto"/>
                <a:ea typeface="Roboto"/>
                <a:cs typeface="Roboto"/>
                <a:sym typeface="Roboto"/>
              </a:rPr>
              <a:t>aplicación</a:t>
            </a:r>
            <a:r>
              <a:rPr lang="en" sz="2200">
                <a:solidFill>
                  <a:schemeClr val="dk1"/>
                </a:solidFill>
                <a:latin typeface="Roboto"/>
                <a:ea typeface="Roboto"/>
                <a:cs typeface="Roboto"/>
                <a:sym typeface="Roboto"/>
              </a:rPr>
              <a:t> se abre con la categoria fue “Evangelista Nacional”. Tenga cuidado de que se seleccione la </a:t>
            </a:r>
            <a:r>
              <a:rPr lang="en" sz="2200">
                <a:solidFill>
                  <a:schemeClr val="dk1"/>
                </a:solidFill>
                <a:latin typeface="Roboto"/>
                <a:ea typeface="Roboto"/>
                <a:cs typeface="Roboto"/>
                <a:sym typeface="Roboto"/>
              </a:rPr>
              <a:t>categoría</a:t>
            </a:r>
            <a:r>
              <a:rPr lang="en" sz="2200">
                <a:solidFill>
                  <a:schemeClr val="dk1"/>
                </a:solidFill>
                <a:latin typeface="Roboto"/>
                <a:ea typeface="Roboto"/>
                <a:cs typeface="Roboto"/>
                <a:sym typeface="Roboto"/>
              </a:rPr>
              <a:t> correcta.</a:t>
            </a:r>
            <a:endParaRPr sz="2200">
              <a:solidFill>
                <a:schemeClr val="dk1"/>
              </a:solidFill>
              <a:latin typeface="Roboto"/>
              <a:ea typeface="Roboto"/>
              <a:cs typeface="Roboto"/>
              <a:sym typeface="Roboto"/>
            </a:endParaRPr>
          </a:p>
        </p:txBody>
      </p:sp>
      <p:sp>
        <p:nvSpPr>
          <p:cNvPr id="125" name="Google Shape;125;p22"/>
          <p:cNvSpPr txBox="1"/>
          <p:nvPr>
            <p:ph type="title"/>
          </p:nvPr>
        </p:nvSpPr>
        <p:spPr>
          <a:xfrm>
            <a:off x="48324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4. Esta cobrando demasiado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23"/>
          <p:cNvPicPr preferRelativeResize="0"/>
          <p:nvPr/>
        </p:nvPicPr>
        <p:blipFill>
          <a:blip r:embed="rId3">
            <a:alphaModFix/>
          </a:blip>
          <a:stretch>
            <a:fillRect/>
          </a:stretch>
        </p:blipFill>
        <p:spPr>
          <a:xfrm>
            <a:off x="0" y="0"/>
            <a:ext cx="9144003" cy="5255123"/>
          </a:xfrm>
          <a:prstGeom prst="rect">
            <a:avLst/>
          </a:prstGeom>
          <a:noFill/>
          <a:ln>
            <a:noFill/>
          </a:ln>
        </p:spPr>
      </p:pic>
      <p:sp>
        <p:nvSpPr>
          <p:cNvPr id="131" name="Google Shape;131;p23"/>
          <p:cNvSpPr txBox="1"/>
          <p:nvPr>
            <p:ph type="title"/>
          </p:nvPr>
        </p:nvSpPr>
        <p:spPr>
          <a:xfrm>
            <a:off x="311700" y="445025"/>
            <a:ext cx="3999900" cy="572700"/>
          </a:xfrm>
          <a:prstGeom prst="rect">
            <a:avLst/>
          </a:prstGeom>
        </p:spPr>
        <p:txBody>
          <a:bodyPr anchorCtr="0" anchor="t" bIns="91425" lIns="91425" spcFirstLastPara="1" rIns="91425" wrap="square" tIns="91425">
            <a:normAutofit fontScale="90000"/>
          </a:bodyPr>
          <a:lstStyle/>
          <a:p>
            <a:pPr indent="-388620" lvl="0" marL="457200" rtl="0" algn="l">
              <a:spcBef>
                <a:spcPts val="0"/>
              </a:spcBef>
              <a:spcAft>
                <a:spcPts val="0"/>
              </a:spcAft>
              <a:buSzPct val="100000"/>
              <a:buAutoNum type="arabicPeriod"/>
            </a:pPr>
            <a:r>
              <a:rPr lang="en"/>
              <a:t>Insurance Compliance</a:t>
            </a:r>
            <a:endParaRPr/>
          </a:p>
        </p:txBody>
      </p:sp>
      <p:sp>
        <p:nvSpPr>
          <p:cNvPr id="132" name="Google Shape;132;p23"/>
          <p:cNvSpPr txBox="1"/>
          <p:nvPr>
            <p:ph idx="1" type="body"/>
          </p:nvPr>
        </p:nvSpPr>
        <p:spPr>
          <a:xfrm>
            <a:off x="311700" y="1454350"/>
            <a:ext cx="3999900" cy="3114300"/>
          </a:xfrm>
          <a:prstGeom prst="rect">
            <a:avLst/>
          </a:prstGeom>
        </p:spPr>
        <p:txBody>
          <a:bodyPr anchorCtr="0" anchor="t" bIns="91425" lIns="91425" spcFirstLastPara="1" rIns="91425" wrap="square" tIns="91425">
            <a:noAutofit/>
          </a:bodyPr>
          <a:lstStyle/>
          <a:p>
            <a:pPr indent="0" lvl="0" marL="0" rtl="0" algn="l">
              <a:spcBef>
                <a:spcPts val="1200"/>
              </a:spcBef>
              <a:spcAft>
                <a:spcPts val="1200"/>
              </a:spcAft>
              <a:buNone/>
            </a:pPr>
            <a:r>
              <a:rPr lang="en" sz="2200">
                <a:solidFill>
                  <a:schemeClr val="dk1"/>
                </a:solidFill>
                <a:latin typeface="Roboto"/>
                <a:ea typeface="Roboto"/>
                <a:cs typeface="Roboto"/>
                <a:sym typeface="Roboto"/>
              </a:rPr>
              <a:t>The General Secretary instructs that every District Secretary upload, log and follow up on the Credentials Portal the declaration pages. </a:t>
            </a:r>
            <a:r>
              <a:rPr b="1" lang="en" sz="2200">
                <a:solidFill>
                  <a:schemeClr val="dk1"/>
                </a:solidFill>
                <a:latin typeface="Roboto"/>
                <a:ea typeface="Roboto"/>
                <a:cs typeface="Roboto"/>
                <a:sym typeface="Roboto"/>
              </a:rPr>
              <a:t>We are no longer using ARIS for this purpose to allow better follow up.</a:t>
            </a:r>
            <a:endParaRPr b="1" sz="2200">
              <a:solidFill>
                <a:schemeClr val="dk1"/>
              </a:solidFill>
              <a:latin typeface="Roboto"/>
              <a:ea typeface="Roboto"/>
              <a:cs typeface="Roboto"/>
              <a:sym typeface="Roboto"/>
            </a:endParaRPr>
          </a:p>
        </p:txBody>
      </p:sp>
      <p:sp>
        <p:nvSpPr>
          <p:cNvPr id="133" name="Google Shape;133;p23"/>
          <p:cNvSpPr txBox="1"/>
          <p:nvPr>
            <p:ph idx="2" type="body"/>
          </p:nvPr>
        </p:nvSpPr>
        <p:spPr>
          <a:xfrm>
            <a:off x="4832400" y="1454575"/>
            <a:ext cx="3999900" cy="31143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2200">
                <a:solidFill>
                  <a:schemeClr val="dk1"/>
                </a:solidFill>
                <a:latin typeface="Roboto"/>
                <a:ea typeface="Roboto"/>
                <a:cs typeface="Roboto"/>
                <a:sym typeface="Roboto"/>
              </a:rPr>
              <a:t>El Secretario General instruye que cada Secretario Distrital suba, registre y haga seguimiento de las paginas de </a:t>
            </a:r>
            <a:r>
              <a:rPr lang="en" sz="2200">
                <a:solidFill>
                  <a:schemeClr val="dk1"/>
                </a:solidFill>
                <a:latin typeface="Roboto"/>
                <a:ea typeface="Roboto"/>
                <a:cs typeface="Roboto"/>
                <a:sym typeface="Roboto"/>
              </a:rPr>
              <a:t>declaración</a:t>
            </a:r>
            <a:r>
              <a:rPr lang="en" sz="2200">
                <a:solidFill>
                  <a:schemeClr val="dk1"/>
                </a:solidFill>
                <a:latin typeface="Roboto"/>
                <a:ea typeface="Roboto"/>
                <a:cs typeface="Roboto"/>
                <a:sym typeface="Roboto"/>
              </a:rPr>
              <a:t> en el portal de las credenciales. </a:t>
            </a:r>
            <a:endParaRPr sz="2200">
              <a:solidFill>
                <a:schemeClr val="dk1"/>
              </a:solidFill>
              <a:latin typeface="Roboto"/>
              <a:ea typeface="Roboto"/>
              <a:cs typeface="Roboto"/>
              <a:sym typeface="Roboto"/>
            </a:endParaRPr>
          </a:p>
          <a:p>
            <a:pPr indent="0" lvl="0" marL="0" rtl="0" algn="l">
              <a:lnSpc>
                <a:spcPct val="95000"/>
              </a:lnSpc>
              <a:spcBef>
                <a:spcPts val="1200"/>
              </a:spcBef>
              <a:spcAft>
                <a:spcPts val="1200"/>
              </a:spcAft>
              <a:buNone/>
            </a:pPr>
            <a:r>
              <a:rPr b="1" lang="en" sz="2200">
                <a:solidFill>
                  <a:schemeClr val="dk1"/>
                </a:solidFill>
                <a:latin typeface="Roboto"/>
                <a:ea typeface="Roboto"/>
                <a:cs typeface="Roboto"/>
                <a:sym typeface="Roboto"/>
              </a:rPr>
              <a:t>No estamos usando ARIS para este </a:t>
            </a:r>
            <a:r>
              <a:rPr b="1" lang="en" sz="2200">
                <a:solidFill>
                  <a:schemeClr val="dk1"/>
                </a:solidFill>
                <a:latin typeface="Roboto"/>
                <a:ea typeface="Roboto"/>
                <a:cs typeface="Roboto"/>
                <a:sym typeface="Roboto"/>
              </a:rPr>
              <a:t>propósito</a:t>
            </a:r>
            <a:r>
              <a:rPr b="1" lang="en" sz="2200">
                <a:solidFill>
                  <a:schemeClr val="dk1"/>
                </a:solidFill>
                <a:latin typeface="Roboto"/>
                <a:ea typeface="Roboto"/>
                <a:cs typeface="Roboto"/>
                <a:sym typeface="Roboto"/>
              </a:rPr>
              <a:t> para lograr un mejor seguimiento.</a:t>
            </a:r>
            <a:endParaRPr b="1" sz="2200">
              <a:solidFill>
                <a:schemeClr val="dk1"/>
              </a:solidFill>
              <a:latin typeface="Roboto"/>
              <a:ea typeface="Roboto"/>
              <a:cs typeface="Roboto"/>
              <a:sym typeface="Roboto"/>
            </a:endParaRPr>
          </a:p>
        </p:txBody>
      </p:sp>
      <p:sp>
        <p:nvSpPr>
          <p:cNvPr id="134" name="Google Shape;134;p23"/>
          <p:cNvSpPr txBox="1"/>
          <p:nvPr>
            <p:ph type="title"/>
          </p:nvPr>
        </p:nvSpPr>
        <p:spPr>
          <a:xfrm>
            <a:off x="4832400" y="445025"/>
            <a:ext cx="3999900" cy="572700"/>
          </a:xfrm>
          <a:prstGeom prst="rect">
            <a:avLst/>
          </a:prstGeom>
        </p:spPr>
        <p:txBody>
          <a:bodyPr anchorCtr="0" anchor="t" bIns="91425" lIns="91425" spcFirstLastPara="1" rIns="91425" wrap="square" tIns="91425">
            <a:normAutofit fontScale="90000"/>
          </a:bodyPr>
          <a:lstStyle/>
          <a:p>
            <a:pPr indent="-388620" lvl="0" marL="457200" rtl="0" algn="l">
              <a:spcBef>
                <a:spcPts val="0"/>
              </a:spcBef>
              <a:spcAft>
                <a:spcPts val="0"/>
              </a:spcAft>
              <a:buSzPct val="100000"/>
              <a:buAutoNum type="arabicPeriod"/>
            </a:pPr>
            <a:r>
              <a:rPr lang="en"/>
              <a:t>Cumplimiento con segures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4"/>
          <p:cNvPicPr preferRelativeResize="0"/>
          <p:nvPr/>
        </p:nvPicPr>
        <p:blipFill>
          <a:blip r:embed="rId3">
            <a:alphaModFix/>
          </a:blip>
          <a:stretch>
            <a:fillRect/>
          </a:stretch>
        </p:blipFill>
        <p:spPr>
          <a:xfrm>
            <a:off x="0" y="0"/>
            <a:ext cx="9144003" cy="5255123"/>
          </a:xfrm>
          <a:prstGeom prst="rect">
            <a:avLst/>
          </a:prstGeom>
          <a:noFill/>
          <a:ln>
            <a:noFill/>
          </a:ln>
        </p:spPr>
      </p:pic>
      <p:sp>
        <p:nvSpPr>
          <p:cNvPr id="140" name="Google Shape;140;p24"/>
          <p:cNvSpPr txBox="1"/>
          <p:nvPr>
            <p:ph type="title"/>
          </p:nvPr>
        </p:nvSpPr>
        <p:spPr>
          <a:xfrm>
            <a:off x="3117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2. Real Estate type</a:t>
            </a:r>
            <a:endParaRPr/>
          </a:p>
        </p:txBody>
      </p:sp>
      <p:sp>
        <p:nvSpPr>
          <p:cNvPr id="141" name="Google Shape;141;p24"/>
          <p:cNvSpPr txBox="1"/>
          <p:nvPr>
            <p:ph idx="1" type="body"/>
          </p:nvPr>
        </p:nvSpPr>
        <p:spPr>
          <a:xfrm>
            <a:off x="311700" y="1454350"/>
            <a:ext cx="3999900" cy="3114300"/>
          </a:xfrm>
          <a:prstGeom prst="rect">
            <a:avLst/>
          </a:prstGeom>
        </p:spPr>
        <p:txBody>
          <a:bodyPr anchorCtr="0" anchor="t" bIns="91425" lIns="91425" spcFirstLastPara="1" rIns="91425" wrap="square" tIns="91425">
            <a:noAutofit/>
          </a:bodyPr>
          <a:lstStyle/>
          <a:p>
            <a:pPr indent="0" lvl="0" marL="0" rtl="0" algn="l">
              <a:spcBef>
                <a:spcPts val="1200"/>
              </a:spcBef>
              <a:spcAft>
                <a:spcPts val="1200"/>
              </a:spcAft>
              <a:buNone/>
            </a:pPr>
            <a:r>
              <a:rPr lang="en" sz="2200">
                <a:solidFill>
                  <a:schemeClr val="dk1"/>
                </a:solidFill>
                <a:latin typeface="Roboto"/>
                <a:ea typeface="Roboto"/>
                <a:cs typeface="Roboto"/>
                <a:sym typeface="Roboto"/>
              </a:rPr>
              <a:t>For every church represented by a row on the checklist, please indicate if the church owns property (“Property”) or rents (“Renter”)</a:t>
            </a:r>
            <a:endParaRPr sz="2200">
              <a:solidFill>
                <a:schemeClr val="dk1"/>
              </a:solidFill>
              <a:latin typeface="Roboto"/>
              <a:ea typeface="Roboto"/>
              <a:cs typeface="Roboto"/>
              <a:sym typeface="Roboto"/>
            </a:endParaRPr>
          </a:p>
        </p:txBody>
      </p:sp>
      <p:sp>
        <p:nvSpPr>
          <p:cNvPr id="142" name="Google Shape;142;p24"/>
          <p:cNvSpPr txBox="1"/>
          <p:nvPr>
            <p:ph idx="2" type="body"/>
          </p:nvPr>
        </p:nvSpPr>
        <p:spPr>
          <a:xfrm>
            <a:off x="4832400" y="1454575"/>
            <a:ext cx="3999900" cy="31143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None/>
            </a:pPr>
            <a:r>
              <a:rPr lang="en" sz="2200">
                <a:solidFill>
                  <a:schemeClr val="dk1"/>
                </a:solidFill>
                <a:latin typeface="Roboto"/>
                <a:ea typeface="Roboto"/>
                <a:cs typeface="Roboto"/>
                <a:sym typeface="Roboto"/>
              </a:rPr>
              <a:t>Para cada iglesia representada por una linea en la lista de verificacion, por favor indique si </a:t>
            </a:r>
            <a:endParaRPr sz="2200">
              <a:solidFill>
                <a:schemeClr val="dk1"/>
              </a:solidFill>
              <a:latin typeface="Roboto"/>
              <a:ea typeface="Roboto"/>
              <a:cs typeface="Roboto"/>
              <a:sym typeface="Roboto"/>
            </a:endParaRPr>
          </a:p>
        </p:txBody>
      </p:sp>
      <p:sp>
        <p:nvSpPr>
          <p:cNvPr id="143" name="Google Shape;143;p24"/>
          <p:cNvSpPr txBox="1"/>
          <p:nvPr>
            <p:ph type="title"/>
          </p:nvPr>
        </p:nvSpPr>
        <p:spPr>
          <a:xfrm>
            <a:off x="48324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2. Tipo de Bienes Raices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5"/>
          <p:cNvPicPr preferRelativeResize="0"/>
          <p:nvPr/>
        </p:nvPicPr>
        <p:blipFill>
          <a:blip r:embed="rId3">
            <a:alphaModFix/>
          </a:blip>
          <a:stretch>
            <a:fillRect/>
          </a:stretch>
        </p:blipFill>
        <p:spPr>
          <a:xfrm>
            <a:off x="0" y="0"/>
            <a:ext cx="9144003" cy="5255123"/>
          </a:xfrm>
          <a:prstGeom prst="rect">
            <a:avLst/>
          </a:prstGeom>
          <a:noFill/>
          <a:ln>
            <a:noFill/>
          </a:ln>
        </p:spPr>
      </p:pic>
      <p:sp>
        <p:nvSpPr>
          <p:cNvPr id="149" name="Google Shape;149;p25"/>
          <p:cNvSpPr txBox="1"/>
          <p:nvPr>
            <p:ph type="title"/>
          </p:nvPr>
        </p:nvSpPr>
        <p:spPr>
          <a:xfrm>
            <a:off x="3117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3. Asegurado de manera adicional</a:t>
            </a:r>
            <a:endParaRPr/>
          </a:p>
        </p:txBody>
      </p:sp>
      <p:sp>
        <p:nvSpPr>
          <p:cNvPr id="150" name="Google Shape;150;p25"/>
          <p:cNvSpPr txBox="1"/>
          <p:nvPr>
            <p:ph idx="1" type="body"/>
          </p:nvPr>
        </p:nvSpPr>
        <p:spPr>
          <a:xfrm>
            <a:off x="311700" y="1454350"/>
            <a:ext cx="3999900" cy="31143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2000">
                <a:solidFill>
                  <a:schemeClr val="dk1"/>
                </a:solidFill>
                <a:latin typeface="Roboto"/>
                <a:ea typeface="Roboto"/>
                <a:cs typeface="Roboto"/>
                <a:sym typeface="Roboto"/>
              </a:rPr>
              <a:t>Si arrendamos edificio o estacionamiento, los dueños son incluidos en entidades que </a:t>
            </a:r>
            <a:r>
              <a:rPr lang="en" sz="2000">
                <a:solidFill>
                  <a:schemeClr val="dk1"/>
                </a:solidFill>
                <a:latin typeface="Roboto"/>
                <a:ea typeface="Roboto"/>
                <a:cs typeface="Roboto"/>
                <a:sym typeface="Roboto"/>
              </a:rPr>
              <a:t>están</a:t>
            </a:r>
            <a:r>
              <a:rPr lang="en" sz="2000">
                <a:solidFill>
                  <a:schemeClr val="dk1"/>
                </a:solidFill>
                <a:latin typeface="Roboto"/>
                <a:ea typeface="Roboto"/>
                <a:cs typeface="Roboto"/>
                <a:sym typeface="Roboto"/>
              </a:rPr>
              <a:t> aseguradas de manera adicional. La Oficina General debe </a:t>
            </a:r>
            <a:r>
              <a:rPr lang="en" sz="2000">
                <a:solidFill>
                  <a:schemeClr val="dk1"/>
                </a:solidFill>
                <a:latin typeface="Roboto"/>
                <a:ea typeface="Roboto"/>
                <a:cs typeface="Roboto"/>
                <a:sym typeface="Roboto"/>
              </a:rPr>
              <a:t>también</a:t>
            </a:r>
            <a:r>
              <a:rPr lang="en" sz="2000">
                <a:solidFill>
                  <a:schemeClr val="dk1"/>
                </a:solidFill>
                <a:latin typeface="Roboto"/>
                <a:ea typeface="Roboto"/>
                <a:cs typeface="Roboto"/>
                <a:sym typeface="Roboto"/>
              </a:rPr>
              <a:t> </a:t>
            </a:r>
            <a:r>
              <a:rPr lang="en" sz="2000">
                <a:solidFill>
                  <a:schemeClr val="dk1"/>
                </a:solidFill>
                <a:latin typeface="Roboto"/>
                <a:ea typeface="Roboto"/>
                <a:cs typeface="Roboto"/>
                <a:sym typeface="Roboto"/>
              </a:rPr>
              <a:t>aparecer</a:t>
            </a:r>
            <a:r>
              <a:rPr lang="en" sz="2000">
                <a:solidFill>
                  <a:schemeClr val="dk1"/>
                </a:solidFill>
                <a:latin typeface="Roboto"/>
                <a:ea typeface="Roboto"/>
                <a:cs typeface="Roboto"/>
                <a:sym typeface="Roboto"/>
              </a:rPr>
              <a:t> en esta </a:t>
            </a:r>
            <a:r>
              <a:rPr lang="en" sz="2000">
                <a:solidFill>
                  <a:schemeClr val="dk1"/>
                </a:solidFill>
                <a:latin typeface="Roboto"/>
                <a:ea typeface="Roboto"/>
                <a:cs typeface="Roboto"/>
                <a:sym typeface="Roboto"/>
              </a:rPr>
              <a:t>sección</a:t>
            </a:r>
            <a:r>
              <a:rPr lang="en" sz="2000">
                <a:solidFill>
                  <a:schemeClr val="dk1"/>
                </a:solidFill>
                <a:latin typeface="Roboto"/>
                <a:ea typeface="Roboto"/>
                <a:cs typeface="Roboto"/>
                <a:sym typeface="Roboto"/>
              </a:rPr>
              <a:t>.</a:t>
            </a:r>
            <a:endParaRPr sz="2000">
              <a:solidFill>
                <a:schemeClr val="dk1"/>
              </a:solidFill>
              <a:latin typeface="Roboto"/>
              <a:ea typeface="Roboto"/>
              <a:cs typeface="Roboto"/>
              <a:sym typeface="Roboto"/>
            </a:endParaRPr>
          </a:p>
          <a:p>
            <a:pPr indent="0" lvl="0" marL="0" rtl="0" algn="l">
              <a:spcBef>
                <a:spcPts val="1200"/>
              </a:spcBef>
              <a:spcAft>
                <a:spcPts val="0"/>
              </a:spcAft>
              <a:buNone/>
            </a:pPr>
            <a:r>
              <a:rPr lang="en" sz="2000">
                <a:solidFill>
                  <a:schemeClr val="dk1"/>
                </a:solidFill>
                <a:latin typeface="Roboto"/>
                <a:ea typeface="Roboto"/>
                <a:cs typeface="Roboto"/>
                <a:sym typeface="Roboto"/>
              </a:rPr>
              <a:t>Apostolic Assembly of the Faith in Christ Jesus</a:t>
            </a:r>
            <a:endParaRPr sz="2000">
              <a:solidFill>
                <a:schemeClr val="dk1"/>
              </a:solidFill>
              <a:latin typeface="Roboto"/>
              <a:ea typeface="Roboto"/>
              <a:cs typeface="Roboto"/>
              <a:sym typeface="Roboto"/>
            </a:endParaRPr>
          </a:p>
          <a:p>
            <a:pPr indent="0" lvl="0" marL="0" rtl="0" algn="l">
              <a:spcBef>
                <a:spcPts val="1200"/>
              </a:spcBef>
              <a:spcAft>
                <a:spcPts val="1200"/>
              </a:spcAft>
              <a:buNone/>
            </a:pPr>
            <a:r>
              <a:rPr lang="en" sz="2000">
                <a:solidFill>
                  <a:schemeClr val="dk1"/>
                </a:solidFill>
                <a:latin typeface="Roboto"/>
                <a:ea typeface="Roboto"/>
                <a:cs typeface="Roboto"/>
                <a:sym typeface="Roboto"/>
              </a:rPr>
              <a:t>5401 Citrus Avenue, Fontana, CA 92336</a:t>
            </a:r>
            <a:endParaRPr sz="2000">
              <a:solidFill>
                <a:schemeClr val="dk1"/>
              </a:solidFill>
              <a:latin typeface="Roboto"/>
              <a:ea typeface="Roboto"/>
              <a:cs typeface="Roboto"/>
              <a:sym typeface="Roboto"/>
            </a:endParaRPr>
          </a:p>
        </p:txBody>
      </p:sp>
      <p:sp>
        <p:nvSpPr>
          <p:cNvPr id="151" name="Google Shape;151;p25"/>
          <p:cNvSpPr txBox="1"/>
          <p:nvPr>
            <p:ph idx="2" type="body"/>
          </p:nvPr>
        </p:nvSpPr>
        <p:spPr>
          <a:xfrm>
            <a:off x="4832400" y="1454575"/>
            <a:ext cx="3999900" cy="31143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2200">
                <a:solidFill>
                  <a:schemeClr val="dk1"/>
                </a:solidFill>
                <a:latin typeface="Roboto"/>
                <a:ea typeface="Roboto"/>
                <a:cs typeface="Roboto"/>
                <a:sym typeface="Roboto"/>
              </a:rPr>
              <a:t>If we rent a building or parking, the owners are </a:t>
            </a:r>
            <a:r>
              <a:rPr lang="en" sz="2200">
                <a:solidFill>
                  <a:schemeClr val="dk1"/>
                </a:solidFill>
                <a:latin typeface="Roboto"/>
                <a:ea typeface="Roboto"/>
                <a:cs typeface="Roboto"/>
                <a:sym typeface="Roboto"/>
              </a:rPr>
              <a:t>included</a:t>
            </a:r>
            <a:r>
              <a:rPr lang="en" sz="2200">
                <a:solidFill>
                  <a:schemeClr val="dk1"/>
                </a:solidFill>
                <a:latin typeface="Roboto"/>
                <a:ea typeface="Roboto"/>
                <a:cs typeface="Roboto"/>
                <a:sym typeface="Roboto"/>
              </a:rPr>
              <a:t> as interested parties in the additional insured section. Headquarters must also appear in this section.</a:t>
            </a:r>
            <a:endParaRPr sz="2200">
              <a:solidFill>
                <a:schemeClr val="dk1"/>
              </a:solidFill>
              <a:latin typeface="Roboto"/>
              <a:ea typeface="Roboto"/>
              <a:cs typeface="Roboto"/>
              <a:sym typeface="Roboto"/>
            </a:endParaRPr>
          </a:p>
          <a:p>
            <a:pPr indent="0" lvl="0" marL="0" rtl="0" algn="l">
              <a:lnSpc>
                <a:spcPct val="95000"/>
              </a:lnSpc>
              <a:spcBef>
                <a:spcPts val="1200"/>
              </a:spcBef>
              <a:spcAft>
                <a:spcPts val="0"/>
              </a:spcAft>
              <a:buNone/>
            </a:pPr>
            <a:r>
              <a:rPr lang="en" sz="2200">
                <a:solidFill>
                  <a:schemeClr val="dk1"/>
                </a:solidFill>
                <a:latin typeface="Roboto"/>
                <a:ea typeface="Roboto"/>
                <a:cs typeface="Roboto"/>
                <a:sym typeface="Roboto"/>
              </a:rPr>
              <a:t>Apostolic Assembly of the Faith in Christ Jesus</a:t>
            </a:r>
            <a:endParaRPr sz="2200">
              <a:solidFill>
                <a:schemeClr val="dk1"/>
              </a:solidFill>
              <a:latin typeface="Roboto"/>
              <a:ea typeface="Roboto"/>
              <a:cs typeface="Roboto"/>
              <a:sym typeface="Roboto"/>
            </a:endParaRPr>
          </a:p>
          <a:p>
            <a:pPr indent="0" lvl="0" marL="0" rtl="0" algn="l">
              <a:lnSpc>
                <a:spcPct val="95000"/>
              </a:lnSpc>
              <a:spcBef>
                <a:spcPts val="1200"/>
              </a:spcBef>
              <a:spcAft>
                <a:spcPts val="1200"/>
              </a:spcAft>
              <a:buNone/>
            </a:pPr>
            <a:r>
              <a:rPr lang="en" sz="2200">
                <a:solidFill>
                  <a:schemeClr val="dk1"/>
                </a:solidFill>
                <a:latin typeface="Roboto"/>
                <a:ea typeface="Roboto"/>
                <a:cs typeface="Roboto"/>
                <a:sym typeface="Roboto"/>
              </a:rPr>
              <a:t>5401 Citrus Avenue, Fontana, CA 92336</a:t>
            </a:r>
            <a:endParaRPr sz="2200">
              <a:solidFill>
                <a:schemeClr val="dk1"/>
              </a:solidFill>
              <a:latin typeface="Roboto"/>
              <a:ea typeface="Roboto"/>
              <a:cs typeface="Roboto"/>
              <a:sym typeface="Roboto"/>
            </a:endParaRPr>
          </a:p>
        </p:txBody>
      </p:sp>
      <p:sp>
        <p:nvSpPr>
          <p:cNvPr id="152" name="Google Shape;152;p25"/>
          <p:cNvSpPr txBox="1"/>
          <p:nvPr>
            <p:ph type="title"/>
          </p:nvPr>
        </p:nvSpPr>
        <p:spPr>
          <a:xfrm>
            <a:off x="48324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3. Additional insured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6"/>
          <p:cNvPicPr preferRelativeResize="0"/>
          <p:nvPr/>
        </p:nvPicPr>
        <p:blipFill>
          <a:blip r:embed="rId3">
            <a:alphaModFix/>
          </a:blip>
          <a:stretch>
            <a:fillRect/>
          </a:stretch>
        </p:blipFill>
        <p:spPr>
          <a:xfrm>
            <a:off x="0" y="0"/>
            <a:ext cx="9144003" cy="5255123"/>
          </a:xfrm>
          <a:prstGeom prst="rect">
            <a:avLst/>
          </a:prstGeom>
          <a:noFill/>
          <a:ln>
            <a:noFill/>
          </a:ln>
        </p:spPr>
      </p:pic>
      <p:sp>
        <p:nvSpPr>
          <p:cNvPr id="158" name="Google Shape;158;p26"/>
          <p:cNvSpPr txBox="1"/>
          <p:nvPr>
            <p:ph type="title"/>
          </p:nvPr>
        </p:nvSpPr>
        <p:spPr>
          <a:xfrm>
            <a:off x="3117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4. </a:t>
            </a:r>
            <a:r>
              <a:rPr lang="en"/>
              <a:t>Páginas</a:t>
            </a:r>
            <a:r>
              <a:rPr lang="en"/>
              <a:t> de </a:t>
            </a:r>
            <a:r>
              <a:rPr lang="en"/>
              <a:t>Declaración</a:t>
            </a:r>
            <a:endParaRPr/>
          </a:p>
        </p:txBody>
      </p:sp>
      <p:sp>
        <p:nvSpPr>
          <p:cNvPr id="159" name="Google Shape;159;p26"/>
          <p:cNvSpPr txBox="1"/>
          <p:nvPr>
            <p:ph idx="1" type="body"/>
          </p:nvPr>
        </p:nvSpPr>
        <p:spPr>
          <a:xfrm>
            <a:off x="311700" y="1454350"/>
            <a:ext cx="3999900" cy="3114300"/>
          </a:xfrm>
          <a:prstGeom prst="rect">
            <a:avLst/>
          </a:prstGeom>
        </p:spPr>
        <p:txBody>
          <a:bodyPr anchorCtr="0" anchor="t" bIns="91425" lIns="91425" spcFirstLastPara="1" rIns="91425" wrap="square" tIns="91425">
            <a:noAutofit/>
          </a:bodyPr>
          <a:lstStyle/>
          <a:p>
            <a:pPr indent="0" lvl="0" marL="0" rtl="0" algn="l">
              <a:spcBef>
                <a:spcPts val="1200"/>
              </a:spcBef>
              <a:spcAft>
                <a:spcPts val="1200"/>
              </a:spcAft>
              <a:buNone/>
            </a:pPr>
            <a:r>
              <a:rPr lang="en" sz="2200">
                <a:solidFill>
                  <a:schemeClr val="dk1"/>
                </a:solidFill>
                <a:latin typeface="Roboto"/>
                <a:ea typeface="Roboto"/>
                <a:cs typeface="Roboto"/>
                <a:sym typeface="Roboto"/>
              </a:rPr>
              <a:t>La </a:t>
            </a:r>
            <a:r>
              <a:rPr lang="en" sz="2200">
                <a:solidFill>
                  <a:schemeClr val="dk1"/>
                </a:solidFill>
                <a:latin typeface="Roboto"/>
                <a:ea typeface="Roboto"/>
                <a:cs typeface="Roboto"/>
                <a:sym typeface="Roboto"/>
              </a:rPr>
              <a:t>Secretaria</a:t>
            </a:r>
            <a:r>
              <a:rPr lang="en" sz="2200">
                <a:solidFill>
                  <a:schemeClr val="dk1"/>
                </a:solidFill>
                <a:latin typeface="Roboto"/>
                <a:ea typeface="Roboto"/>
                <a:cs typeface="Roboto"/>
                <a:sym typeface="Roboto"/>
              </a:rPr>
              <a:t> General solicita que se suban y registren las paginas de declaracion, no el certificado de proteccion a terceros. Mas detalle en la documentacion mejor protege la Asamblea Apostolica.</a:t>
            </a:r>
            <a:endParaRPr sz="2200">
              <a:solidFill>
                <a:schemeClr val="dk1"/>
              </a:solidFill>
              <a:latin typeface="Roboto"/>
              <a:ea typeface="Roboto"/>
              <a:cs typeface="Roboto"/>
              <a:sym typeface="Roboto"/>
            </a:endParaRPr>
          </a:p>
        </p:txBody>
      </p:sp>
      <p:sp>
        <p:nvSpPr>
          <p:cNvPr id="160" name="Google Shape;160;p26"/>
          <p:cNvSpPr txBox="1"/>
          <p:nvPr>
            <p:ph idx="2" type="body"/>
          </p:nvPr>
        </p:nvSpPr>
        <p:spPr>
          <a:xfrm>
            <a:off x="4832400" y="1454575"/>
            <a:ext cx="3999900" cy="31143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None/>
            </a:pPr>
            <a:r>
              <a:rPr lang="en" sz="2200">
                <a:solidFill>
                  <a:schemeClr val="dk1"/>
                </a:solidFill>
                <a:latin typeface="Roboto"/>
                <a:ea typeface="Roboto"/>
                <a:cs typeface="Roboto"/>
                <a:sym typeface="Roboto"/>
              </a:rPr>
              <a:t>The General Secretariat requests that you upload and record declaration pages, not just the certificate of liability. More </a:t>
            </a:r>
            <a:r>
              <a:rPr lang="en" sz="2200">
                <a:solidFill>
                  <a:schemeClr val="dk1"/>
                </a:solidFill>
                <a:latin typeface="Roboto"/>
                <a:ea typeface="Roboto"/>
                <a:cs typeface="Roboto"/>
                <a:sym typeface="Roboto"/>
              </a:rPr>
              <a:t>details in the documentation better protects the Apostolic Assembly.</a:t>
            </a:r>
            <a:endParaRPr sz="2200">
              <a:solidFill>
                <a:schemeClr val="dk1"/>
              </a:solidFill>
              <a:latin typeface="Roboto"/>
              <a:ea typeface="Roboto"/>
              <a:cs typeface="Roboto"/>
              <a:sym typeface="Roboto"/>
            </a:endParaRPr>
          </a:p>
        </p:txBody>
      </p:sp>
      <p:sp>
        <p:nvSpPr>
          <p:cNvPr id="161" name="Google Shape;161;p26"/>
          <p:cNvSpPr txBox="1"/>
          <p:nvPr>
            <p:ph type="title"/>
          </p:nvPr>
        </p:nvSpPr>
        <p:spPr>
          <a:xfrm>
            <a:off x="48324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4. Declaration Pages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27"/>
          <p:cNvPicPr preferRelativeResize="0"/>
          <p:nvPr/>
        </p:nvPicPr>
        <p:blipFill>
          <a:blip r:embed="rId3">
            <a:alphaModFix/>
          </a:blip>
          <a:stretch>
            <a:fillRect/>
          </a:stretch>
        </p:blipFill>
        <p:spPr>
          <a:xfrm>
            <a:off x="0" y="0"/>
            <a:ext cx="9144003" cy="5255123"/>
          </a:xfrm>
          <a:prstGeom prst="rect">
            <a:avLst/>
          </a:prstGeom>
          <a:noFill/>
          <a:ln>
            <a:noFill/>
          </a:ln>
        </p:spPr>
      </p:pic>
      <p:sp>
        <p:nvSpPr>
          <p:cNvPr id="167" name="Google Shape;167;p27"/>
          <p:cNvSpPr txBox="1"/>
          <p:nvPr>
            <p:ph type="title"/>
          </p:nvPr>
        </p:nvSpPr>
        <p:spPr>
          <a:xfrm>
            <a:off x="3117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5. Cobertura a terceros</a:t>
            </a:r>
            <a:endParaRPr/>
          </a:p>
        </p:txBody>
      </p:sp>
      <p:sp>
        <p:nvSpPr>
          <p:cNvPr id="168" name="Google Shape;168;p27"/>
          <p:cNvSpPr txBox="1"/>
          <p:nvPr>
            <p:ph idx="1" type="body"/>
          </p:nvPr>
        </p:nvSpPr>
        <p:spPr>
          <a:xfrm>
            <a:off x="311700" y="1070413"/>
            <a:ext cx="3999900" cy="3114300"/>
          </a:xfrm>
          <a:prstGeom prst="rect">
            <a:avLst/>
          </a:prstGeom>
        </p:spPr>
        <p:txBody>
          <a:bodyPr anchorCtr="0" anchor="t" bIns="91425" lIns="91425" spcFirstLastPara="1" rIns="91425" wrap="square" tIns="91425">
            <a:noAutofit/>
          </a:bodyPr>
          <a:lstStyle/>
          <a:p>
            <a:pPr indent="0" lvl="0" marL="0" rtl="0" algn="l">
              <a:spcBef>
                <a:spcPts val="1200"/>
              </a:spcBef>
              <a:spcAft>
                <a:spcPts val="1200"/>
              </a:spcAft>
              <a:buNone/>
            </a:pPr>
            <a:r>
              <a:rPr lang="en" sz="2200">
                <a:solidFill>
                  <a:schemeClr val="dk1"/>
                </a:solidFill>
                <a:latin typeface="Roboto"/>
                <a:ea typeface="Roboto"/>
                <a:cs typeface="Roboto"/>
                <a:sym typeface="Roboto"/>
              </a:rPr>
              <a:t>Hay diferentes tipos de coberturas (Propiedad, incendio, auto). El enfoque es cobertura a terceros, que se conoce en </a:t>
            </a:r>
            <a:r>
              <a:rPr lang="en" sz="2200">
                <a:solidFill>
                  <a:schemeClr val="dk1"/>
                </a:solidFill>
                <a:latin typeface="Roboto"/>
                <a:ea typeface="Roboto"/>
                <a:cs typeface="Roboto"/>
                <a:sym typeface="Roboto"/>
              </a:rPr>
              <a:t>inglés</a:t>
            </a:r>
            <a:r>
              <a:rPr lang="en" sz="2200">
                <a:solidFill>
                  <a:schemeClr val="dk1"/>
                </a:solidFill>
                <a:latin typeface="Roboto"/>
                <a:ea typeface="Roboto"/>
                <a:cs typeface="Roboto"/>
                <a:sym typeface="Roboto"/>
              </a:rPr>
              <a:t> como “Liability”. Hay diferentes tipos de coberturas a terceros, repita a los pastores que se necesita Directores y Oficiales, y Acoso Sexual.</a:t>
            </a:r>
            <a:endParaRPr sz="2200">
              <a:solidFill>
                <a:schemeClr val="dk1"/>
              </a:solidFill>
              <a:latin typeface="Roboto"/>
              <a:ea typeface="Roboto"/>
              <a:cs typeface="Roboto"/>
              <a:sym typeface="Roboto"/>
            </a:endParaRPr>
          </a:p>
        </p:txBody>
      </p:sp>
      <p:sp>
        <p:nvSpPr>
          <p:cNvPr id="169" name="Google Shape;169;p27"/>
          <p:cNvSpPr txBox="1"/>
          <p:nvPr>
            <p:ph idx="2" type="body"/>
          </p:nvPr>
        </p:nvSpPr>
        <p:spPr>
          <a:xfrm>
            <a:off x="4832400" y="1070413"/>
            <a:ext cx="3999900" cy="31143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None/>
            </a:pPr>
            <a:r>
              <a:rPr lang="en" sz="2200">
                <a:solidFill>
                  <a:schemeClr val="dk1"/>
                </a:solidFill>
                <a:latin typeface="Roboto"/>
                <a:ea typeface="Roboto"/>
                <a:cs typeface="Roboto"/>
                <a:sym typeface="Roboto"/>
              </a:rPr>
              <a:t>There are different kinds of coverages (Property, fire, auto). The focus is on </a:t>
            </a:r>
            <a:r>
              <a:rPr b="1" lang="en" sz="2200">
                <a:solidFill>
                  <a:schemeClr val="dk1"/>
                </a:solidFill>
                <a:latin typeface="Roboto"/>
                <a:ea typeface="Roboto"/>
                <a:cs typeface="Roboto"/>
                <a:sym typeface="Roboto"/>
              </a:rPr>
              <a:t>liability</a:t>
            </a:r>
            <a:r>
              <a:rPr lang="en" sz="2200">
                <a:solidFill>
                  <a:schemeClr val="dk1"/>
                </a:solidFill>
                <a:latin typeface="Roboto"/>
                <a:ea typeface="Roboto"/>
                <a:cs typeface="Roboto"/>
                <a:sym typeface="Roboto"/>
              </a:rPr>
              <a:t>. There are different kinds of liability, repeat to the pastors that we need Directors and Offices, and Sexual </a:t>
            </a:r>
            <a:r>
              <a:rPr lang="en" sz="2200">
                <a:solidFill>
                  <a:schemeClr val="dk1"/>
                </a:solidFill>
                <a:latin typeface="Roboto"/>
                <a:ea typeface="Roboto"/>
                <a:cs typeface="Roboto"/>
                <a:sym typeface="Roboto"/>
              </a:rPr>
              <a:t>Harassment</a:t>
            </a:r>
            <a:r>
              <a:rPr lang="en" sz="2200">
                <a:solidFill>
                  <a:schemeClr val="dk1"/>
                </a:solidFill>
                <a:latin typeface="Roboto"/>
                <a:ea typeface="Roboto"/>
                <a:cs typeface="Roboto"/>
                <a:sym typeface="Roboto"/>
              </a:rPr>
              <a:t>. </a:t>
            </a:r>
            <a:endParaRPr sz="2200">
              <a:solidFill>
                <a:schemeClr val="dk1"/>
              </a:solidFill>
              <a:latin typeface="Roboto"/>
              <a:ea typeface="Roboto"/>
              <a:cs typeface="Roboto"/>
              <a:sym typeface="Roboto"/>
            </a:endParaRPr>
          </a:p>
        </p:txBody>
      </p:sp>
      <p:sp>
        <p:nvSpPr>
          <p:cNvPr id="170" name="Google Shape;170;p27"/>
          <p:cNvSpPr txBox="1"/>
          <p:nvPr>
            <p:ph type="title"/>
          </p:nvPr>
        </p:nvSpPr>
        <p:spPr>
          <a:xfrm>
            <a:off x="48324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5. Liability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28"/>
          <p:cNvPicPr preferRelativeResize="0"/>
          <p:nvPr/>
        </p:nvPicPr>
        <p:blipFill>
          <a:blip r:embed="rId3">
            <a:alphaModFix/>
          </a:blip>
          <a:stretch>
            <a:fillRect/>
          </a:stretch>
        </p:blipFill>
        <p:spPr>
          <a:xfrm>
            <a:off x="0" y="0"/>
            <a:ext cx="9144003" cy="5255123"/>
          </a:xfrm>
          <a:prstGeom prst="rect">
            <a:avLst/>
          </a:prstGeom>
          <a:noFill/>
          <a:ln>
            <a:noFill/>
          </a:ln>
        </p:spPr>
      </p:pic>
      <p:pic>
        <p:nvPicPr>
          <p:cNvPr id="176" name="Google Shape;176;p28" title="Screenshot 2025-05-20 105800.png"/>
          <p:cNvPicPr preferRelativeResize="0"/>
          <p:nvPr/>
        </p:nvPicPr>
        <p:blipFill>
          <a:blip r:embed="rId4">
            <a:alphaModFix/>
          </a:blip>
          <a:stretch>
            <a:fillRect/>
          </a:stretch>
        </p:blipFill>
        <p:spPr>
          <a:xfrm>
            <a:off x="0" y="1119557"/>
            <a:ext cx="9143998" cy="290438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29"/>
          <p:cNvPicPr preferRelativeResize="0"/>
          <p:nvPr/>
        </p:nvPicPr>
        <p:blipFill>
          <a:blip r:embed="rId3">
            <a:alphaModFix/>
          </a:blip>
          <a:stretch>
            <a:fillRect/>
          </a:stretch>
        </p:blipFill>
        <p:spPr>
          <a:xfrm>
            <a:off x="0" y="0"/>
            <a:ext cx="9144003" cy="5255123"/>
          </a:xfrm>
          <a:prstGeom prst="rect">
            <a:avLst/>
          </a:prstGeom>
          <a:noFill/>
          <a:ln>
            <a:noFill/>
          </a:ln>
        </p:spPr>
      </p:pic>
      <p:sp>
        <p:nvSpPr>
          <p:cNvPr id="182" name="Google Shape;182;p2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Habilidades Interpersonales</a:t>
            </a:r>
            <a:endParaRPr/>
          </a:p>
        </p:txBody>
      </p:sp>
      <p:sp>
        <p:nvSpPr>
          <p:cNvPr id="183" name="Google Shape;183;p2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Interpersonal Skills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30"/>
          <p:cNvPicPr preferRelativeResize="0"/>
          <p:nvPr/>
        </p:nvPicPr>
        <p:blipFill>
          <a:blip r:embed="rId3">
            <a:alphaModFix/>
          </a:blip>
          <a:stretch>
            <a:fillRect/>
          </a:stretch>
        </p:blipFill>
        <p:spPr>
          <a:xfrm>
            <a:off x="0" y="0"/>
            <a:ext cx="9144003" cy="5255123"/>
          </a:xfrm>
          <a:prstGeom prst="rect">
            <a:avLst/>
          </a:prstGeom>
          <a:noFill/>
          <a:ln>
            <a:noFill/>
          </a:ln>
        </p:spPr>
      </p:pic>
      <p:sp>
        <p:nvSpPr>
          <p:cNvPr id="189" name="Google Shape;189;p30"/>
          <p:cNvSpPr txBox="1"/>
          <p:nvPr>
            <p:ph type="title"/>
          </p:nvPr>
        </p:nvSpPr>
        <p:spPr>
          <a:xfrm>
            <a:off x="3117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Exodo 34:6-7</a:t>
            </a:r>
            <a:endParaRPr/>
          </a:p>
        </p:txBody>
      </p:sp>
      <p:sp>
        <p:nvSpPr>
          <p:cNvPr id="190" name="Google Shape;190;p30"/>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1200"/>
              </a:spcAft>
              <a:buNone/>
            </a:pPr>
            <a:r>
              <a:rPr lang="en" sz="1700">
                <a:solidFill>
                  <a:schemeClr val="dk1"/>
                </a:solidFill>
                <a:latin typeface="Roboto"/>
                <a:ea typeface="Roboto"/>
                <a:cs typeface="Roboto"/>
                <a:sym typeface="Roboto"/>
              </a:rPr>
              <a:t>El SEÑOR pasó frente a Moisés y proclamó: —¡SEÑOR, SEÑOR, Dios compasivo y clemente, lento para la ira y grande en bondad y fidelidad, que conserva su misericordia por mil generaciones, que perdona la iniquidad, la rebelión y el pecado; pero que de ninguna manera dará por inocente al culpable; que castiga la maldad de los padres sobre los hijos y sobre los hijos de los hijos, sobre la tercera y sobre la cuarta generación!</a:t>
            </a:r>
            <a:endParaRPr sz="2200">
              <a:solidFill>
                <a:schemeClr val="dk1"/>
              </a:solidFill>
              <a:latin typeface="Roboto"/>
              <a:ea typeface="Roboto"/>
              <a:cs typeface="Roboto"/>
              <a:sym typeface="Roboto"/>
            </a:endParaRPr>
          </a:p>
        </p:txBody>
      </p:sp>
      <p:sp>
        <p:nvSpPr>
          <p:cNvPr id="191" name="Google Shape;191;p30"/>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None/>
            </a:pPr>
            <a:r>
              <a:rPr lang="en" sz="1900">
                <a:solidFill>
                  <a:schemeClr val="dk1"/>
                </a:solidFill>
                <a:latin typeface="Roboto"/>
                <a:ea typeface="Roboto"/>
                <a:cs typeface="Roboto"/>
                <a:sym typeface="Roboto"/>
              </a:rPr>
              <a:t>The </a:t>
            </a:r>
            <a:r>
              <a:rPr lang="en" sz="1900" cap="small">
                <a:solidFill>
                  <a:schemeClr val="dk1"/>
                </a:solidFill>
                <a:latin typeface="Roboto"/>
                <a:ea typeface="Roboto"/>
                <a:cs typeface="Roboto"/>
                <a:sym typeface="Roboto"/>
              </a:rPr>
              <a:t>Lord</a:t>
            </a:r>
            <a:r>
              <a:rPr lang="en" sz="1900">
                <a:solidFill>
                  <a:schemeClr val="dk1"/>
                </a:solidFill>
                <a:latin typeface="Roboto"/>
                <a:ea typeface="Roboto"/>
                <a:cs typeface="Roboto"/>
                <a:sym typeface="Roboto"/>
              </a:rPr>
              <a:t> passed by before him and proclaimed: “The </a:t>
            </a:r>
            <a:r>
              <a:rPr lang="en" sz="1900" cap="small">
                <a:solidFill>
                  <a:schemeClr val="dk1"/>
                </a:solidFill>
                <a:latin typeface="Roboto"/>
                <a:ea typeface="Roboto"/>
                <a:cs typeface="Roboto"/>
                <a:sym typeface="Roboto"/>
              </a:rPr>
              <a:t>Lord</a:t>
            </a:r>
            <a:r>
              <a:rPr lang="en" sz="1900">
                <a:solidFill>
                  <a:schemeClr val="dk1"/>
                </a:solidFill>
                <a:latin typeface="Roboto"/>
                <a:ea typeface="Roboto"/>
                <a:cs typeface="Roboto"/>
                <a:sym typeface="Roboto"/>
              </a:rPr>
              <a:t>, the </a:t>
            </a:r>
            <a:r>
              <a:rPr lang="en" sz="1900" cap="small">
                <a:solidFill>
                  <a:schemeClr val="dk1"/>
                </a:solidFill>
                <a:latin typeface="Roboto"/>
                <a:ea typeface="Roboto"/>
                <a:cs typeface="Roboto"/>
                <a:sym typeface="Roboto"/>
              </a:rPr>
              <a:t>Lord</a:t>
            </a:r>
            <a:r>
              <a:rPr lang="en" sz="1900">
                <a:solidFill>
                  <a:schemeClr val="dk1"/>
                </a:solidFill>
                <a:latin typeface="Roboto"/>
                <a:ea typeface="Roboto"/>
                <a:cs typeface="Roboto"/>
                <a:sym typeface="Roboto"/>
              </a:rPr>
              <a:t>, the compassionate and gracious God, slow to anger, and abounding in loyal love and faithfulness, keeping loyal love for thousands, forgiving iniquity and transgression and sin. But he by no means leaves the guilty unpunished, responding to the transgression of fathers by dealing with children and children’s children, to the third and fourth generation.”</a:t>
            </a:r>
            <a:endParaRPr sz="1600"/>
          </a:p>
        </p:txBody>
      </p:sp>
      <p:sp>
        <p:nvSpPr>
          <p:cNvPr id="192" name="Google Shape;192;p30"/>
          <p:cNvSpPr txBox="1"/>
          <p:nvPr>
            <p:ph type="title"/>
          </p:nvPr>
        </p:nvSpPr>
        <p:spPr>
          <a:xfrm>
            <a:off x="48324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Exodus 34:6-7</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31"/>
          <p:cNvPicPr preferRelativeResize="0"/>
          <p:nvPr/>
        </p:nvPicPr>
        <p:blipFill>
          <a:blip r:embed="rId3">
            <a:alphaModFix/>
          </a:blip>
          <a:stretch>
            <a:fillRect/>
          </a:stretch>
        </p:blipFill>
        <p:spPr>
          <a:xfrm>
            <a:off x="0" y="0"/>
            <a:ext cx="9144003" cy="5255123"/>
          </a:xfrm>
          <a:prstGeom prst="rect">
            <a:avLst/>
          </a:prstGeom>
          <a:noFill/>
          <a:ln>
            <a:noFill/>
          </a:ln>
        </p:spPr>
      </p:pic>
      <p:sp>
        <p:nvSpPr>
          <p:cNvPr id="198" name="Google Shape;198;p31"/>
          <p:cNvSpPr txBox="1"/>
          <p:nvPr>
            <p:ph type="title"/>
          </p:nvPr>
        </p:nvSpPr>
        <p:spPr>
          <a:xfrm>
            <a:off x="3117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Exodo 34:6-7</a:t>
            </a:r>
            <a:endParaRPr/>
          </a:p>
        </p:txBody>
      </p:sp>
      <p:sp>
        <p:nvSpPr>
          <p:cNvPr id="199" name="Google Shape;199;p3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2200">
                <a:solidFill>
                  <a:schemeClr val="dk1"/>
                </a:solidFill>
                <a:latin typeface="Roboto"/>
                <a:ea typeface="Roboto"/>
                <a:cs typeface="Roboto"/>
                <a:sym typeface="Roboto"/>
              </a:rPr>
              <a:t>Compasivo (Rajum)</a:t>
            </a:r>
            <a:endParaRPr sz="2200">
              <a:solidFill>
                <a:schemeClr val="dk1"/>
              </a:solidFill>
              <a:latin typeface="Roboto"/>
              <a:ea typeface="Roboto"/>
              <a:cs typeface="Roboto"/>
              <a:sym typeface="Roboto"/>
            </a:endParaRPr>
          </a:p>
          <a:p>
            <a:pPr indent="0" lvl="0" marL="0" rtl="0" algn="l">
              <a:spcBef>
                <a:spcPts val="1200"/>
              </a:spcBef>
              <a:spcAft>
                <a:spcPts val="0"/>
              </a:spcAft>
              <a:buNone/>
            </a:pPr>
            <a:r>
              <a:rPr lang="en" sz="2200">
                <a:solidFill>
                  <a:schemeClr val="dk1"/>
                </a:solidFill>
                <a:latin typeface="Roboto"/>
                <a:ea typeface="Roboto"/>
                <a:cs typeface="Roboto"/>
                <a:sym typeface="Roboto"/>
              </a:rPr>
              <a:t>Clemente (Janun)</a:t>
            </a:r>
            <a:endParaRPr sz="2200">
              <a:solidFill>
                <a:schemeClr val="dk1"/>
              </a:solidFill>
              <a:latin typeface="Roboto"/>
              <a:ea typeface="Roboto"/>
              <a:cs typeface="Roboto"/>
              <a:sym typeface="Roboto"/>
            </a:endParaRPr>
          </a:p>
          <a:p>
            <a:pPr indent="0" lvl="0" marL="0" rtl="0" algn="l">
              <a:spcBef>
                <a:spcPts val="1200"/>
              </a:spcBef>
              <a:spcAft>
                <a:spcPts val="0"/>
              </a:spcAft>
              <a:buNone/>
            </a:pPr>
            <a:r>
              <a:rPr lang="en" sz="2200">
                <a:solidFill>
                  <a:schemeClr val="dk1"/>
                </a:solidFill>
                <a:latin typeface="Roboto"/>
                <a:ea typeface="Roboto"/>
                <a:cs typeface="Roboto"/>
                <a:sym typeface="Roboto"/>
              </a:rPr>
              <a:t>Lento para la ira (Erek Appayim)</a:t>
            </a:r>
            <a:endParaRPr sz="2200">
              <a:solidFill>
                <a:schemeClr val="dk1"/>
              </a:solidFill>
              <a:latin typeface="Roboto"/>
              <a:ea typeface="Roboto"/>
              <a:cs typeface="Roboto"/>
              <a:sym typeface="Roboto"/>
            </a:endParaRPr>
          </a:p>
          <a:p>
            <a:pPr indent="0" lvl="0" marL="0" rtl="0" algn="l">
              <a:spcBef>
                <a:spcPts val="1200"/>
              </a:spcBef>
              <a:spcAft>
                <a:spcPts val="0"/>
              </a:spcAft>
              <a:buNone/>
            </a:pPr>
            <a:r>
              <a:rPr lang="en" sz="2200">
                <a:solidFill>
                  <a:schemeClr val="dk1"/>
                </a:solidFill>
                <a:latin typeface="Roboto"/>
                <a:ea typeface="Roboto"/>
                <a:cs typeface="Roboto"/>
                <a:sym typeface="Roboto"/>
              </a:rPr>
              <a:t>Bondad (Jesed)</a:t>
            </a:r>
            <a:endParaRPr sz="2200">
              <a:solidFill>
                <a:schemeClr val="dk1"/>
              </a:solidFill>
              <a:latin typeface="Roboto"/>
              <a:ea typeface="Roboto"/>
              <a:cs typeface="Roboto"/>
              <a:sym typeface="Roboto"/>
            </a:endParaRPr>
          </a:p>
          <a:p>
            <a:pPr indent="0" lvl="0" marL="0" rtl="0" algn="l">
              <a:spcBef>
                <a:spcPts val="1200"/>
              </a:spcBef>
              <a:spcAft>
                <a:spcPts val="0"/>
              </a:spcAft>
              <a:buNone/>
            </a:pPr>
            <a:r>
              <a:rPr lang="en" sz="2200">
                <a:solidFill>
                  <a:schemeClr val="dk1"/>
                </a:solidFill>
                <a:latin typeface="Roboto"/>
                <a:ea typeface="Roboto"/>
                <a:cs typeface="Roboto"/>
                <a:sym typeface="Roboto"/>
              </a:rPr>
              <a:t>Fidelidad (Emet)</a:t>
            </a:r>
            <a:endParaRPr sz="2200">
              <a:solidFill>
                <a:schemeClr val="dk1"/>
              </a:solidFill>
              <a:latin typeface="Roboto"/>
              <a:ea typeface="Roboto"/>
              <a:cs typeface="Roboto"/>
              <a:sym typeface="Roboto"/>
            </a:endParaRPr>
          </a:p>
          <a:p>
            <a:pPr indent="0" lvl="0" marL="0" rtl="0" algn="l">
              <a:spcBef>
                <a:spcPts val="1200"/>
              </a:spcBef>
              <a:spcAft>
                <a:spcPts val="1200"/>
              </a:spcAft>
              <a:buNone/>
            </a:pPr>
            <a:r>
              <a:t/>
            </a:r>
            <a:endParaRPr sz="1700">
              <a:solidFill>
                <a:schemeClr val="dk1"/>
              </a:solidFill>
              <a:latin typeface="Roboto"/>
              <a:ea typeface="Roboto"/>
              <a:cs typeface="Roboto"/>
              <a:sym typeface="Roboto"/>
            </a:endParaRPr>
          </a:p>
        </p:txBody>
      </p:sp>
      <p:sp>
        <p:nvSpPr>
          <p:cNvPr id="200" name="Google Shape;200;p3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2200">
                <a:solidFill>
                  <a:schemeClr val="dk1"/>
                </a:solidFill>
                <a:latin typeface="Roboto"/>
                <a:ea typeface="Roboto"/>
                <a:cs typeface="Roboto"/>
                <a:sym typeface="Roboto"/>
              </a:rPr>
              <a:t>Compassion (Rahum)</a:t>
            </a:r>
            <a:endParaRPr sz="2200">
              <a:solidFill>
                <a:schemeClr val="dk1"/>
              </a:solidFill>
              <a:latin typeface="Roboto"/>
              <a:ea typeface="Roboto"/>
              <a:cs typeface="Roboto"/>
              <a:sym typeface="Roboto"/>
            </a:endParaRPr>
          </a:p>
          <a:p>
            <a:pPr indent="0" lvl="0" marL="0" rtl="0" algn="l">
              <a:lnSpc>
                <a:spcPct val="95000"/>
              </a:lnSpc>
              <a:spcBef>
                <a:spcPts val="1200"/>
              </a:spcBef>
              <a:spcAft>
                <a:spcPts val="0"/>
              </a:spcAft>
              <a:buNone/>
            </a:pPr>
            <a:r>
              <a:rPr lang="en" sz="2200">
                <a:solidFill>
                  <a:schemeClr val="dk1"/>
                </a:solidFill>
                <a:latin typeface="Roboto"/>
                <a:ea typeface="Roboto"/>
                <a:cs typeface="Roboto"/>
                <a:sym typeface="Roboto"/>
              </a:rPr>
              <a:t>Gracious (Hanun)</a:t>
            </a:r>
            <a:endParaRPr sz="2200">
              <a:solidFill>
                <a:schemeClr val="dk1"/>
              </a:solidFill>
              <a:latin typeface="Roboto"/>
              <a:ea typeface="Roboto"/>
              <a:cs typeface="Roboto"/>
              <a:sym typeface="Roboto"/>
            </a:endParaRPr>
          </a:p>
          <a:p>
            <a:pPr indent="0" lvl="0" marL="0" rtl="0" algn="l">
              <a:lnSpc>
                <a:spcPct val="95000"/>
              </a:lnSpc>
              <a:spcBef>
                <a:spcPts val="1200"/>
              </a:spcBef>
              <a:spcAft>
                <a:spcPts val="0"/>
              </a:spcAft>
              <a:buNone/>
            </a:pPr>
            <a:r>
              <a:rPr lang="en" sz="2200">
                <a:solidFill>
                  <a:schemeClr val="dk1"/>
                </a:solidFill>
                <a:latin typeface="Roboto"/>
                <a:ea typeface="Roboto"/>
                <a:cs typeface="Roboto"/>
                <a:sym typeface="Roboto"/>
              </a:rPr>
              <a:t>Slow to anger (Erek Appayim)</a:t>
            </a:r>
            <a:endParaRPr sz="2200">
              <a:solidFill>
                <a:schemeClr val="dk1"/>
              </a:solidFill>
              <a:latin typeface="Roboto"/>
              <a:ea typeface="Roboto"/>
              <a:cs typeface="Roboto"/>
              <a:sym typeface="Roboto"/>
            </a:endParaRPr>
          </a:p>
          <a:p>
            <a:pPr indent="0" lvl="0" marL="0" rtl="0" algn="l">
              <a:lnSpc>
                <a:spcPct val="95000"/>
              </a:lnSpc>
              <a:spcBef>
                <a:spcPts val="1200"/>
              </a:spcBef>
              <a:spcAft>
                <a:spcPts val="0"/>
              </a:spcAft>
              <a:buNone/>
            </a:pPr>
            <a:r>
              <a:rPr lang="en" sz="2200">
                <a:solidFill>
                  <a:schemeClr val="dk1"/>
                </a:solidFill>
                <a:latin typeface="Roboto"/>
                <a:ea typeface="Roboto"/>
                <a:cs typeface="Roboto"/>
                <a:sym typeface="Roboto"/>
              </a:rPr>
              <a:t>Loyal Love (Chesed)</a:t>
            </a:r>
            <a:endParaRPr sz="2200">
              <a:solidFill>
                <a:schemeClr val="dk1"/>
              </a:solidFill>
              <a:latin typeface="Roboto"/>
              <a:ea typeface="Roboto"/>
              <a:cs typeface="Roboto"/>
              <a:sym typeface="Roboto"/>
            </a:endParaRPr>
          </a:p>
          <a:p>
            <a:pPr indent="0" lvl="0" marL="0" rtl="0" algn="l">
              <a:lnSpc>
                <a:spcPct val="95000"/>
              </a:lnSpc>
              <a:spcBef>
                <a:spcPts val="1200"/>
              </a:spcBef>
              <a:spcAft>
                <a:spcPts val="1200"/>
              </a:spcAft>
              <a:buNone/>
            </a:pPr>
            <a:r>
              <a:rPr lang="en" sz="2200">
                <a:solidFill>
                  <a:schemeClr val="dk1"/>
                </a:solidFill>
                <a:latin typeface="Roboto"/>
                <a:ea typeface="Roboto"/>
                <a:cs typeface="Roboto"/>
                <a:sym typeface="Roboto"/>
              </a:rPr>
              <a:t>Faithfulness (Emeth)</a:t>
            </a:r>
            <a:endParaRPr sz="2200">
              <a:solidFill>
                <a:schemeClr val="dk1"/>
              </a:solidFill>
              <a:latin typeface="Roboto"/>
              <a:ea typeface="Roboto"/>
              <a:cs typeface="Roboto"/>
              <a:sym typeface="Roboto"/>
            </a:endParaRPr>
          </a:p>
        </p:txBody>
      </p:sp>
      <p:sp>
        <p:nvSpPr>
          <p:cNvPr id="201" name="Google Shape;201;p31"/>
          <p:cNvSpPr txBox="1"/>
          <p:nvPr>
            <p:ph type="title"/>
          </p:nvPr>
        </p:nvSpPr>
        <p:spPr>
          <a:xfrm>
            <a:off x="48324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Exodus 34:6-7</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0"/>
            <a:ext cx="9144003" cy="5255123"/>
          </a:xfrm>
          <a:prstGeom prst="rect">
            <a:avLst/>
          </a:prstGeom>
          <a:noFill/>
          <a:ln>
            <a:noFill/>
          </a:ln>
        </p:spPr>
      </p:pic>
      <p:sp>
        <p:nvSpPr>
          <p:cNvPr id="60" name="Google Shape;60;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Recursos Electronicos</a:t>
            </a:r>
            <a:endParaRPr/>
          </a:p>
        </p:txBody>
      </p:sp>
      <p:sp>
        <p:nvSpPr>
          <p:cNvPr id="61" name="Google Shape;61;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Digital Resources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32"/>
          <p:cNvPicPr preferRelativeResize="0"/>
          <p:nvPr/>
        </p:nvPicPr>
        <p:blipFill>
          <a:blip r:embed="rId3">
            <a:alphaModFix/>
          </a:blip>
          <a:stretch>
            <a:fillRect/>
          </a:stretch>
        </p:blipFill>
        <p:spPr>
          <a:xfrm>
            <a:off x="0" y="0"/>
            <a:ext cx="9144003" cy="5255123"/>
          </a:xfrm>
          <a:prstGeom prst="rect">
            <a:avLst/>
          </a:prstGeom>
          <a:noFill/>
          <a:ln>
            <a:noFill/>
          </a:ln>
        </p:spPr>
      </p:pic>
      <p:sp>
        <p:nvSpPr>
          <p:cNvPr id="207" name="Google Shape;207;p32"/>
          <p:cNvSpPr txBox="1"/>
          <p:nvPr>
            <p:ph type="title"/>
          </p:nvPr>
        </p:nvSpPr>
        <p:spPr>
          <a:xfrm>
            <a:off x="3117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Compasion</a:t>
            </a:r>
            <a:endParaRPr/>
          </a:p>
        </p:txBody>
      </p:sp>
      <p:sp>
        <p:nvSpPr>
          <p:cNvPr id="208" name="Google Shape;208;p3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2200">
                <a:solidFill>
                  <a:schemeClr val="dk1"/>
                </a:solidFill>
                <a:latin typeface="Roboto"/>
                <a:ea typeface="Roboto"/>
                <a:cs typeface="Roboto"/>
                <a:sym typeface="Roboto"/>
              </a:rPr>
              <a:t>“Pero un samaritano que iba de viaje llegó adonde estaba el hombre y viéndolo, se </a:t>
            </a:r>
            <a:r>
              <a:rPr b="1" lang="en" sz="2200">
                <a:solidFill>
                  <a:schemeClr val="dk1"/>
                </a:solidFill>
                <a:latin typeface="Roboto"/>
                <a:ea typeface="Roboto"/>
                <a:cs typeface="Roboto"/>
                <a:sym typeface="Roboto"/>
              </a:rPr>
              <a:t>compadeció </a:t>
            </a:r>
            <a:r>
              <a:rPr lang="en" sz="2200">
                <a:solidFill>
                  <a:schemeClr val="dk1"/>
                </a:solidFill>
                <a:latin typeface="Roboto"/>
                <a:ea typeface="Roboto"/>
                <a:cs typeface="Roboto"/>
                <a:sym typeface="Roboto"/>
              </a:rPr>
              <a:t>de él (Lucas 10:33).”</a:t>
            </a:r>
            <a:endParaRPr sz="2200">
              <a:solidFill>
                <a:schemeClr val="dk1"/>
              </a:solidFill>
              <a:latin typeface="Roboto"/>
              <a:ea typeface="Roboto"/>
              <a:cs typeface="Roboto"/>
              <a:sym typeface="Roboto"/>
            </a:endParaRPr>
          </a:p>
          <a:p>
            <a:pPr indent="0" lvl="0" marL="0" rtl="0" algn="l">
              <a:lnSpc>
                <a:spcPct val="95000"/>
              </a:lnSpc>
              <a:spcBef>
                <a:spcPts val="1200"/>
              </a:spcBef>
              <a:spcAft>
                <a:spcPts val="0"/>
              </a:spcAft>
              <a:buNone/>
            </a:pPr>
            <a:r>
              <a:t/>
            </a:r>
            <a:endParaRPr sz="2200">
              <a:solidFill>
                <a:schemeClr val="dk1"/>
              </a:solidFill>
              <a:latin typeface="Roboto"/>
              <a:ea typeface="Roboto"/>
              <a:cs typeface="Roboto"/>
              <a:sym typeface="Roboto"/>
            </a:endParaRPr>
          </a:p>
          <a:p>
            <a:pPr indent="0" lvl="0" marL="0" rtl="0" algn="l">
              <a:lnSpc>
                <a:spcPct val="95000"/>
              </a:lnSpc>
              <a:spcBef>
                <a:spcPts val="1200"/>
              </a:spcBef>
              <a:spcAft>
                <a:spcPts val="1200"/>
              </a:spcAft>
              <a:buNone/>
            </a:pPr>
            <a:r>
              <a:rPr b="1" lang="en" sz="2200">
                <a:solidFill>
                  <a:schemeClr val="dk1"/>
                </a:solidFill>
                <a:latin typeface="Roboto"/>
                <a:ea typeface="Roboto"/>
                <a:cs typeface="Roboto"/>
                <a:sym typeface="Roboto"/>
              </a:rPr>
              <a:t>La empatía está positivamente correlacionada a satisfacción en la relación y comportamiento prosocial</a:t>
            </a:r>
            <a:endParaRPr b="1" sz="2200">
              <a:solidFill>
                <a:schemeClr val="dk1"/>
              </a:solidFill>
              <a:latin typeface="Roboto"/>
              <a:ea typeface="Roboto"/>
              <a:cs typeface="Roboto"/>
              <a:sym typeface="Roboto"/>
            </a:endParaRPr>
          </a:p>
        </p:txBody>
      </p:sp>
      <p:sp>
        <p:nvSpPr>
          <p:cNvPr id="209" name="Google Shape;209;p32"/>
          <p:cNvSpPr txBox="1"/>
          <p:nvPr>
            <p:ph idx="2" type="body"/>
          </p:nvPr>
        </p:nvSpPr>
        <p:spPr>
          <a:xfrm>
            <a:off x="4832400" y="1017725"/>
            <a:ext cx="39999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2200">
                <a:solidFill>
                  <a:schemeClr val="dk1"/>
                </a:solidFill>
                <a:latin typeface="Roboto"/>
                <a:ea typeface="Roboto"/>
                <a:cs typeface="Roboto"/>
                <a:sym typeface="Roboto"/>
              </a:rPr>
              <a:t>“But a Samaritan who was traveling came to where the injured man was, and when he saw him, he felt </a:t>
            </a:r>
            <a:r>
              <a:rPr b="1" lang="en" sz="2200">
                <a:solidFill>
                  <a:schemeClr val="dk1"/>
                </a:solidFill>
                <a:latin typeface="Roboto"/>
                <a:ea typeface="Roboto"/>
                <a:cs typeface="Roboto"/>
                <a:sym typeface="Roboto"/>
              </a:rPr>
              <a:t>compassion </a:t>
            </a:r>
            <a:r>
              <a:rPr lang="en" sz="2200">
                <a:solidFill>
                  <a:schemeClr val="dk1"/>
                </a:solidFill>
                <a:latin typeface="Roboto"/>
                <a:ea typeface="Roboto"/>
                <a:cs typeface="Roboto"/>
                <a:sym typeface="Roboto"/>
              </a:rPr>
              <a:t>for him (Luke 10:33).”</a:t>
            </a:r>
            <a:endParaRPr sz="2200">
              <a:solidFill>
                <a:schemeClr val="dk1"/>
              </a:solidFill>
              <a:latin typeface="Roboto"/>
              <a:ea typeface="Roboto"/>
              <a:cs typeface="Roboto"/>
              <a:sym typeface="Roboto"/>
            </a:endParaRPr>
          </a:p>
          <a:p>
            <a:pPr indent="0" lvl="0" marL="0" rtl="0" algn="l">
              <a:spcBef>
                <a:spcPts val="1200"/>
              </a:spcBef>
              <a:spcAft>
                <a:spcPts val="1200"/>
              </a:spcAft>
              <a:buNone/>
            </a:pPr>
            <a:r>
              <a:rPr b="1" lang="en" sz="2200">
                <a:solidFill>
                  <a:schemeClr val="dk1"/>
                </a:solidFill>
                <a:latin typeface="Roboto"/>
                <a:ea typeface="Roboto"/>
                <a:cs typeface="Roboto"/>
                <a:sym typeface="Roboto"/>
              </a:rPr>
              <a:t>Empathy is positively correlated with relationship satisfaction and prosocial behavior</a:t>
            </a:r>
            <a:endParaRPr b="1" sz="2200">
              <a:solidFill>
                <a:schemeClr val="dk1"/>
              </a:solidFill>
              <a:latin typeface="Roboto"/>
              <a:ea typeface="Roboto"/>
              <a:cs typeface="Roboto"/>
              <a:sym typeface="Roboto"/>
            </a:endParaRPr>
          </a:p>
        </p:txBody>
      </p:sp>
      <p:sp>
        <p:nvSpPr>
          <p:cNvPr id="210" name="Google Shape;210;p32"/>
          <p:cNvSpPr txBox="1"/>
          <p:nvPr>
            <p:ph type="title"/>
          </p:nvPr>
        </p:nvSpPr>
        <p:spPr>
          <a:xfrm>
            <a:off x="48324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Compassion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33"/>
          <p:cNvPicPr preferRelativeResize="0"/>
          <p:nvPr/>
        </p:nvPicPr>
        <p:blipFill>
          <a:blip r:embed="rId3">
            <a:alphaModFix/>
          </a:blip>
          <a:stretch>
            <a:fillRect/>
          </a:stretch>
        </p:blipFill>
        <p:spPr>
          <a:xfrm>
            <a:off x="0" y="0"/>
            <a:ext cx="9144003" cy="5255123"/>
          </a:xfrm>
          <a:prstGeom prst="rect">
            <a:avLst/>
          </a:prstGeom>
          <a:noFill/>
          <a:ln>
            <a:noFill/>
          </a:ln>
        </p:spPr>
      </p:pic>
      <p:sp>
        <p:nvSpPr>
          <p:cNvPr id="216" name="Google Shape;216;p33"/>
          <p:cNvSpPr txBox="1"/>
          <p:nvPr>
            <p:ph type="title"/>
          </p:nvPr>
        </p:nvSpPr>
        <p:spPr>
          <a:xfrm>
            <a:off x="3117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Favor</a:t>
            </a:r>
            <a:endParaRPr/>
          </a:p>
        </p:txBody>
      </p:sp>
      <p:sp>
        <p:nvSpPr>
          <p:cNvPr id="217" name="Google Shape;217;p33"/>
          <p:cNvSpPr txBox="1"/>
          <p:nvPr>
            <p:ph idx="1" type="body"/>
          </p:nvPr>
        </p:nvSpPr>
        <p:spPr>
          <a:xfrm>
            <a:off x="311700" y="1152475"/>
            <a:ext cx="3999900" cy="9033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None/>
            </a:pPr>
            <a:r>
              <a:rPr lang="en" sz="2200">
                <a:solidFill>
                  <a:schemeClr val="dk1"/>
                </a:solidFill>
                <a:latin typeface="Roboto"/>
                <a:ea typeface="Roboto"/>
                <a:cs typeface="Roboto"/>
                <a:sym typeface="Roboto"/>
              </a:rPr>
              <a:t>“</a:t>
            </a:r>
            <a:r>
              <a:rPr lang="en" sz="2200">
                <a:solidFill>
                  <a:schemeClr val="dk1"/>
                </a:solidFill>
                <a:latin typeface="Roboto"/>
                <a:ea typeface="Roboto"/>
                <a:cs typeface="Roboto"/>
                <a:sym typeface="Roboto"/>
              </a:rPr>
              <a:t>De gracia han recibido; den de gracia </a:t>
            </a:r>
            <a:r>
              <a:rPr lang="en" sz="2200">
                <a:solidFill>
                  <a:schemeClr val="dk1"/>
                </a:solidFill>
                <a:latin typeface="Roboto"/>
                <a:ea typeface="Roboto"/>
                <a:cs typeface="Roboto"/>
                <a:sym typeface="Roboto"/>
              </a:rPr>
              <a:t>(Mateo 10:8).”</a:t>
            </a:r>
            <a:endParaRPr sz="2200">
              <a:solidFill>
                <a:schemeClr val="dk1"/>
              </a:solidFill>
              <a:latin typeface="Roboto"/>
              <a:ea typeface="Roboto"/>
              <a:cs typeface="Roboto"/>
              <a:sym typeface="Roboto"/>
            </a:endParaRPr>
          </a:p>
        </p:txBody>
      </p:sp>
      <p:sp>
        <p:nvSpPr>
          <p:cNvPr id="218" name="Google Shape;218;p33"/>
          <p:cNvSpPr txBox="1"/>
          <p:nvPr>
            <p:ph idx="2" type="body"/>
          </p:nvPr>
        </p:nvSpPr>
        <p:spPr>
          <a:xfrm>
            <a:off x="311700" y="3757400"/>
            <a:ext cx="3999900" cy="824400"/>
          </a:xfrm>
          <a:prstGeom prst="rect">
            <a:avLst/>
          </a:prstGeom>
        </p:spPr>
        <p:txBody>
          <a:bodyPr anchorCtr="0" anchor="t" bIns="91425" lIns="91425" spcFirstLastPara="1" rIns="91425" wrap="square" tIns="91425">
            <a:noAutofit/>
          </a:bodyPr>
          <a:lstStyle/>
          <a:p>
            <a:pPr indent="0" lvl="0" marL="0" rtl="0" algn="l">
              <a:spcBef>
                <a:spcPts val="1200"/>
              </a:spcBef>
              <a:spcAft>
                <a:spcPts val="1200"/>
              </a:spcAft>
              <a:buNone/>
            </a:pPr>
            <a:r>
              <a:rPr lang="en" sz="2200">
                <a:solidFill>
                  <a:schemeClr val="dk1"/>
                </a:solidFill>
                <a:latin typeface="Roboto"/>
                <a:ea typeface="Roboto"/>
                <a:cs typeface="Roboto"/>
                <a:sym typeface="Roboto"/>
              </a:rPr>
              <a:t>“</a:t>
            </a:r>
            <a:r>
              <a:rPr lang="en" sz="2200">
                <a:solidFill>
                  <a:schemeClr val="dk1"/>
                </a:solidFill>
                <a:latin typeface="Roboto"/>
                <a:ea typeface="Roboto"/>
                <a:cs typeface="Roboto"/>
                <a:sym typeface="Roboto"/>
              </a:rPr>
              <a:t>Freely you received, freely give</a:t>
            </a:r>
            <a:r>
              <a:rPr lang="en" sz="2200">
                <a:solidFill>
                  <a:schemeClr val="dk1"/>
                </a:solidFill>
                <a:latin typeface="Roboto"/>
                <a:ea typeface="Roboto"/>
                <a:cs typeface="Roboto"/>
                <a:sym typeface="Roboto"/>
              </a:rPr>
              <a:t> (Matthew 10:8).”</a:t>
            </a:r>
            <a:endParaRPr sz="2200">
              <a:solidFill>
                <a:schemeClr val="dk1"/>
              </a:solidFill>
              <a:latin typeface="Roboto"/>
              <a:ea typeface="Roboto"/>
              <a:cs typeface="Roboto"/>
              <a:sym typeface="Roboto"/>
            </a:endParaRPr>
          </a:p>
        </p:txBody>
      </p:sp>
      <p:sp>
        <p:nvSpPr>
          <p:cNvPr id="219" name="Google Shape;219;p33"/>
          <p:cNvSpPr txBox="1"/>
          <p:nvPr>
            <p:ph type="title"/>
          </p:nvPr>
        </p:nvSpPr>
        <p:spPr>
          <a:xfrm>
            <a:off x="311700" y="309147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Grace</a:t>
            </a:r>
            <a:endParaRPr/>
          </a:p>
        </p:txBody>
      </p:sp>
      <p:pic>
        <p:nvPicPr>
          <p:cNvPr id="220" name="Google Shape;220;p33"/>
          <p:cNvPicPr preferRelativeResize="0"/>
          <p:nvPr/>
        </p:nvPicPr>
        <p:blipFill>
          <a:blip r:embed="rId4">
            <a:alphaModFix/>
          </a:blip>
          <a:stretch>
            <a:fillRect/>
          </a:stretch>
        </p:blipFill>
        <p:spPr>
          <a:xfrm>
            <a:off x="5646750" y="157846"/>
            <a:ext cx="2370901" cy="3599550"/>
          </a:xfrm>
          <a:prstGeom prst="rect">
            <a:avLst/>
          </a:prstGeom>
          <a:noFill/>
          <a:ln>
            <a:noFill/>
          </a:ln>
        </p:spPr>
      </p:pic>
      <p:sp>
        <p:nvSpPr>
          <p:cNvPr id="221" name="Google Shape;221;p33"/>
          <p:cNvSpPr txBox="1"/>
          <p:nvPr>
            <p:ph idx="1" type="body"/>
          </p:nvPr>
        </p:nvSpPr>
        <p:spPr>
          <a:xfrm>
            <a:off x="4832250" y="3757400"/>
            <a:ext cx="3999900" cy="9033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None/>
            </a:pPr>
            <a:r>
              <a:rPr b="1" lang="en" sz="2200">
                <a:solidFill>
                  <a:schemeClr val="dk1"/>
                </a:solidFill>
                <a:latin typeface="Roboto"/>
                <a:ea typeface="Roboto"/>
                <a:cs typeface="Roboto"/>
                <a:sym typeface="Roboto"/>
              </a:rPr>
              <a:t>“The rule of reciprocation. … We should try to repay what another person has provided us.”</a:t>
            </a:r>
            <a:endParaRPr b="1" sz="2200">
              <a:solidFill>
                <a:schemeClr val="dk1"/>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34"/>
          <p:cNvPicPr preferRelativeResize="0"/>
          <p:nvPr/>
        </p:nvPicPr>
        <p:blipFill>
          <a:blip r:embed="rId3">
            <a:alphaModFix/>
          </a:blip>
          <a:stretch>
            <a:fillRect/>
          </a:stretch>
        </p:blipFill>
        <p:spPr>
          <a:xfrm>
            <a:off x="0" y="0"/>
            <a:ext cx="9144003" cy="5255123"/>
          </a:xfrm>
          <a:prstGeom prst="rect">
            <a:avLst/>
          </a:prstGeom>
          <a:noFill/>
          <a:ln>
            <a:noFill/>
          </a:ln>
        </p:spPr>
      </p:pic>
      <p:sp>
        <p:nvSpPr>
          <p:cNvPr id="227" name="Google Shape;227;p34"/>
          <p:cNvSpPr txBox="1"/>
          <p:nvPr>
            <p:ph type="title"/>
          </p:nvPr>
        </p:nvSpPr>
        <p:spPr>
          <a:xfrm>
            <a:off x="3117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Paciencia</a:t>
            </a:r>
            <a:endParaRPr/>
          </a:p>
        </p:txBody>
      </p:sp>
      <p:sp>
        <p:nvSpPr>
          <p:cNvPr id="228" name="Google Shape;228;p34"/>
          <p:cNvSpPr txBox="1"/>
          <p:nvPr>
            <p:ph idx="1" type="body"/>
          </p:nvPr>
        </p:nvSpPr>
        <p:spPr>
          <a:xfrm>
            <a:off x="311700" y="1152475"/>
            <a:ext cx="3999900" cy="39909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2100">
                <a:solidFill>
                  <a:schemeClr val="dk1"/>
                </a:solidFill>
                <a:latin typeface="Roboto"/>
                <a:ea typeface="Roboto"/>
                <a:cs typeface="Roboto"/>
                <a:sym typeface="Roboto"/>
              </a:rPr>
              <a:t>“</a:t>
            </a:r>
            <a:r>
              <a:rPr lang="en" sz="2100">
                <a:solidFill>
                  <a:schemeClr val="dk1"/>
                </a:solidFill>
                <a:latin typeface="Roboto"/>
                <a:ea typeface="Roboto"/>
                <a:cs typeface="Roboto"/>
                <a:sym typeface="Roboto"/>
              </a:rPr>
              <a:t>Mis queridos hermanos, tengan presente esto: Todos deben estar listos para escuchar, pero no apresurarse para hablar ni para enojarse</a:t>
            </a:r>
            <a:r>
              <a:rPr lang="en" sz="2100">
                <a:solidFill>
                  <a:schemeClr val="dk1"/>
                </a:solidFill>
                <a:latin typeface="Roboto"/>
                <a:ea typeface="Roboto"/>
                <a:cs typeface="Roboto"/>
                <a:sym typeface="Roboto"/>
              </a:rPr>
              <a:t> (Santiago 1:19).”</a:t>
            </a:r>
            <a:endParaRPr sz="2100">
              <a:solidFill>
                <a:schemeClr val="dk1"/>
              </a:solidFill>
              <a:latin typeface="Roboto"/>
              <a:ea typeface="Roboto"/>
              <a:cs typeface="Roboto"/>
              <a:sym typeface="Roboto"/>
            </a:endParaRPr>
          </a:p>
          <a:p>
            <a:pPr indent="0" lvl="0" marL="0" rtl="0" algn="l">
              <a:lnSpc>
                <a:spcPct val="95000"/>
              </a:lnSpc>
              <a:spcBef>
                <a:spcPts val="1200"/>
              </a:spcBef>
              <a:spcAft>
                <a:spcPts val="0"/>
              </a:spcAft>
              <a:buNone/>
            </a:pPr>
            <a:r>
              <a:t/>
            </a:r>
            <a:endParaRPr sz="2100">
              <a:solidFill>
                <a:schemeClr val="dk1"/>
              </a:solidFill>
              <a:latin typeface="Roboto"/>
              <a:ea typeface="Roboto"/>
              <a:cs typeface="Roboto"/>
              <a:sym typeface="Roboto"/>
            </a:endParaRPr>
          </a:p>
          <a:p>
            <a:pPr indent="0" lvl="0" marL="0" rtl="0" algn="l">
              <a:lnSpc>
                <a:spcPct val="95000"/>
              </a:lnSpc>
              <a:spcBef>
                <a:spcPts val="1200"/>
              </a:spcBef>
              <a:spcAft>
                <a:spcPts val="1200"/>
              </a:spcAft>
              <a:buNone/>
            </a:pPr>
            <a:r>
              <a:rPr b="1" lang="en" sz="2100">
                <a:solidFill>
                  <a:schemeClr val="dk1"/>
                </a:solidFill>
                <a:latin typeface="Roboto"/>
                <a:ea typeface="Roboto"/>
                <a:cs typeface="Roboto"/>
                <a:sym typeface="Roboto"/>
              </a:rPr>
              <a:t>Escuchar de manera activa mejora la </a:t>
            </a:r>
            <a:r>
              <a:rPr b="1" lang="en" sz="2100">
                <a:solidFill>
                  <a:schemeClr val="dk1"/>
                </a:solidFill>
                <a:latin typeface="Roboto"/>
                <a:ea typeface="Roboto"/>
                <a:cs typeface="Roboto"/>
                <a:sym typeface="Roboto"/>
              </a:rPr>
              <a:t>empatía</a:t>
            </a:r>
            <a:r>
              <a:rPr b="1" lang="en" sz="2100">
                <a:solidFill>
                  <a:schemeClr val="dk1"/>
                </a:solidFill>
                <a:latin typeface="Roboto"/>
                <a:ea typeface="Roboto"/>
                <a:cs typeface="Roboto"/>
                <a:sym typeface="Roboto"/>
              </a:rPr>
              <a:t>, reduce conflicto, e incrementa la confianza</a:t>
            </a:r>
            <a:endParaRPr b="1" sz="2100">
              <a:solidFill>
                <a:schemeClr val="dk1"/>
              </a:solidFill>
              <a:latin typeface="Roboto"/>
              <a:ea typeface="Roboto"/>
              <a:cs typeface="Roboto"/>
              <a:sym typeface="Roboto"/>
            </a:endParaRPr>
          </a:p>
        </p:txBody>
      </p:sp>
      <p:sp>
        <p:nvSpPr>
          <p:cNvPr id="229" name="Google Shape;229;p3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2100">
                <a:solidFill>
                  <a:schemeClr val="dk1"/>
                </a:solidFill>
                <a:latin typeface="Roboto"/>
                <a:ea typeface="Roboto"/>
                <a:cs typeface="Roboto"/>
                <a:sym typeface="Roboto"/>
              </a:rPr>
              <a:t>“</a:t>
            </a:r>
            <a:r>
              <a:rPr lang="en" sz="2100">
                <a:solidFill>
                  <a:schemeClr val="dk1"/>
                </a:solidFill>
                <a:latin typeface="Roboto"/>
                <a:ea typeface="Roboto"/>
                <a:cs typeface="Roboto"/>
                <a:sym typeface="Roboto"/>
              </a:rPr>
              <a:t>Know this, my dear brothers and sisters: everyone should be quick to listen, slow to speak, and slow to grow angry</a:t>
            </a:r>
            <a:r>
              <a:rPr lang="en" sz="2100">
                <a:solidFill>
                  <a:schemeClr val="dk1"/>
                </a:solidFill>
                <a:latin typeface="Roboto"/>
                <a:ea typeface="Roboto"/>
                <a:cs typeface="Roboto"/>
                <a:sym typeface="Roboto"/>
              </a:rPr>
              <a:t> (James 1:19).”</a:t>
            </a:r>
            <a:endParaRPr sz="2100">
              <a:solidFill>
                <a:schemeClr val="dk1"/>
              </a:solidFill>
              <a:latin typeface="Roboto"/>
              <a:ea typeface="Roboto"/>
              <a:cs typeface="Roboto"/>
              <a:sym typeface="Roboto"/>
            </a:endParaRPr>
          </a:p>
          <a:p>
            <a:pPr indent="0" lvl="0" marL="0" rtl="0" algn="l">
              <a:spcBef>
                <a:spcPts val="1200"/>
              </a:spcBef>
              <a:spcAft>
                <a:spcPts val="0"/>
              </a:spcAft>
              <a:buNone/>
            </a:pPr>
            <a:r>
              <a:t/>
            </a:r>
            <a:endParaRPr sz="2100">
              <a:solidFill>
                <a:schemeClr val="dk1"/>
              </a:solidFill>
              <a:latin typeface="Roboto"/>
              <a:ea typeface="Roboto"/>
              <a:cs typeface="Roboto"/>
              <a:sym typeface="Roboto"/>
            </a:endParaRPr>
          </a:p>
          <a:p>
            <a:pPr indent="0" lvl="0" marL="0" rtl="0" algn="l">
              <a:spcBef>
                <a:spcPts val="1200"/>
              </a:spcBef>
              <a:spcAft>
                <a:spcPts val="1200"/>
              </a:spcAft>
              <a:buNone/>
            </a:pPr>
            <a:r>
              <a:rPr b="1" lang="en" sz="2100">
                <a:solidFill>
                  <a:schemeClr val="dk1"/>
                </a:solidFill>
                <a:latin typeface="Roboto"/>
                <a:ea typeface="Roboto"/>
                <a:cs typeface="Roboto"/>
                <a:sym typeface="Roboto"/>
              </a:rPr>
              <a:t>Research shows active listening improves empathy, reduces conflict, and increases trust.</a:t>
            </a:r>
            <a:endParaRPr b="1" sz="2100">
              <a:solidFill>
                <a:schemeClr val="dk1"/>
              </a:solidFill>
              <a:latin typeface="Roboto"/>
              <a:ea typeface="Roboto"/>
              <a:cs typeface="Roboto"/>
              <a:sym typeface="Roboto"/>
            </a:endParaRPr>
          </a:p>
        </p:txBody>
      </p:sp>
      <p:sp>
        <p:nvSpPr>
          <p:cNvPr id="230" name="Google Shape;230;p34"/>
          <p:cNvSpPr txBox="1"/>
          <p:nvPr>
            <p:ph type="title"/>
          </p:nvPr>
        </p:nvSpPr>
        <p:spPr>
          <a:xfrm>
            <a:off x="48324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Patience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35"/>
          <p:cNvPicPr preferRelativeResize="0"/>
          <p:nvPr/>
        </p:nvPicPr>
        <p:blipFill>
          <a:blip r:embed="rId3">
            <a:alphaModFix/>
          </a:blip>
          <a:stretch>
            <a:fillRect/>
          </a:stretch>
        </p:blipFill>
        <p:spPr>
          <a:xfrm>
            <a:off x="0" y="0"/>
            <a:ext cx="9144003" cy="5255123"/>
          </a:xfrm>
          <a:prstGeom prst="rect">
            <a:avLst/>
          </a:prstGeom>
          <a:noFill/>
          <a:ln>
            <a:noFill/>
          </a:ln>
        </p:spPr>
      </p:pic>
      <p:sp>
        <p:nvSpPr>
          <p:cNvPr id="236" name="Google Shape;236;p35"/>
          <p:cNvSpPr txBox="1"/>
          <p:nvPr>
            <p:ph type="title"/>
          </p:nvPr>
        </p:nvSpPr>
        <p:spPr>
          <a:xfrm>
            <a:off x="3117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Paciencia</a:t>
            </a:r>
            <a:endParaRPr/>
          </a:p>
        </p:txBody>
      </p:sp>
      <p:sp>
        <p:nvSpPr>
          <p:cNvPr id="237" name="Google Shape;237;p35"/>
          <p:cNvSpPr txBox="1"/>
          <p:nvPr>
            <p:ph idx="1" type="body"/>
          </p:nvPr>
        </p:nvSpPr>
        <p:spPr>
          <a:xfrm>
            <a:off x="311700" y="1152475"/>
            <a:ext cx="3999900" cy="39909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2100">
                <a:solidFill>
                  <a:schemeClr val="dk1"/>
                </a:solidFill>
                <a:latin typeface="Roboto"/>
                <a:ea typeface="Roboto"/>
                <a:cs typeface="Roboto"/>
                <a:sym typeface="Roboto"/>
              </a:rPr>
              <a:t>Las preguntas abiertas facilitan mejores y </a:t>
            </a:r>
            <a:r>
              <a:rPr lang="en" sz="2100">
                <a:solidFill>
                  <a:schemeClr val="dk1"/>
                </a:solidFill>
                <a:latin typeface="Roboto"/>
                <a:ea typeface="Roboto"/>
                <a:cs typeface="Roboto"/>
                <a:sym typeface="Roboto"/>
              </a:rPr>
              <a:t>más</a:t>
            </a:r>
            <a:r>
              <a:rPr lang="en" sz="2100">
                <a:solidFill>
                  <a:schemeClr val="dk1"/>
                </a:solidFill>
                <a:latin typeface="Roboto"/>
                <a:ea typeface="Roboto"/>
                <a:cs typeface="Roboto"/>
                <a:sym typeface="Roboto"/>
              </a:rPr>
              <a:t> profundas conversaciones. Un estudio escrito por los expertos Hill y O’Brien determinaron que hasta en contextos de </a:t>
            </a:r>
            <a:r>
              <a:rPr lang="en" sz="2100">
                <a:solidFill>
                  <a:schemeClr val="dk1"/>
                </a:solidFill>
                <a:latin typeface="Roboto"/>
                <a:ea typeface="Roboto"/>
                <a:cs typeface="Roboto"/>
                <a:sym typeface="Roboto"/>
              </a:rPr>
              <a:t>liderazgo las preguntas abiertas resultan altamente efectivas. </a:t>
            </a:r>
            <a:endParaRPr sz="2100">
              <a:solidFill>
                <a:schemeClr val="dk1"/>
              </a:solidFill>
              <a:latin typeface="Roboto"/>
              <a:ea typeface="Roboto"/>
              <a:cs typeface="Roboto"/>
              <a:sym typeface="Roboto"/>
            </a:endParaRPr>
          </a:p>
          <a:p>
            <a:pPr indent="0" lvl="0" marL="0" rtl="0" algn="l">
              <a:lnSpc>
                <a:spcPct val="95000"/>
              </a:lnSpc>
              <a:spcBef>
                <a:spcPts val="1200"/>
              </a:spcBef>
              <a:spcAft>
                <a:spcPts val="1200"/>
              </a:spcAft>
              <a:buNone/>
            </a:pPr>
            <a:r>
              <a:rPr lang="en" sz="2100">
                <a:solidFill>
                  <a:schemeClr val="dk1"/>
                </a:solidFill>
                <a:latin typeface="Roboto"/>
                <a:ea typeface="Roboto"/>
                <a:cs typeface="Roboto"/>
                <a:sym typeface="Roboto"/>
              </a:rPr>
              <a:t>Insistencia, y no una explosion de coraje, es la llave</a:t>
            </a:r>
            <a:endParaRPr sz="2100">
              <a:solidFill>
                <a:schemeClr val="dk1"/>
              </a:solidFill>
              <a:latin typeface="Roboto"/>
              <a:ea typeface="Roboto"/>
              <a:cs typeface="Roboto"/>
              <a:sym typeface="Roboto"/>
            </a:endParaRPr>
          </a:p>
        </p:txBody>
      </p:sp>
      <p:sp>
        <p:nvSpPr>
          <p:cNvPr id="238" name="Google Shape;238;p3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2100">
                <a:solidFill>
                  <a:schemeClr val="dk1"/>
                </a:solidFill>
                <a:latin typeface="Roboto"/>
                <a:ea typeface="Roboto"/>
                <a:cs typeface="Roboto"/>
                <a:sym typeface="Roboto"/>
              </a:rPr>
              <a:t>Open ended questions facilitate better and deeper conversations. A study written by researchers Hill anh O’Brien determined that even in leadership contexts, open ended questions were </a:t>
            </a:r>
            <a:r>
              <a:rPr lang="en" sz="2100">
                <a:solidFill>
                  <a:schemeClr val="dk1"/>
                </a:solidFill>
                <a:latin typeface="Roboto"/>
                <a:ea typeface="Roboto"/>
                <a:cs typeface="Roboto"/>
                <a:sym typeface="Roboto"/>
              </a:rPr>
              <a:t>highly effective.</a:t>
            </a:r>
            <a:endParaRPr sz="2100">
              <a:solidFill>
                <a:schemeClr val="dk1"/>
              </a:solidFill>
              <a:latin typeface="Roboto"/>
              <a:ea typeface="Roboto"/>
              <a:cs typeface="Roboto"/>
              <a:sym typeface="Roboto"/>
            </a:endParaRPr>
          </a:p>
          <a:p>
            <a:pPr indent="0" lvl="0" marL="0" rtl="0" algn="l">
              <a:spcBef>
                <a:spcPts val="1200"/>
              </a:spcBef>
              <a:spcAft>
                <a:spcPts val="1200"/>
              </a:spcAft>
              <a:buNone/>
            </a:pPr>
            <a:r>
              <a:rPr lang="en" sz="2100">
                <a:solidFill>
                  <a:schemeClr val="dk1"/>
                </a:solidFill>
                <a:latin typeface="Roboto"/>
                <a:ea typeface="Roboto"/>
                <a:cs typeface="Roboto"/>
                <a:sym typeface="Roboto"/>
              </a:rPr>
              <a:t>Insistence, and not an angry outburst, is the key</a:t>
            </a:r>
            <a:endParaRPr sz="2100">
              <a:solidFill>
                <a:schemeClr val="dk1"/>
              </a:solidFill>
              <a:latin typeface="Roboto"/>
              <a:ea typeface="Roboto"/>
              <a:cs typeface="Roboto"/>
              <a:sym typeface="Roboto"/>
            </a:endParaRPr>
          </a:p>
        </p:txBody>
      </p:sp>
      <p:sp>
        <p:nvSpPr>
          <p:cNvPr id="239" name="Google Shape;239;p35"/>
          <p:cNvSpPr txBox="1"/>
          <p:nvPr>
            <p:ph type="title"/>
          </p:nvPr>
        </p:nvSpPr>
        <p:spPr>
          <a:xfrm>
            <a:off x="48324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Patience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36"/>
          <p:cNvPicPr preferRelativeResize="0"/>
          <p:nvPr/>
        </p:nvPicPr>
        <p:blipFill>
          <a:blip r:embed="rId3">
            <a:alphaModFix/>
          </a:blip>
          <a:stretch>
            <a:fillRect/>
          </a:stretch>
        </p:blipFill>
        <p:spPr>
          <a:xfrm>
            <a:off x="0" y="0"/>
            <a:ext cx="9144003" cy="5255123"/>
          </a:xfrm>
          <a:prstGeom prst="rect">
            <a:avLst/>
          </a:prstGeom>
          <a:noFill/>
          <a:ln>
            <a:noFill/>
          </a:ln>
        </p:spPr>
      </p:pic>
      <p:sp>
        <p:nvSpPr>
          <p:cNvPr id="245" name="Google Shape;245;p36"/>
          <p:cNvSpPr txBox="1"/>
          <p:nvPr>
            <p:ph type="title"/>
          </p:nvPr>
        </p:nvSpPr>
        <p:spPr>
          <a:xfrm>
            <a:off x="3117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Bondad</a:t>
            </a:r>
            <a:endParaRPr/>
          </a:p>
        </p:txBody>
      </p:sp>
      <p:sp>
        <p:nvSpPr>
          <p:cNvPr id="246" name="Google Shape;246;p3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None/>
            </a:pPr>
            <a:r>
              <a:rPr lang="en" sz="1800">
                <a:solidFill>
                  <a:schemeClr val="dk1"/>
                </a:solidFill>
                <a:latin typeface="Roboto"/>
                <a:ea typeface="Roboto"/>
                <a:cs typeface="Roboto"/>
                <a:sym typeface="Roboto"/>
              </a:rPr>
              <a:t>“Pero cuando se manifestaron la bondad y el amor de Dios nuestro Salvador, él nos salvó, no por nuestras propias obras de justicia, sino por su misericordia. Nos salvó mediante el lavamiento de la regeneración y de la renovación por el Espíritu Santo, que él derramó sobre nosotros abundantemente por medio de Jesucristo nuestro Salvador. Así lo hizo para que, justificados por su gracia, llegáramos a ser herederos que abrigan la esperanza de recibir la vida eterna (Tito 3:4-7).”</a:t>
            </a:r>
            <a:endParaRPr sz="1800">
              <a:solidFill>
                <a:schemeClr val="dk1"/>
              </a:solidFill>
              <a:latin typeface="Roboto"/>
              <a:ea typeface="Roboto"/>
              <a:cs typeface="Roboto"/>
              <a:sym typeface="Roboto"/>
            </a:endParaRPr>
          </a:p>
        </p:txBody>
      </p:sp>
      <p:sp>
        <p:nvSpPr>
          <p:cNvPr id="247" name="Google Shape;247;p3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1200"/>
              </a:spcAft>
              <a:buNone/>
            </a:pPr>
            <a:r>
              <a:rPr lang="en" sz="1700">
                <a:solidFill>
                  <a:schemeClr val="dk1"/>
                </a:solidFill>
                <a:latin typeface="Roboto"/>
                <a:ea typeface="Roboto"/>
                <a:cs typeface="Roboto"/>
                <a:sym typeface="Roboto"/>
              </a:rPr>
              <a:t>But “when the kindness of God our Savior and his love for mankind appeared, he saved us not by works of righteousness that we have done but on the basis of his mercy, through the washing of the new birth and the renewing of the Holy Spirit, whom he poured out on us in full measure through Jesus Christ our Savior. And so, since we have been justified by his grace, we become heirs with the confident expectation of eternal life (Titus 3:4-7).”</a:t>
            </a:r>
            <a:endParaRPr sz="2700">
              <a:solidFill>
                <a:schemeClr val="dk1"/>
              </a:solidFill>
              <a:latin typeface="Roboto"/>
              <a:ea typeface="Roboto"/>
              <a:cs typeface="Roboto"/>
              <a:sym typeface="Roboto"/>
            </a:endParaRPr>
          </a:p>
        </p:txBody>
      </p:sp>
      <p:sp>
        <p:nvSpPr>
          <p:cNvPr id="248" name="Google Shape;248;p36"/>
          <p:cNvSpPr txBox="1"/>
          <p:nvPr>
            <p:ph type="title"/>
          </p:nvPr>
        </p:nvSpPr>
        <p:spPr>
          <a:xfrm>
            <a:off x="48324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Kindness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37"/>
          <p:cNvPicPr preferRelativeResize="0"/>
          <p:nvPr/>
        </p:nvPicPr>
        <p:blipFill>
          <a:blip r:embed="rId3">
            <a:alphaModFix/>
          </a:blip>
          <a:stretch>
            <a:fillRect/>
          </a:stretch>
        </p:blipFill>
        <p:spPr>
          <a:xfrm>
            <a:off x="0" y="0"/>
            <a:ext cx="9144003" cy="5255123"/>
          </a:xfrm>
          <a:prstGeom prst="rect">
            <a:avLst/>
          </a:prstGeom>
          <a:noFill/>
          <a:ln>
            <a:noFill/>
          </a:ln>
        </p:spPr>
      </p:pic>
      <p:sp>
        <p:nvSpPr>
          <p:cNvPr id="254" name="Google Shape;254;p37"/>
          <p:cNvSpPr txBox="1"/>
          <p:nvPr>
            <p:ph type="title"/>
          </p:nvPr>
        </p:nvSpPr>
        <p:spPr>
          <a:xfrm>
            <a:off x="3117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Fidelidad</a:t>
            </a:r>
            <a:endParaRPr/>
          </a:p>
        </p:txBody>
      </p:sp>
      <p:sp>
        <p:nvSpPr>
          <p:cNvPr id="255" name="Google Shape;255;p3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1200"/>
              </a:spcAft>
              <a:buNone/>
            </a:pPr>
            <a:r>
              <a:rPr lang="en" sz="2200">
                <a:solidFill>
                  <a:schemeClr val="dk1"/>
                </a:solidFill>
                <a:latin typeface="Roboto"/>
                <a:ea typeface="Roboto"/>
                <a:cs typeface="Roboto"/>
                <a:sym typeface="Roboto"/>
              </a:rPr>
              <a:t>“Si somos infieles, él permanece fiel, porque no puede negarse a sí mismo (2 Timoteo 2:13).”</a:t>
            </a:r>
            <a:endParaRPr sz="2200">
              <a:solidFill>
                <a:schemeClr val="dk1"/>
              </a:solidFill>
              <a:latin typeface="Roboto"/>
              <a:ea typeface="Roboto"/>
              <a:cs typeface="Roboto"/>
              <a:sym typeface="Roboto"/>
            </a:endParaRPr>
          </a:p>
        </p:txBody>
      </p:sp>
      <p:sp>
        <p:nvSpPr>
          <p:cNvPr id="256" name="Google Shape;256;p3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1200"/>
              </a:spcAft>
              <a:buNone/>
            </a:pPr>
            <a:r>
              <a:rPr lang="en" sz="2200">
                <a:solidFill>
                  <a:schemeClr val="dk1"/>
                </a:solidFill>
                <a:latin typeface="Roboto"/>
                <a:ea typeface="Roboto"/>
                <a:cs typeface="Roboto"/>
                <a:sym typeface="Roboto"/>
              </a:rPr>
              <a:t>“If we are unfaithful, he remains faithful, since he cannot deny himself (2 Timothy 2:13).”</a:t>
            </a:r>
            <a:endParaRPr sz="2200">
              <a:solidFill>
                <a:schemeClr val="dk1"/>
              </a:solidFill>
              <a:latin typeface="Roboto"/>
              <a:ea typeface="Roboto"/>
              <a:cs typeface="Roboto"/>
              <a:sym typeface="Roboto"/>
            </a:endParaRPr>
          </a:p>
        </p:txBody>
      </p:sp>
      <p:sp>
        <p:nvSpPr>
          <p:cNvPr id="257" name="Google Shape;257;p37"/>
          <p:cNvSpPr txBox="1"/>
          <p:nvPr>
            <p:ph type="title"/>
          </p:nvPr>
        </p:nvSpPr>
        <p:spPr>
          <a:xfrm>
            <a:off x="48324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Faithfulness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0" y="0"/>
            <a:ext cx="9144003" cy="5255123"/>
          </a:xfrm>
          <a:prstGeom prst="rect">
            <a:avLst/>
          </a:prstGeom>
          <a:noFill/>
          <a:ln>
            <a:noFill/>
          </a:ln>
        </p:spPr>
      </p:pic>
      <p:sp>
        <p:nvSpPr>
          <p:cNvPr id="67" name="Google Shape;67;p15"/>
          <p:cNvSpPr txBox="1"/>
          <p:nvPr>
            <p:ph type="title"/>
          </p:nvPr>
        </p:nvSpPr>
        <p:spPr>
          <a:xfrm>
            <a:off x="3117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Repaso</a:t>
            </a:r>
            <a:endParaRPr/>
          </a:p>
        </p:txBody>
      </p:sp>
      <p:sp>
        <p:nvSpPr>
          <p:cNvPr id="68" name="Google Shape;68;p1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68300" lvl="0" marL="457200" rtl="0" algn="l">
              <a:spcBef>
                <a:spcPts val="1200"/>
              </a:spcBef>
              <a:spcAft>
                <a:spcPts val="0"/>
              </a:spcAft>
              <a:buClr>
                <a:schemeClr val="dk1"/>
              </a:buClr>
              <a:buSzPts val="2200"/>
              <a:buFont typeface="Roboto"/>
              <a:buChar char="●"/>
            </a:pPr>
            <a:r>
              <a:rPr lang="en" sz="2200">
                <a:solidFill>
                  <a:schemeClr val="dk1"/>
                </a:solidFill>
                <a:latin typeface="Roboto"/>
                <a:ea typeface="Roboto"/>
                <a:cs typeface="Roboto"/>
                <a:sym typeface="Roboto"/>
              </a:rPr>
              <a:t>Problemas comunes con las aplicaciones de las </a:t>
            </a:r>
            <a:r>
              <a:rPr lang="en" sz="2200">
                <a:solidFill>
                  <a:schemeClr val="dk1"/>
                </a:solidFill>
                <a:latin typeface="Roboto"/>
                <a:ea typeface="Roboto"/>
                <a:cs typeface="Roboto"/>
                <a:sym typeface="Roboto"/>
              </a:rPr>
              <a:t>credenciales</a:t>
            </a:r>
            <a:endParaRPr sz="2200">
              <a:solidFill>
                <a:schemeClr val="dk1"/>
              </a:solidFill>
              <a:latin typeface="Roboto"/>
              <a:ea typeface="Roboto"/>
              <a:cs typeface="Roboto"/>
              <a:sym typeface="Roboto"/>
            </a:endParaRPr>
          </a:p>
          <a:p>
            <a:pPr indent="-368300" lvl="0" marL="457200" rtl="0" algn="l">
              <a:spcBef>
                <a:spcPts val="0"/>
              </a:spcBef>
              <a:spcAft>
                <a:spcPts val="0"/>
              </a:spcAft>
              <a:buClr>
                <a:schemeClr val="dk1"/>
              </a:buClr>
              <a:buSzPts val="2200"/>
              <a:buFont typeface="Roboto"/>
              <a:buChar char="●"/>
            </a:pPr>
            <a:r>
              <a:rPr lang="en" sz="2200">
                <a:solidFill>
                  <a:schemeClr val="dk1"/>
                </a:solidFill>
                <a:latin typeface="Roboto"/>
                <a:ea typeface="Roboto"/>
                <a:cs typeface="Roboto"/>
                <a:sym typeface="Roboto"/>
              </a:rPr>
              <a:t>Nuevo seguimiento de los seguros de terceros de las iglesias</a:t>
            </a:r>
            <a:endParaRPr sz="2200">
              <a:solidFill>
                <a:schemeClr val="dk1"/>
              </a:solidFill>
              <a:latin typeface="Roboto"/>
              <a:ea typeface="Roboto"/>
              <a:cs typeface="Roboto"/>
              <a:sym typeface="Roboto"/>
            </a:endParaRPr>
          </a:p>
        </p:txBody>
      </p:sp>
      <p:sp>
        <p:nvSpPr>
          <p:cNvPr id="69" name="Google Shape;69;p1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368300" lvl="0" marL="457200" rtl="0" algn="l">
              <a:lnSpc>
                <a:spcPct val="95000"/>
              </a:lnSpc>
              <a:spcBef>
                <a:spcPts val="0"/>
              </a:spcBef>
              <a:spcAft>
                <a:spcPts val="0"/>
              </a:spcAft>
              <a:buSzPts val="2200"/>
              <a:buChar char="●"/>
            </a:pPr>
            <a:r>
              <a:rPr lang="en" sz="2200">
                <a:solidFill>
                  <a:schemeClr val="dk1"/>
                </a:solidFill>
                <a:latin typeface="Roboto"/>
                <a:ea typeface="Roboto"/>
                <a:cs typeface="Roboto"/>
                <a:sym typeface="Roboto"/>
              </a:rPr>
              <a:t>Common issues with credential applications</a:t>
            </a:r>
            <a:endParaRPr sz="2200">
              <a:solidFill>
                <a:schemeClr val="dk1"/>
              </a:solidFill>
              <a:latin typeface="Roboto"/>
              <a:ea typeface="Roboto"/>
              <a:cs typeface="Roboto"/>
              <a:sym typeface="Roboto"/>
            </a:endParaRPr>
          </a:p>
          <a:p>
            <a:pPr indent="-368300" lvl="0" marL="457200" rtl="0" algn="l">
              <a:lnSpc>
                <a:spcPct val="95000"/>
              </a:lnSpc>
              <a:spcBef>
                <a:spcPts val="0"/>
              </a:spcBef>
              <a:spcAft>
                <a:spcPts val="0"/>
              </a:spcAft>
              <a:buClr>
                <a:schemeClr val="dk1"/>
              </a:buClr>
              <a:buSzPts val="2200"/>
              <a:buFont typeface="Roboto"/>
              <a:buChar char="●"/>
            </a:pPr>
            <a:r>
              <a:rPr lang="en" sz="2200">
                <a:solidFill>
                  <a:schemeClr val="dk1"/>
                </a:solidFill>
                <a:latin typeface="Roboto"/>
                <a:ea typeface="Roboto"/>
                <a:cs typeface="Roboto"/>
                <a:sym typeface="Roboto"/>
              </a:rPr>
              <a:t>New follow-up with the liability insurances of churches</a:t>
            </a:r>
            <a:endParaRPr sz="2200">
              <a:solidFill>
                <a:schemeClr val="dk1"/>
              </a:solidFill>
              <a:latin typeface="Roboto"/>
              <a:ea typeface="Roboto"/>
              <a:cs typeface="Roboto"/>
              <a:sym typeface="Roboto"/>
            </a:endParaRPr>
          </a:p>
        </p:txBody>
      </p:sp>
      <p:sp>
        <p:nvSpPr>
          <p:cNvPr id="70" name="Google Shape;70;p15"/>
          <p:cNvSpPr txBox="1"/>
          <p:nvPr>
            <p:ph type="title"/>
          </p:nvPr>
        </p:nvSpPr>
        <p:spPr>
          <a:xfrm>
            <a:off x="48324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Overview</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0" y="0"/>
            <a:ext cx="9144003" cy="5255123"/>
          </a:xfrm>
          <a:prstGeom prst="rect">
            <a:avLst/>
          </a:prstGeom>
          <a:noFill/>
          <a:ln>
            <a:noFill/>
          </a:ln>
        </p:spPr>
      </p:pic>
      <p:sp>
        <p:nvSpPr>
          <p:cNvPr id="76" name="Google Shape;76;p16"/>
          <p:cNvSpPr txBox="1"/>
          <p:nvPr>
            <p:ph type="title"/>
          </p:nvPr>
        </p:nvSpPr>
        <p:spPr>
          <a:xfrm>
            <a:off x="3117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1. </a:t>
            </a:r>
            <a:r>
              <a:rPr lang="en"/>
              <a:t>No puedo </a:t>
            </a:r>
            <a:r>
              <a:rPr lang="en"/>
              <a:t>recuperar</a:t>
            </a:r>
            <a:r>
              <a:rPr lang="en"/>
              <a:t> mi </a:t>
            </a:r>
            <a:r>
              <a:rPr lang="en"/>
              <a:t>contraseña</a:t>
            </a:r>
            <a:endParaRPr/>
          </a:p>
        </p:txBody>
      </p:sp>
      <p:sp>
        <p:nvSpPr>
          <p:cNvPr id="77" name="Google Shape;77;p16"/>
          <p:cNvSpPr txBox="1"/>
          <p:nvPr>
            <p:ph idx="1" type="body"/>
          </p:nvPr>
        </p:nvSpPr>
        <p:spPr>
          <a:xfrm>
            <a:off x="311700" y="1326400"/>
            <a:ext cx="3999900" cy="3242400"/>
          </a:xfrm>
          <a:prstGeom prst="rect">
            <a:avLst/>
          </a:prstGeom>
        </p:spPr>
        <p:txBody>
          <a:bodyPr anchorCtr="0" anchor="t" bIns="91425" lIns="91425" spcFirstLastPara="1" rIns="91425" wrap="square" tIns="91425">
            <a:noAutofit/>
          </a:bodyPr>
          <a:lstStyle/>
          <a:p>
            <a:pPr indent="-368300" lvl="0" marL="457200" rtl="0" algn="l">
              <a:spcBef>
                <a:spcPts val="1200"/>
              </a:spcBef>
              <a:spcAft>
                <a:spcPts val="0"/>
              </a:spcAft>
              <a:buClr>
                <a:schemeClr val="dk1"/>
              </a:buClr>
              <a:buSzPts val="2200"/>
              <a:buFont typeface="Roboto"/>
              <a:buChar char="●"/>
            </a:pPr>
            <a:r>
              <a:rPr lang="en" sz="2200">
                <a:solidFill>
                  <a:schemeClr val="dk1"/>
                </a:solidFill>
                <a:latin typeface="Roboto"/>
                <a:ea typeface="Roboto"/>
                <a:cs typeface="Roboto"/>
                <a:sym typeface="Roboto"/>
              </a:rPr>
              <a:t>Por seguridad, se necesita que se confirmen los correos </a:t>
            </a:r>
            <a:r>
              <a:rPr lang="en" sz="2200">
                <a:solidFill>
                  <a:schemeClr val="dk1"/>
                </a:solidFill>
                <a:latin typeface="Roboto"/>
                <a:ea typeface="Roboto"/>
                <a:cs typeface="Roboto"/>
                <a:sym typeface="Roboto"/>
              </a:rPr>
              <a:t>electrónicos</a:t>
            </a:r>
            <a:endParaRPr sz="2200">
              <a:solidFill>
                <a:schemeClr val="dk1"/>
              </a:solidFill>
              <a:latin typeface="Roboto"/>
              <a:ea typeface="Roboto"/>
              <a:cs typeface="Roboto"/>
              <a:sym typeface="Roboto"/>
            </a:endParaRPr>
          </a:p>
          <a:p>
            <a:pPr indent="-368300" lvl="0" marL="457200" rtl="0" algn="l">
              <a:spcBef>
                <a:spcPts val="0"/>
              </a:spcBef>
              <a:spcAft>
                <a:spcPts val="0"/>
              </a:spcAft>
              <a:buClr>
                <a:schemeClr val="dk1"/>
              </a:buClr>
              <a:buSzPts val="2200"/>
              <a:buFont typeface="Roboto"/>
              <a:buChar char="●"/>
            </a:pPr>
            <a:r>
              <a:rPr lang="en" sz="2200">
                <a:solidFill>
                  <a:schemeClr val="dk1"/>
                </a:solidFill>
                <a:latin typeface="Roboto"/>
                <a:ea typeface="Roboto"/>
                <a:cs typeface="Roboto"/>
                <a:sym typeface="Roboto"/>
              </a:rPr>
              <a:t>Cuando no se puede recuperar, es que no se a confirmado el email</a:t>
            </a:r>
            <a:endParaRPr sz="2200">
              <a:solidFill>
                <a:schemeClr val="dk1"/>
              </a:solidFill>
              <a:latin typeface="Roboto"/>
              <a:ea typeface="Roboto"/>
              <a:cs typeface="Roboto"/>
              <a:sym typeface="Roboto"/>
            </a:endParaRPr>
          </a:p>
          <a:p>
            <a:pPr indent="-368300" lvl="0" marL="457200" rtl="0" algn="l">
              <a:spcBef>
                <a:spcPts val="0"/>
              </a:spcBef>
              <a:spcAft>
                <a:spcPts val="0"/>
              </a:spcAft>
              <a:buClr>
                <a:schemeClr val="dk1"/>
              </a:buClr>
              <a:buSzPts val="2200"/>
              <a:buFont typeface="Roboto"/>
              <a:buChar char="●"/>
            </a:pPr>
            <a:r>
              <a:rPr lang="en" sz="2200">
                <a:solidFill>
                  <a:schemeClr val="dk1"/>
                </a:solidFill>
                <a:latin typeface="Roboto"/>
                <a:ea typeface="Roboto"/>
                <a:cs typeface="Roboto"/>
                <a:sym typeface="Roboto"/>
              </a:rPr>
              <a:t>Se puede llamar a la Oficina General</a:t>
            </a:r>
            <a:endParaRPr sz="2200">
              <a:solidFill>
                <a:schemeClr val="dk1"/>
              </a:solidFill>
              <a:latin typeface="Roboto"/>
              <a:ea typeface="Roboto"/>
              <a:cs typeface="Roboto"/>
              <a:sym typeface="Roboto"/>
            </a:endParaRPr>
          </a:p>
        </p:txBody>
      </p:sp>
      <p:sp>
        <p:nvSpPr>
          <p:cNvPr id="78" name="Google Shape;78;p16"/>
          <p:cNvSpPr txBox="1"/>
          <p:nvPr>
            <p:ph idx="2" type="body"/>
          </p:nvPr>
        </p:nvSpPr>
        <p:spPr>
          <a:xfrm>
            <a:off x="4832400" y="1326475"/>
            <a:ext cx="3999900" cy="3242400"/>
          </a:xfrm>
          <a:prstGeom prst="rect">
            <a:avLst/>
          </a:prstGeom>
        </p:spPr>
        <p:txBody>
          <a:bodyPr anchorCtr="0" anchor="t" bIns="91425" lIns="91425" spcFirstLastPara="1" rIns="91425" wrap="square" tIns="91425">
            <a:noAutofit/>
          </a:bodyPr>
          <a:lstStyle/>
          <a:p>
            <a:pPr indent="-368300" lvl="0" marL="457200" rtl="0" algn="l">
              <a:lnSpc>
                <a:spcPct val="95000"/>
              </a:lnSpc>
              <a:spcBef>
                <a:spcPts val="0"/>
              </a:spcBef>
              <a:spcAft>
                <a:spcPts val="0"/>
              </a:spcAft>
              <a:buClr>
                <a:schemeClr val="dk1"/>
              </a:buClr>
              <a:buSzPts val="2200"/>
              <a:buFont typeface="Roboto"/>
              <a:buChar char="●"/>
            </a:pPr>
            <a:r>
              <a:rPr lang="en" sz="2200">
                <a:solidFill>
                  <a:schemeClr val="dk1"/>
                </a:solidFill>
                <a:latin typeface="Roboto"/>
                <a:ea typeface="Roboto"/>
                <a:cs typeface="Roboto"/>
                <a:sym typeface="Roboto"/>
              </a:rPr>
              <a:t>For security purposes we need users to confirm their emails</a:t>
            </a:r>
            <a:endParaRPr sz="2200">
              <a:solidFill>
                <a:schemeClr val="dk1"/>
              </a:solidFill>
              <a:latin typeface="Roboto"/>
              <a:ea typeface="Roboto"/>
              <a:cs typeface="Roboto"/>
              <a:sym typeface="Roboto"/>
            </a:endParaRPr>
          </a:p>
          <a:p>
            <a:pPr indent="-368300" lvl="0" marL="457200" rtl="0" algn="l">
              <a:lnSpc>
                <a:spcPct val="95000"/>
              </a:lnSpc>
              <a:spcBef>
                <a:spcPts val="0"/>
              </a:spcBef>
              <a:spcAft>
                <a:spcPts val="0"/>
              </a:spcAft>
              <a:buClr>
                <a:schemeClr val="dk1"/>
              </a:buClr>
              <a:buSzPts val="2200"/>
              <a:buFont typeface="Roboto"/>
              <a:buChar char="●"/>
            </a:pPr>
            <a:r>
              <a:rPr lang="en" sz="2200">
                <a:solidFill>
                  <a:schemeClr val="dk1"/>
                </a:solidFill>
                <a:latin typeface="Roboto"/>
                <a:ea typeface="Roboto"/>
                <a:cs typeface="Roboto"/>
                <a:sym typeface="Roboto"/>
              </a:rPr>
              <a:t>When you can’t recover a password, it is because the user hasn’t confirmed his email</a:t>
            </a:r>
            <a:endParaRPr sz="2200">
              <a:solidFill>
                <a:schemeClr val="dk1"/>
              </a:solidFill>
              <a:latin typeface="Roboto"/>
              <a:ea typeface="Roboto"/>
              <a:cs typeface="Roboto"/>
              <a:sym typeface="Roboto"/>
            </a:endParaRPr>
          </a:p>
          <a:p>
            <a:pPr indent="-368300" lvl="0" marL="457200" rtl="0" algn="l">
              <a:lnSpc>
                <a:spcPct val="95000"/>
              </a:lnSpc>
              <a:spcBef>
                <a:spcPts val="0"/>
              </a:spcBef>
              <a:spcAft>
                <a:spcPts val="0"/>
              </a:spcAft>
              <a:buClr>
                <a:schemeClr val="dk1"/>
              </a:buClr>
              <a:buSzPts val="2200"/>
              <a:buFont typeface="Roboto"/>
              <a:buChar char="●"/>
            </a:pPr>
            <a:r>
              <a:rPr lang="en" sz="2200">
                <a:solidFill>
                  <a:schemeClr val="dk1"/>
                </a:solidFill>
                <a:latin typeface="Roboto"/>
                <a:ea typeface="Roboto"/>
                <a:cs typeface="Roboto"/>
                <a:sym typeface="Roboto"/>
              </a:rPr>
              <a:t>You can confirm or call Headquarters</a:t>
            </a:r>
            <a:endParaRPr sz="2200">
              <a:solidFill>
                <a:schemeClr val="dk1"/>
              </a:solidFill>
              <a:latin typeface="Roboto"/>
              <a:ea typeface="Roboto"/>
              <a:cs typeface="Roboto"/>
              <a:sym typeface="Roboto"/>
            </a:endParaRPr>
          </a:p>
        </p:txBody>
      </p:sp>
      <p:sp>
        <p:nvSpPr>
          <p:cNvPr id="79" name="Google Shape;79;p16"/>
          <p:cNvSpPr txBox="1"/>
          <p:nvPr>
            <p:ph type="title"/>
          </p:nvPr>
        </p:nvSpPr>
        <p:spPr>
          <a:xfrm>
            <a:off x="4832400" y="445025"/>
            <a:ext cx="3999900" cy="572700"/>
          </a:xfrm>
          <a:prstGeom prst="rect">
            <a:avLst/>
          </a:prstGeom>
        </p:spPr>
        <p:txBody>
          <a:bodyPr anchorCtr="0" anchor="t" bIns="91425" lIns="91425" spcFirstLastPara="1" rIns="91425" wrap="square" tIns="91425">
            <a:normAutofit fontScale="90000"/>
          </a:bodyPr>
          <a:lstStyle/>
          <a:p>
            <a:pPr indent="-388620" lvl="0" marL="457200" rtl="0" algn="l">
              <a:spcBef>
                <a:spcPts val="0"/>
              </a:spcBef>
              <a:spcAft>
                <a:spcPts val="0"/>
              </a:spcAft>
              <a:buSzPct val="100000"/>
              <a:buAutoNum type="arabicPeriod"/>
            </a:pPr>
            <a:r>
              <a:rPr lang="en"/>
              <a:t>I can’t </a:t>
            </a:r>
            <a:r>
              <a:rPr lang="en"/>
              <a:t>recover my password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7"/>
          <p:cNvPicPr preferRelativeResize="0"/>
          <p:nvPr/>
        </p:nvPicPr>
        <p:blipFill>
          <a:blip r:embed="rId3">
            <a:alphaModFix/>
          </a:blip>
          <a:stretch>
            <a:fillRect/>
          </a:stretch>
        </p:blipFill>
        <p:spPr>
          <a:xfrm>
            <a:off x="0" y="0"/>
            <a:ext cx="9144003" cy="5255123"/>
          </a:xfrm>
          <a:prstGeom prst="rect">
            <a:avLst/>
          </a:prstGeom>
          <a:noFill/>
          <a:ln>
            <a:noFill/>
          </a:ln>
        </p:spPr>
      </p:pic>
      <p:sp>
        <p:nvSpPr>
          <p:cNvPr id="85" name="Google Shape;85;p17"/>
          <p:cNvSpPr txBox="1"/>
          <p:nvPr>
            <p:ph type="title"/>
          </p:nvPr>
        </p:nvSpPr>
        <p:spPr>
          <a:xfrm>
            <a:off x="3117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2. Mi numero de credencial no </a:t>
            </a:r>
            <a:r>
              <a:rPr lang="en"/>
              <a:t>está</a:t>
            </a:r>
            <a:r>
              <a:rPr lang="en"/>
              <a:t> en mi </a:t>
            </a:r>
            <a:r>
              <a:rPr lang="en"/>
              <a:t>aplicación</a:t>
            </a:r>
            <a:endParaRPr/>
          </a:p>
        </p:txBody>
      </p:sp>
      <p:sp>
        <p:nvSpPr>
          <p:cNvPr id="86" name="Google Shape;86;p17"/>
          <p:cNvSpPr txBox="1"/>
          <p:nvPr>
            <p:ph idx="1" type="body"/>
          </p:nvPr>
        </p:nvSpPr>
        <p:spPr>
          <a:xfrm>
            <a:off x="311700" y="1799800"/>
            <a:ext cx="3999900" cy="27690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2200">
                <a:solidFill>
                  <a:schemeClr val="dk1"/>
                </a:solidFill>
                <a:latin typeface="Roboto"/>
                <a:ea typeface="Roboto"/>
                <a:cs typeface="Roboto"/>
                <a:sym typeface="Roboto"/>
              </a:rPr>
              <a:t>Esto ocurre porque no se a importado la credencial. Primero, que se importe, y </a:t>
            </a:r>
            <a:r>
              <a:rPr lang="en" sz="2200">
                <a:solidFill>
                  <a:schemeClr val="dk1"/>
                </a:solidFill>
                <a:latin typeface="Roboto"/>
                <a:ea typeface="Roboto"/>
                <a:cs typeface="Roboto"/>
                <a:sym typeface="Roboto"/>
              </a:rPr>
              <a:t>después</a:t>
            </a:r>
            <a:r>
              <a:rPr lang="en" sz="2200">
                <a:solidFill>
                  <a:schemeClr val="dk1"/>
                </a:solidFill>
                <a:latin typeface="Roboto"/>
                <a:ea typeface="Roboto"/>
                <a:cs typeface="Roboto"/>
                <a:sym typeface="Roboto"/>
              </a:rPr>
              <a:t> se aplique.</a:t>
            </a:r>
            <a:endParaRPr sz="2200">
              <a:solidFill>
                <a:schemeClr val="dk1"/>
              </a:solidFill>
              <a:latin typeface="Roboto"/>
              <a:ea typeface="Roboto"/>
              <a:cs typeface="Roboto"/>
              <a:sym typeface="Roboto"/>
            </a:endParaRPr>
          </a:p>
          <a:p>
            <a:pPr indent="0" lvl="0" marL="0" rtl="0" algn="l">
              <a:spcBef>
                <a:spcPts val="1200"/>
              </a:spcBef>
              <a:spcAft>
                <a:spcPts val="1200"/>
              </a:spcAft>
              <a:buNone/>
            </a:pPr>
            <a:r>
              <a:rPr lang="en" sz="2200">
                <a:solidFill>
                  <a:schemeClr val="dk1"/>
                </a:solidFill>
                <a:latin typeface="Roboto"/>
                <a:ea typeface="Roboto"/>
                <a:cs typeface="Roboto"/>
                <a:sym typeface="Roboto"/>
              </a:rPr>
              <a:t>También</a:t>
            </a:r>
            <a:r>
              <a:rPr lang="en" sz="2200">
                <a:solidFill>
                  <a:schemeClr val="dk1"/>
                </a:solidFill>
                <a:latin typeface="Roboto"/>
                <a:ea typeface="Roboto"/>
                <a:cs typeface="Roboto"/>
                <a:sym typeface="Roboto"/>
              </a:rPr>
              <a:t> es posible que se ha sometido una fecha de nacimiento incorrecto.</a:t>
            </a:r>
            <a:endParaRPr sz="2200">
              <a:solidFill>
                <a:schemeClr val="dk1"/>
              </a:solidFill>
              <a:latin typeface="Roboto"/>
              <a:ea typeface="Roboto"/>
              <a:cs typeface="Roboto"/>
              <a:sym typeface="Roboto"/>
            </a:endParaRPr>
          </a:p>
        </p:txBody>
      </p:sp>
      <p:sp>
        <p:nvSpPr>
          <p:cNvPr id="87" name="Google Shape;87;p17"/>
          <p:cNvSpPr txBox="1"/>
          <p:nvPr>
            <p:ph idx="2" type="body"/>
          </p:nvPr>
        </p:nvSpPr>
        <p:spPr>
          <a:xfrm>
            <a:off x="4832400" y="1799875"/>
            <a:ext cx="3999900" cy="2769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2200">
                <a:solidFill>
                  <a:schemeClr val="dk1"/>
                </a:solidFill>
                <a:latin typeface="Roboto"/>
                <a:ea typeface="Roboto"/>
                <a:cs typeface="Roboto"/>
                <a:sym typeface="Roboto"/>
              </a:rPr>
              <a:t>This happens because you have not imported your credential. Import the credential first before starting an application. </a:t>
            </a:r>
            <a:endParaRPr sz="2200">
              <a:solidFill>
                <a:schemeClr val="dk1"/>
              </a:solidFill>
              <a:latin typeface="Roboto"/>
              <a:ea typeface="Roboto"/>
              <a:cs typeface="Roboto"/>
              <a:sym typeface="Roboto"/>
            </a:endParaRPr>
          </a:p>
          <a:p>
            <a:pPr indent="0" lvl="0" marL="0" rtl="0" algn="l">
              <a:lnSpc>
                <a:spcPct val="95000"/>
              </a:lnSpc>
              <a:spcBef>
                <a:spcPts val="1200"/>
              </a:spcBef>
              <a:spcAft>
                <a:spcPts val="1200"/>
              </a:spcAft>
              <a:buNone/>
            </a:pPr>
            <a:r>
              <a:rPr lang="en" sz="2200">
                <a:solidFill>
                  <a:schemeClr val="dk1"/>
                </a:solidFill>
                <a:latin typeface="Roboto"/>
                <a:ea typeface="Roboto"/>
                <a:cs typeface="Roboto"/>
                <a:sym typeface="Roboto"/>
              </a:rPr>
              <a:t>It could also be that a wrong DOB was submitted.</a:t>
            </a:r>
            <a:endParaRPr sz="2200">
              <a:solidFill>
                <a:schemeClr val="dk1"/>
              </a:solidFill>
              <a:latin typeface="Roboto"/>
              <a:ea typeface="Roboto"/>
              <a:cs typeface="Roboto"/>
              <a:sym typeface="Roboto"/>
            </a:endParaRPr>
          </a:p>
        </p:txBody>
      </p:sp>
      <p:sp>
        <p:nvSpPr>
          <p:cNvPr id="88" name="Google Shape;88;p17"/>
          <p:cNvSpPr txBox="1"/>
          <p:nvPr>
            <p:ph type="title"/>
          </p:nvPr>
        </p:nvSpPr>
        <p:spPr>
          <a:xfrm>
            <a:off x="48324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2. My credential number is not on my application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8"/>
          <p:cNvPicPr preferRelativeResize="0"/>
          <p:nvPr/>
        </p:nvPicPr>
        <p:blipFill>
          <a:blip r:embed="rId3">
            <a:alphaModFix/>
          </a:blip>
          <a:stretch>
            <a:fillRect/>
          </a:stretch>
        </p:blipFill>
        <p:spPr>
          <a:xfrm>
            <a:off x="0" y="0"/>
            <a:ext cx="9144003" cy="5255123"/>
          </a:xfrm>
          <a:prstGeom prst="rect">
            <a:avLst/>
          </a:prstGeom>
          <a:noFill/>
          <a:ln>
            <a:noFill/>
          </a:ln>
        </p:spPr>
      </p:pic>
      <p:pic>
        <p:nvPicPr>
          <p:cNvPr id="94" name="Google Shape;94;p18"/>
          <p:cNvPicPr preferRelativeResize="0"/>
          <p:nvPr/>
        </p:nvPicPr>
        <p:blipFill>
          <a:blip r:embed="rId4">
            <a:alphaModFix/>
          </a:blip>
          <a:stretch>
            <a:fillRect/>
          </a:stretch>
        </p:blipFill>
        <p:spPr>
          <a:xfrm>
            <a:off x="0" y="423029"/>
            <a:ext cx="9144001" cy="4297442"/>
          </a:xfrm>
          <a:prstGeom prst="rect">
            <a:avLst/>
          </a:prstGeom>
          <a:noFill/>
          <a:ln>
            <a:noFill/>
          </a:ln>
        </p:spPr>
      </p:pic>
      <p:sp>
        <p:nvSpPr>
          <p:cNvPr id="95" name="Google Shape;95;p18"/>
          <p:cNvSpPr/>
          <p:nvPr/>
        </p:nvSpPr>
        <p:spPr>
          <a:xfrm>
            <a:off x="7169325" y="903600"/>
            <a:ext cx="959700" cy="8955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9"/>
          <p:cNvPicPr preferRelativeResize="0"/>
          <p:nvPr/>
        </p:nvPicPr>
        <p:blipFill>
          <a:blip r:embed="rId3">
            <a:alphaModFix/>
          </a:blip>
          <a:stretch>
            <a:fillRect/>
          </a:stretch>
        </p:blipFill>
        <p:spPr>
          <a:xfrm>
            <a:off x="0" y="0"/>
            <a:ext cx="9144003" cy="5255123"/>
          </a:xfrm>
          <a:prstGeom prst="rect">
            <a:avLst/>
          </a:prstGeom>
          <a:noFill/>
          <a:ln>
            <a:noFill/>
          </a:ln>
        </p:spPr>
      </p:pic>
      <p:pic>
        <p:nvPicPr>
          <p:cNvPr id="101" name="Google Shape;101;p19"/>
          <p:cNvPicPr preferRelativeResize="0"/>
          <p:nvPr/>
        </p:nvPicPr>
        <p:blipFill>
          <a:blip r:embed="rId4">
            <a:alphaModFix/>
          </a:blip>
          <a:stretch>
            <a:fillRect/>
          </a:stretch>
        </p:blipFill>
        <p:spPr>
          <a:xfrm>
            <a:off x="0" y="1366802"/>
            <a:ext cx="9143998" cy="240989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0"/>
          <p:cNvPicPr preferRelativeResize="0"/>
          <p:nvPr/>
        </p:nvPicPr>
        <p:blipFill>
          <a:blip r:embed="rId3">
            <a:alphaModFix/>
          </a:blip>
          <a:stretch>
            <a:fillRect/>
          </a:stretch>
        </p:blipFill>
        <p:spPr>
          <a:xfrm>
            <a:off x="0" y="0"/>
            <a:ext cx="9144003" cy="5255123"/>
          </a:xfrm>
          <a:prstGeom prst="rect">
            <a:avLst/>
          </a:prstGeom>
          <a:noFill/>
          <a:ln>
            <a:noFill/>
          </a:ln>
        </p:spPr>
      </p:pic>
      <p:sp>
        <p:nvSpPr>
          <p:cNvPr id="107" name="Google Shape;107;p20"/>
          <p:cNvSpPr txBox="1"/>
          <p:nvPr>
            <p:ph type="title"/>
          </p:nvPr>
        </p:nvSpPr>
        <p:spPr>
          <a:xfrm>
            <a:off x="3117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3. No puedo aprobar las aplicaciones</a:t>
            </a:r>
            <a:endParaRPr/>
          </a:p>
        </p:txBody>
      </p:sp>
      <p:sp>
        <p:nvSpPr>
          <p:cNvPr id="108" name="Google Shape;108;p20"/>
          <p:cNvSpPr txBox="1"/>
          <p:nvPr>
            <p:ph idx="1" type="body"/>
          </p:nvPr>
        </p:nvSpPr>
        <p:spPr>
          <a:xfrm>
            <a:off x="311700" y="1454350"/>
            <a:ext cx="3999900" cy="31143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2200">
                <a:solidFill>
                  <a:schemeClr val="dk1"/>
                </a:solidFill>
                <a:latin typeface="Roboto"/>
                <a:ea typeface="Roboto"/>
                <a:cs typeface="Roboto"/>
                <a:sym typeface="Roboto"/>
              </a:rPr>
              <a:t>Verifique que el solicitante haya oprimido “Next” en cada </a:t>
            </a:r>
            <a:r>
              <a:rPr lang="en" sz="2200">
                <a:solidFill>
                  <a:schemeClr val="dk1"/>
                </a:solidFill>
                <a:latin typeface="Roboto"/>
                <a:ea typeface="Roboto"/>
                <a:cs typeface="Roboto"/>
                <a:sym typeface="Roboto"/>
              </a:rPr>
              <a:t>página</a:t>
            </a:r>
            <a:r>
              <a:rPr lang="en" sz="2200">
                <a:solidFill>
                  <a:schemeClr val="dk1"/>
                </a:solidFill>
                <a:latin typeface="Roboto"/>
                <a:ea typeface="Roboto"/>
                <a:cs typeface="Roboto"/>
                <a:sym typeface="Roboto"/>
              </a:rPr>
              <a:t>.</a:t>
            </a:r>
            <a:endParaRPr sz="2200">
              <a:solidFill>
                <a:schemeClr val="dk1"/>
              </a:solidFill>
              <a:latin typeface="Roboto"/>
              <a:ea typeface="Roboto"/>
              <a:cs typeface="Roboto"/>
              <a:sym typeface="Roboto"/>
            </a:endParaRPr>
          </a:p>
          <a:p>
            <a:pPr indent="0" lvl="0" marL="0" rtl="0" algn="l">
              <a:spcBef>
                <a:spcPts val="1200"/>
              </a:spcBef>
              <a:spcAft>
                <a:spcPts val="1200"/>
              </a:spcAft>
              <a:buNone/>
            </a:pPr>
            <a:r>
              <a:rPr lang="en" sz="2200">
                <a:solidFill>
                  <a:schemeClr val="dk1"/>
                </a:solidFill>
                <a:latin typeface="Roboto"/>
                <a:ea typeface="Roboto"/>
                <a:cs typeface="Roboto"/>
                <a:sym typeface="Roboto"/>
              </a:rPr>
              <a:t>Es posible que el pastor no ha recibido permiso, por lo tanto, que contacte a la Oficina General</a:t>
            </a:r>
            <a:endParaRPr sz="2200">
              <a:solidFill>
                <a:schemeClr val="dk1"/>
              </a:solidFill>
              <a:latin typeface="Roboto"/>
              <a:ea typeface="Roboto"/>
              <a:cs typeface="Roboto"/>
              <a:sym typeface="Roboto"/>
            </a:endParaRPr>
          </a:p>
        </p:txBody>
      </p:sp>
      <p:sp>
        <p:nvSpPr>
          <p:cNvPr id="109" name="Google Shape;109;p20"/>
          <p:cNvSpPr txBox="1"/>
          <p:nvPr>
            <p:ph idx="2" type="body"/>
          </p:nvPr>
        </p:nvSpPr>
        <p:spPr>
          <a:xfrm>
            <a:off x="4832400" y="1454575"/>
            <a:ext cx="3999900" cy="31143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2200">
                <a:solidFill>
                  <a:schemeClr val="dk1"/>
                </a:solidFill>
                <a:latin typeface="Roboto"/>
                <a:ea typeface="Roboto"/>
                <a:cs typeface="Roboto"/>
                <a:sym typeface="Roboto"/>
              </a:rPr>
              <a:t>Verify that the applicant has pressed next at every page of the application. </a:t>
            </a:r>
            <a:endParaRPr sz="2200">
              <a:solidFill>
                <a:schemeClr val="dk1"/>
              </a:solidFill>
              <a:latin typeface="Roboto"/>
              <a:ea typeface="Roboto"/>
              <a:cs typeface="Roboto"/>
              <a:sym typeface="Roboto"/>
            </a:endParaRPr>
          </a:p>
          <a:p>
            <a:pPr indent="0" lvl="0" marL="0" rtl="0" algn="l">
              <a:lnSpc>
                <a:spcPct val="95000"/>
              </a:lnSpc>
              <a:spcBef>
                <a:spcPts val="1200"/>
              </a:spcBef>
              <a:spcAft>
                <a:spcPts val="1200"/>
              </a:spcAft>
              <a:buNone/>
            </a:pPr>
            <a:r>
              <a:rPr lang="en" sz="2200">
                <a:solidFill>
                  <a:schemeClr val="dk1"/>
                </a:solidFill>
                <a:latin typeface="Roboto"/>
                <a:ea typeface="Roboto"/>
                <a:cs typeface="Roboto"/>
                <a:sym typeface="Roboto"/>
              </a:rPr>
              <a:t>It is also possible that permissions have not been updated. For permissions, please contact the Corporate Office.</a:t>
            </a:r>
            <a:endParaRPr sz="2200">
              <a:solidFill>
                <a:schemeClr val="dk1"/>
              </a:solidFill>
              <a:latin typeface="Roboto"/>
              <a:ea typeface="Roboto"/>
              <a:cs typeface="Roboto"/>
              <a:sym typeface="Roboto"/>
            </a:endParaRPr>
          </a:p>
        </p:txBody>
      </p:sp>
      <p:sp>
        <p:nvSpPr>
          <p:cNvPr id="110" name="Google Shape;110;p20"/>
          <p:cNvSpPr txBox="1"/>
          <p:nvPr>
            <p:ph type="title"/>
          </p:nvPr>
        </p:nvSpPr>
        <p:spPr>
          <a:xfrm>
            <a:off x="48324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3. I can’t approve applications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4" name="Shape 114"/>
        <p:cNvGrpSpPr/>
        <p:nvPr/>
      </p:nvGrpSpPr>
      <p:grpSpPr>
        <a:xfrm>
          <a:off x="0" y="0"/>
          <a:ext cx="0" cy="0"/>
          <a:chOff x="0" y="0"/>
          <a:chExt cx="0" cy="0"/>
        </a:xfrm>
      </p:grpSpPr>
      <p:pic>
        <p:nvPicPr>
          <p:cNvPr id="115" name="Google Shape;115;p21"/>
          <p:cNvPicPr preferRelativeResize="0"/>
          <p:nvPr/>
        </p:nvPicPr>
        <p:blipFill>
          <a:blip r:embed="rId3">
            <a:alphaModFix/>
          </a:blip>
          <a:stretch>
            <a:fillRect/>
          </a:stretch>
        </p:blipFill>
        <p:spPr>
          <a:xfrm>
            <a:off x="152400" y="152400"/>
            <a:ext cx="8839198" cy="3262261"/>
          </a:xfrm>
          <a:prstGeom prst="rect">
            <a:avLst/>
          </a:prstGeom>
          <a:noFill/>
          <a:ln>
            <a:noFill/>
          </a:ln>
        </p:spPr>
      </p:pic>
      <p:sp>
        <p:nvSpPr>
          <p:cNvPr id="116" name="Google Shape;116;p21"/>
          <p:cNvSpPr/>
          <p:nvPr/>
        </p:nvSpPr>
        <p:spPr>
          <a:xfrm>
            <a:off x="4943600" y="2899600"/>
            <a:ext cx="959700" cy="8955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