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13"/>
    <p:restoredTop sz="94658"/>
  </p:normalViewPr>
  <p:slideViewPr>
    <p:cSldViewPr snapToGrid="0" showGuides="1">
      <p:cViewPr varScale="1">
        <p:scale>
          <a:sx n="89" d="100"/>
          <a:sy n="89" d="100"/>
        </p:scale>
        <p:origin x="168" y="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16FE6-8A6A-3A0D-25CF-DD2E97D1A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2228F3-CF73-E33E-268F-966612B50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76613-CF06-F0D3-DB07-FB1124C8F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EB4A-62CF-814C-9382-7F4A9D33F0A3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7A407-4470-2C56-F740-CB4FA2748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E64A4-2A0A-1B34-1E5E-CB2FC9354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7953-5692-5C47-9EE9-B1A1BF910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7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15830-7BC6-FB88-CE79-B0715DE03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6A4A2B-3AD9-2BC5-203E-C8383F591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35123-5CCC-99A0-8C17-B9C4CCF23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EB4A-62CF-814C-9382-7F4A9D33F0A3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BFE6D-E19E-1B53-6DB7-1D99C45B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64C39-07DE-BDF7-0F1E-60B3E1143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7953-5692-5C47-9EE9-B1A1BF910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0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EFD5E1-321B-1009-E3AD-5BD41179B8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AE64BE-A36A-8CDA-D6D5-C86B4FEDA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9AF5B-C0D9-5990-CD23-BED2D8AD9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EB4A-62CF-814C-9382-7F4A9D33F0A3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F22D8-8B6C-C45E-7331-48AA391D8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B65E3-9600-E407-F666-061876513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7953-5692-5C47-9EE9-B1A1BF910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8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2237-F2CE-9838-B368-3539A724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DEA3B-CAFE-64D6-A67F-748310A48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403AD-AADE-B6B5-1ADD-4A9AE6CB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EB4A-62CF-814C-9382-7F4A9D33F0A3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1BDDF-ACC7-AFA0-6505-0BF769CF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84D7E-D203-86B4-3C7D-F86CB3616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7953-5692-5C47-9EE9-B1A1BF910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D5122-B8D4-0790-EE49-5575C49FD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2846B-1B79-A249-C572-4CE431DC9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3D576-5B31-6E30-C9B7-985223054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EB4A-62CF-814C-9382-7F4A9D33F0A3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13A72-6B5A-1E65-B9D6-21A0FF93F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DEAAE-7377-FD47-2DD1-78D00EB01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7953-5692-5C47-9EE9-B1A1BF910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5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C753D-4C15-BFFD-354E-33B18E181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1B46D-83C1-CC49-99F9-E1E3E396D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BA469-0A68-B238-82F5-923B44058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AC82D-490B-7251-5A93-5B8F08B1C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EB4A-62CF-814C-9382-7F4A9D33F0A3}" type="datetimeFigureOut">
              <a:rPr lang="en-US" smtClean="0"/>
              <a:t>5/20/25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689B1-293F-DEB2-E56C-7F44D529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5A5B2-5479-A7DB-09FF-97046C88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7953-5692-5C47-9EE9-B1A1BF910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08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B4E45-55B8-1D96-4ED7-F67BB6808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F37B8-4071-2C2A-DE21-9BBE1E1EB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AFAF1-CDD5-E323-9F70-4CD3E5D8A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22EC79-9DD9-D1FF-AD52-E11CC22D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FD9441-4E67-955D-2D47-5A8F48932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417E67-AC78-F172-046C-4BA765F08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EB4A-62CF-814C-9382-7F4A9D33F0A3}" type="datetimeFigureOut">
              <a:rPr lang="en-US" smtClean="0"/>
              <a:t>5/20/25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E0C66D-74EE-19B2-1AC9-162DCC345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0117E2-C96C-917A-0A32-55C1FE2B5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7953-5692-5C47-9EE9-B1A1BF910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8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E81D0-07EF-86DC-B515-020F26E8F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0321E-688D-3A71-F95A-B78DBCE00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EB4A-62CF-814C-9382-7F4A9D33F0A3}" type="datetimeFigureOut">
              <a:rPr lang="en-US" smtClean="0"/>
              <a:t>5/20/25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93561A-FB3F-5A70-D93B-495143278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83C32-4245-485F-F097-7695DCA8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7953-5692-5C47-9EE9-B1A1BF910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6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4EE871-3421-3874-3EAA-2997E3115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EB4A-62CF-814C-9382-7F4A9D33F0A3}" type="datetimeFigureOut">
              <a:rPr lang="en-US" smtClean="0"/>
              <a:t>5/20/25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098C64-249C-511F-29F7-6F94A570A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70BF5-A3BF-13E1-8649-AF482666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7953-5692-5C47-9EE9-B1A1BF910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7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6CCD4-51C2-8C1A-5DDD-EB1D04F0B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49BBC-D5ED-730B-D3E1-C2D9A4116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2B7FF-EE31-8953-563D-863F98A5A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E0F9B-AEA3-5327-2FF3-4C97D021A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EB4A-62CF-814C-9382-7F4A9D33F0A3}" type="datetimeFigureOut">
              <a:rPr lang="en-US" smtClean="0"/>
              <a:t>5/20/25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7643E-E83E-90FE-B1E3-6E11B1291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4BEB8-F60F-1DFE-0094-4DCC6EBB8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7953-5692-5C47-9EE9-B1A1BF910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19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987D5-E52F-F1E6-7AAA-20A5493F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A717BE-CC15-DFFA-3822-FB834ACE9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1D1C8-CDE2-1E25-BFAE-A27156CEF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B8289-56F2-2904-5778-FDF685A6B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EB4A-62CF-814C-9382-7F4A9D33F0A3}" type="datetimeFigureOut">
              <a:rPr lang="en-US" smtClean="0"/>
              <a:t>5/20/25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0BF0C-1D31-B141-2221-D1AA2FC18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524EF-53CD-D8F9-EF3B-30B7745AF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7953-5692-5C47-9EE9-B1A1BF910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2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C4A237-318A-0992-FB96-9CC1C0C44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80950-3A30-59CE-DEA1-7574BA460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D0F41-3534-E852-A169-307273981F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95EB4A-62CF-814C-9382-7F4A9D33F0A3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4422B-432D-589E-A310-6C58711C42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07FF4-2628-CF41-FB36-CD15729DE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087953-5692-5C47-9EE9-B1A1BF910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9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164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16A07-BFB9-B4D2-ADBA-1C6594C65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36A4-CCC7-8483-C1BD-535959D19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Psalms / Salmos 91:4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1D4A2-9531-284B-A6CA-CE665DC7C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He shall cover you with His feathers, And under His wings you shall take refuge; His truth shall be your shield and buckler.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>
                <a:solidFill>
                  <a:srgbClr val="0070C0"/>
                </a:solidFill>
              </a:rPr>
              <a:t>Con sus </a:t>
            </a:r>
            <a:r>
              <a:rPr lang="en-US" sz="4000" dirty="0" err="1">
                <a:solidFill>
                  <a:srgbClr val="0070C0"/>
                </a:solidFill>
              </a:rPr>
              <a:t>plumas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te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cubrirá</a:t>
            </a:r>
            <a:r>
              <a:rPr lang="en-US" sz="4000" dirty="0">
                <a:solidFill>
                  <a:srgbClr val="0070C0"/>
                </a:solidFill>
              </a:rPr>
              <a:t>, Y </a:t>
            </a:r>
            <a:r>
              <a:rPr lang="en-US" sz="4000" dirty="0" err="1">
                <a:solidFill>
                  <a:srgbClr val="0070C0"/>
                </a:solidFill>
              </a:rPr>
              <a:t>debajo</a:t>
            </a:r>
            <a:r>
              <a:rPr lang="en-US" sz="4000" dirty="0">
                <a:solidFill>
                  <a:srgbClr val="0070C0"/>
                </a:solidFill>
              </a:rPr>
              <a:t> de sus alas </a:t>
            </a:r>
            <a:r>
              <a:rPr lang="en-US" sz="4000" dirty="0" err="1">
                <a:solidFill>
                  <a:srgbClr val="0070C0"/>
                </a:solidFill>
              </a:rPr>
              <a:t>estarás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seguro</a:t>
            </a:r>
            <a:r>
              <a:rPr lang="en-US" sz="4000" dirty="0">
                <a:solidFill>
                  <a:srgbClr val="0070C0"/>
                </a:solidFill>
              </a:rPr>
              <a:t>; Escudo y </a:t>
            </a:r>
            <a:r>
              <a:rPr lang="en-US" sz="4000" dirty="0" err="1">
                <a:solidFill>
                  <a:srgbClr val="0070C0"/>
                </a:solidFill>
              </a:rPr>
              <a:t>adarga</a:t>
            </a:r>
            <a:r>
              <a:rPr lang="en-US" sz="4000" dirty="0">
                <a:solidFill>
                  <a:srgbClr val="0070C0"/>
                </a:solidFill>
              </a:rPr>
              <a:t> es </a:t>
            </a:r>
            <a:r>
              <a:rPr lang="en-US" sz="4000" dirty="0" err="1">
                <a:solidFill>
                  <a:srgbClr val="0070C0"/>
                </a:solidFill>
              </a:rPr>
              <a:t>su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verdad</a:t>
            </a:r>
            <a:r>
              <a:rPr lang="en-US" sz="40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61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DC160-78E7-ACCC-76AC-5D87C5E00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98964-62BA-DD8E-5C4B-AA1C04200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Heb. 11:7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6CE3C-23EA-ED96-A833-E2E021063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By faith Noah, being divinely warned of things not yet seen, moved with godly fear, prepared an ark for the saving of his household…”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>
                <a:solidFill>
                  <a:srgbClr val="0070C0"/>
                </a:solidFill>
              </a:rPr>
              <a:t>Por la </a:t>
            </a:r>
            <a:r>
              <a:rPr lang="en-US" sz="4000" dirty="0" err="1">
                <a:solidFill>
                  <a:srgbClr val="0070C0"/>
                </a:solidFill>
              </a:rPr>
              <a:t>fe</a:t>
            </a:r>
            <a:r>
              <a:rPr lang="en-US" sz="4000" dirty="0">
                <a:solidFill>
                  <a:srgbClr val="0070C0"/>
                </a:solidFill>
              </a:rPr>
              <a:t> Noé, </a:t>
            </a:r>
            <a:r>
              <a:rPr lang="en-US" sz="4000" dirty="0" err="1">
                <a:solidFill>
                  <a:srgbClr val="0070C0"/>
                </a:solidFill>
              </a:rPr>
              <a:t>cuando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fue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advertido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por</a:t>
            </a:r>
            <a:r>
              <a:rPr lang="en-US" sz="4000" dirty="0">
                <a:solidFill>
                  <a:srgbClr val="0070C0"/>
                </a:solidFill>
              </a:rPr>
              <a:t> Dios </a:t>
            </a:r>
            <a:r>
              <a:rPr lang="en-US" sz="4000" dirty="0" err="1">
                <a:solidFill>
                  <a:srgbClr val="0070C0"/>
                </a:solidFill>
              </a:rPr>
              <a:t>acerca</a:t>
            </a:r>
            <a:r>
              <a:rPr lang="en-US" sz="4000" dirty="0">
                <a:solidFill>
                  <a:srgbClr val="0070C0"/>
                </a:solidFill>
              </a:rPr>
              <a:t> de </a:t>
            </a:r>
            <a:r>
              <a:rPr lang="en-US" sz="4000" dirty="0" err="1">
                <a:solidFill>
                  <a:srgbClr val="0070C0"/>
                </a:solidFill>
              </a:rPr>
              <a:t>cosas</a:t>
            </a:r>
            <a:r>
              <a:rPr lang="en-US" sz="4000" dirty="0">
                <a:solidFill>
                  <a:srgbClr val="0070C0"/>
                </a:solidFill>
              </a:rPr>
              <a:t> que </a:t>
            </a:r>
            <a:r>
              <a:rPr lang="en-US" sz="4000" dirty="0" err="1">
                <a:solidFill>
                  <a:srgbClr val="0070C0"/>
                </a:solidFill>
              </a:rPr>
              <a:t>aún</a:t>
            </a:r>
            <a:r>
              <a:rPr lang="en-US" sz="4000" dirty="0">
                <a:solidFill>
                  <a:srgbClr val="0070C0"/>
                </a:solidFill>
              </a:rPr>
              <a:t> no se </a:t>
            </a:r>
            <a:r>
              <a:rPr lang="en-US" sz="4000" dirty="0" err="1">
                <a:solidFill>
                  <a:srgbClr val="0070C0"/>
                </a:solidFill>
              </a:rPr>
              <a:t>veían</a:t>
            </a:r>
            <a:r>
              <a:rPr lang="en-US" sz="4000" dirty="0">
                <a:solidFill>
                  <a:srgbClr val="0070C0"/>
                </a:solidFill>
              </a:rPr>
              <a:t>, con </a:t>
            </a:r>
            <a:r>
              <a:rPr lang="en-US" sz="4000" dirty="0" err="1">
                <a:solidFill>
                  <a:srgbClr val="0070C0"/>
                </a:solidFill>
              </a:rPr>
              <a:t>temor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preparó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el</a:t>
            </a:r>
            <a:r>
              <a:rPr lang="en-US" sz="4000" dirty="0">
                <a:solidFill>
                  <a:srgbClr val="0070C0"/>
                </a:solidFill>
              </a:rPr>
              <a:t> arca </a:t>
            </a:r>
            <a:r>
              <a:rPr lang="en-US" sz="4000" dirty="0" err="1">
                <a:solidFill>
                  <a:srgbClr val="0070C0"/>
                </a:solidFill>
              </a:rPr>
              <a:t>en</a:t>
            </a:r>
            <a:r>
              <a:rPr lang="en-US" sz="4000" dirty="0">
                <a:solidFill>
                  <a:srgbClr val="0070C0"/>
                </a:solidFill>
              </a:rPr>
              <a:t> que </a:t>
            </a:r>
            <a:r>
              <a:rPr lang="en-US" sz="4000" dirty="0" err="1">
                <a:solidFill>
                  <a:srgbClr val="0070C0"/>
                </a:solidFill>
              </a:rPr>
              <a:t>su</a:t>
            </a:r>
            <a:r>
              <a:rPr lang="en-US" sz="4000" dirty="0">
                <a:solidFill>
                  <a:srgbClr val="0070C0"/>
                </a:solidFill>
              </a:rPr>
              <a:t> casa se </a:t>
            </a:r>
            <a:r>
              <a:rPr lang="en-US" sz="4000" dirty="0" err="1">
                <a:solidFill>
                  <a:srgbClr val="0070C0"/>
                </a:solidFill>
              </a:rPr>
              <a:t>salvase</a:t>
            </a:r>
            <a:r>
              <a:rPr lang="en-US" sz="4000" dirty="0">
                <a:solidFill>
                  <a:srgbClr val="0070C0"/>
                </a:solidFill>
              </a:rPr>
              <a:t>;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71624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284C1-9B31-6184-6741-B773AB695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9DDB4-4A0F-B5F0-6B6A-16C964680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Heb. 11:7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A782D-C434-EE4F-C33A-31368D5AE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u="sng" dirty="0"/>
              <a:t>By faith </a:t>
            </a:r>
            <a:r>
              <a:rPr lang="en-US" sz="4000" dirty="0"/>
              <a:t>Noah, being divinely warned of things not yet seen, </a:t>
            </a:r>
            <a:r>
              <a:rPr lang="en-US" sz="4000" b="1" u="sng" dirty="0"/>
              <a:t>moved with godly fear</a:t>
            </a:r>
            <a:r>
              <a:rPr lang="en-US" sz="4000" dirty="0"/>
              <a:t>, </a:t>
            </a:r>
            <a:r>
              <a:rPr lang="en-US" sz="4000" b="1" u="sng" dirty="0"/>
              <a:t>prepared an ark for the saving of his household</a:t>
            </a:r>
            <a:r>
              <a:rPr lang="en-US" sz="4000" dirty="0"/>
              <a:t>…”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u="sng" dirty="0">
                <a:solidFill>
                  <a:srgbClr val="0070C0"/>
                </a:solidFill>
              </a:rPr>
              <a:t>Por la </a:t>
            </a:r>
            <a:r>
              <a:rPr lang="en-US" sz="4000" b="1" u="sng" dirty="0" err="1">
                <a:solidFill>
                  <a:srgbClr val="0070C0"/>
                </a:solidFill>
              </a:rPr>
              <a:t>fe</a:t>
            </a:r>
            <a:r>
              <a:rPr lang="en-US" sz="4000" b="1" u="sng" dirty="0">
                <a:solidFill>
                  <a:srgbClr val="0070C0"/>
                </a:solidFill>
              </a:rPr>
              <a:t> </a:t>
            </a:r>
            <a:r>
              <a:rPr lang="en-US" sz="4000" dirty="0">
                <a:solidFill>
                  <a:srgbClr val="0070C0"/>
                </a:solidFill>
              </a:rPr>
              <a:t>Noé, </a:t>
            </a:r>
            <a:r>
              <a:rPr lang="en-US" sz="4000" dirty="0" err="1">
                <a:solidFill>
                  <a:srgbClr val="0070C0"/>
                </a:solidFill>
              </a:rPr>
              <a:t>cuando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fue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advertido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por</a:t>
            </a:r>
            <a:r>
              <a:rPr lang="en-US" sz="4000" dirty="0">
                <a:solidFill>
                  <a:srgbClr val="0070C0"/>
                </a:solidFill>
              </a:rPr>
              <a:t> Dios </a:t>
            </a:r>
            <a:r>
              <a:rPr lang="en-US" sz="4000" dirty="0" err="1">
                <a:solidFill>
                  <a:srgbClr val="0070C0"/>
                </a:solidFill>
              </a:rPr>
              <a:t>acerca</a:t>
            </a:r>
            <a:r>
              <a:rPr lang="en-US" sz="4000" dirty="0">
                <a:solidFill>
                  <a:srgbClr val="0070C0"/>
                </a:solidFill>
              </a:rPr>
              <a:t> de </a:t>
            </a:r>
            <a:r>
              <a:rPr lang="en-US" sz="4000" dirty="0" err="1">
                <a:solidFill>
                  <a:srgbClr val="0070C0"/>
                </a:solidFill>
              </a:rPr>
              <a:t>cosas</a:t>
            </a:r>
            <a:r>
              <a:rPr lang="en-US" sz="4000" dirty="0">
                <a:solidFill>
                  <a:srgbClr val="0070C0"/>
                </a:solidFill>
              </a:rPr>
              <a:t> que </a:t>
            </a:r>
            <a:r>
              <a:rPr lang="en-US" sz="4000" dirty="0" err="1">
                <a:solidFill>
                  <a:srgbClr val="0070C0"/>
                </a:solidFill>
              </a:rPr>
              <a:t>aún</a:t>
            </a:r>
            <a:r>
              <a:rPr lang="en-US" sz="4000" dirty="0">
                <a:solidFill>
                  <a:srgbClr val="0070C0"/>
                </a:solidFill>
              </a:rPr>
              <a:t> no se </a:t>
            </a:r>
            <a:r>
              <a:rPr lang="en-US" sz="4000" dirty="0" err="1">
                <a:solidFill>
                  <a:srgbClr val="0070C0"/>
                </a:solidFill>
              </a:rPr>
              <a:t>veían</a:t>
            </a:r>
            <a:r>
              <a:rPr lang="en-US" sz="4000" dirty="0">
                <a:solidFill>
                  <a:srgbClr val="0070C0"/>
                </a:solidFill>
              </a:rPr>
              <a:t>, </a:t>
            </a:r>
            <a:r>
              <a:rPr lang="en-US" sz="4000" b="1" u="sng" dirty="0">
                <a:solidFill>
                  <a:srgbClr val="0070C0"/>
                </a:solidFill>
              </a:rPr>
              <a:t>con </a:t>
            </a:r>
            <a:r>
              <a:rPr lang="en-US" sz="4000" b="1" u="sng" dirty="0" err="1">
                <a:solidFill>
                  <a:srgbClr val="0070C0"/>
                </a:solidFill>
              </a:rPr>
              <a:t>temor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u="sng" dirty="0" err="1">
                <a:solidFill>
                  <a:srgbClr val="0070C0"/>
                </a:solidFill>
              </a:rPr>
              <a:t>preparó</a:t>
            </a:r>
            <a:r>
              <a:rPr lang="en-US" sz="4000" b="1" u="sng" dirty="0">
                <a:solidFill>
                  <a:srgbClr val="0070C0"/>
                </a:solidFill>
              </a:rPr>
              <a:t> </a:t>
            </a:r>
            <a:r>
              <a:rPr lang="en-US" sz="4000" b="1" u="sng" dirty="0" err="1">
                <a:solidFill>
                  <a:srgbClr val="0070C0"/>
                </a:solidFill>
              </a:rPr>
              <a:t>el</a:t>
            </a:r>
            <a:r>
              <a:rPr lang="en-US" sz="4000" b="1" u="sng" dirty="0">
                <a:solidFill>
                  <a:srgbClr val="0070C0"/>
                </a:solidFill>
              </a:rPr>
              <a:t> arca </a:t>
            </a:r>
            <a:r>
              <a:rPr lang="en-US" sz="4000" b="1" u="sng" dirty="0" err="1">
                <a:solidFill>
                  <a:srgbClr val="0070C0"/>
                </a:solidFill>
              </a:rPr>
              <a:t>en</a:t>
            </a:r>
            <a:r>
              <a:rPr lang="en-US" sz="4000" b="1" u="sng" dirty="0">
                <a:solidFill>
                  <a:srgbClr val="0070C0"/>
                </a:solidFill>
              </a:rPr>
              <a:t> que </a:t>
            </a:r>
            <a:r>
              <a:rPr lang="en-US" sz="4000" b="1" u="sng" dirty="0" err="1">
                <a:solidFill>
                  <a:srgbClr val="0070C0"/>
                </a:solidFill>
              </a:rPr>
              <a:t>su</a:t>
            </a:r>
            <a:r>
              <a:rPr lang="en-US" sz="4000" b="1" u="sng" dirty="0">
                <a:solidFill>
                  <a:srgbClr val="0070C0"/>
                </a:solidFill>
              </a:rPr>
              <a:t> casa se </a:t>
            </a:r>
            <a:r>
              <a:rPr lang="en-US" sz="4000" b="1" u="sng" dirty="0" err="1">
                <a:solidFill>
                  <a:srgbClr val="0070C0"/>
                </a:solidFill>
              </a:rPr>
              <a:t>salvase</a:t>
            </a:r>
            <a:r>
              <a:rPr lang="en-US" sz="4000" dirty="0">
                <a:solidFill>
                  <a:srgbClr val="0070C0"/>
                </a:solidFill>
              </a:rPr>
              <a:t>;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63717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7702F-653C-00C8-B030-41EEFCF91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C9D96-5689-78C0-7DED-C689A7FFC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7129"/>
            <a:ext cx="10515600" cy="4939834"/>
          </a:xfrm>
        </p:spPr>
        <p:txBody>
          <a:bodyPr>
            <a:normAutofit fontScale="77500" lnSpcReduction="20000"/>
          </a:bodyPr>
          <a:lstStyle/>
          <a:p>
            <a:r>
              <a:rPr lang="en-US" sz="4000" b="1" dirty="0"/>
              <a:t>Noah built an ark—we build policies.</a:t>
            </a:r>
          </a:p>
          <a:p>
            <a:r>
              <a:rPr lang="es-ES_tradnl" sz="4000" b="1" noProof="0" dirty="0">
                <a:solidFill>
                  <a:srgbClr val="0070C0"/>
                </a:solidFill>
              </a:rPr>
              <a:t>Noé construyó un arca, nosotros construimos políticas.</a:t>
            </a:r>
          </a:p>
          <a:p>
            <a:pPr marL="0" indent="0">
              <a:buNone/>
            </a:pPr>
            <a:endParaRPr lang="en-US" sz="4000" b="1" dirty="0"/>
          </a:p>
          <a:p>
            <a:r>
              <a:rPr lang="en-US" sz="4000" b="1" dirty="0"/>
              <a:t>Noah followed a blueprint—we draft a budget.</a:t>
            </a:r>
          </a:p>
          <a:p>
            <a:r>
              <a:rPr lang="es-ES_tradnl" sz="4000" b="1" noProof="0" dirty="0">
                <a:solidFill>
                  <a:srgbClr val="0070C0"/>
                </a:solidFill>
              </a:rPr>
              <a:t>Noé siguió un plan: nosotros elaboramos un presupuesto.</a:t>
            </a:r>
          </a:p>
          <a:p>
            <a:endParaRPr lang="en-US" sz="4000" b="1" dirty="0"/>
          </a:p>
          <a:p>
            <a:r>
              <a:rPr lang="en-US" sz="4000" b="1" dirty="0"/>
              <a:t>Noah planned for rain—we plan for risk.</a:t>
            </a:r>
          </a:p>
          <a:p>
            <a:r>
              <a:rPr lang="es-ES_tradnl" sz="4000" b="1" noProof="0" dirty="0">
                <a:solidFill>
                  <a:srgbClr val="0070C0"/>
                </a:solidFill>
              </a:rPr>
              <a:t>Noé se preparó para la lluvia, nosotros nos preparamos para los riesgos.</a:t>
            </a:r>
          </a:p>
        </p:txBody>
      </p:sp>
    </p:spTree>
    <p:extLst>
      <p:ext uri="{BB962C8B-B14F-4D97-AF65-F5344CB8AC3E}">
        <p14:creationId xmlns:p14="http://schemas.microsoft.com/office/powerpoint/2010/main" val="3800984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DD0C2-1018-33CB-1BCE-BA367C13D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6F4DA-B3CC-6C6B-0030-A69ED61D5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7129"/>
            <a:ext cx="10515600" cy="4939834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/>
              <a:t>Faith Looks Ahead</a:t>
            </a:r>
          </a:p>
          <a:p>
            <a:r>
              <a:rPr lang="es-ES_tradnl" sz="4000" b="1" noProof="0" dirty="0">
                <a:solidFill>
                  <a:srgbClr val="0070C0"/>
                </a:solidFill>
              </a:rPr>
              <a:t>La Fe Mira Hacia Adelante</a:t>
            </a:r>
          </a:p>
          <a:p>
            <a:pPr marL="0" indent="0">
              <a:buNone/>
            </a:pPr>
            <a:endParaRPr lang="en-US" sz="4000" b="1" dirty="0"/>
          </a:p>
          <a:p>
            <a:r>
              <a:rPr lang="en-US" sz="4000" b="1" dirty="0"/>
              <a:t>Wisdom Builds</a:t>
            </a:r>
          </a:p>
          <a:p>
            <a:r>
              <a:rPr lang="es-ES_tradnl" sz="4000" b="1" noProof="0" dirty="0">
                <a:solidFill>
                  <a:srgbClr val="0070C0"/>
                </a:solidFill>
              </a:rPr>
              <a:t>La Sabiduría Edifica</a:t>
            </a:r>
          </a:p>
          <a:p>
            <a:endParaRPr lang="en-US" sz="4000" b="1" dirty="0"/>
          </a:p>
          <a:p>
            <a:r>
              <a:rPr lang="en-US" sz="4000" b="1" dirty="0"/>
              <a:t>Stewardship Acts</a:t>
            </a:r>
          </a:p>
          <a:p>
            <a:r>
              <a:rPr lang="es-ES_tradnl" sz="4000" b="1" noProof="0" dirty="0">
                <a:solidFill>
                  <a:srgbClr val="0070C0"/>
                </a:solidFill>
              </a:rPr>
              <a:t>La Mayordomía Actúa</a:t>
            </a:r>
          </a:p>
        </p:txBody>
      </p:sp>
    </p:spTree>
    <p:extLst>
      <p:ext uri="{BB962C8B-B14F-4D97-AF65-F5344CB8AC3E}">
        <p14:creationId xmlns:p14="http://schemas.microsoft.com/office/powerpoint/2010/main" val="2334502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995F6-6083-1C5F-430F-435AEE9A3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54D41-D0F1-E0CA-E69F-E51B27903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Prov. 27:23-24a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38055-41C6-2683-74E0-3A85A8D75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Be diligent to know the state of your flocks, And attend to your herds; For riches are not forever...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s-ES_tradnl" sz="4000" noProof="0" dirty="0">
                <a:solidFill>
                  <a:srgbClr val="0070C0"/>
                </a:solidFill>
              </a:rPr>
              <a:t>Sé diligente en conocer el estado de tus ovejas,</a:t>
            </a:r>
          </a:p>
          <a:p>
            <a:pPr marL="0" indent="0">
              <a:buNone/>
            </a:pPr>
            <a:r>
              <a:rPr lang="es-ES_tradnl" sz="4000" noProof="0" dirty="0">
                <a:solidFill>
                  <a:srgbClr val="0070C0"/>
                </a:solidFill>
              </a:rPr>
              <a:t>Y mira con cuidado por tus rebaños;</a:t>
            </a:r>
          </a:p>
          <a:p>
            <a:pPr marL="0" indent="0">
              <a:buNone/>
            </a:pPr>
            <a:r>
              <a:rPr lang="es-ES_tradnl" sz="4000" noProof="0" dirty="0">
                <a:solidFill>
                  <a:srgbClr val="0070C0"/>
                </a:solidFill>
              </a:rPr>
              <a:t>Porque las riquezas no duran para siempre…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61886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4AF58-4C4A-9543-49E8-6F126F752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5F08-0493-7EA6-C69D-18388BB71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Ec. 7:12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033B3-2CA4-E2E8-44FD-1ED8AF2F0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For wisdom is a defense as money is a defense, But the excellence of knowledge is that wisdom gives life to those who have it.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s-ES_tradnl" sz="4000" noProof="0" dirty="0">
                <a:solidFill>
                  <a:srgbClr val="0070C0"/>
                </a:solidFill>
              </a:rPr>
              <a:t>Porque escudo es la ciencia, y escudo es el dinero; mas la sabiduría excede, en que da vida a sus poseedores.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95013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A3BFCC-D1B6-BE70-BE4F-18E5292AC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A514C-5CB5-73C1-6B47-6A06AE681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0175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Spirit of Insurance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BE878D-5762-DFEA-E818-33FC5E4D2C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9850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Pastor Ben Pacheco</a:t>
            </a:r>
          </a:p>
        </p:txBody>
      </p:sp>
    </p:spTree>
    <p:extLst>
      <p:ext uri="{BB962C8B-B14F-4D97-AF65-F5344CB8AC3E}">
        <p14:creationId xmlns:p14="http://schemas.microsoft.com/office/powerpoint/2010/main" val="595814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B672E-577B-6147-EAC0-EC7C61D10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Proverbs / </a:t>
            </a:r>
            <a:r>
              <a:rPr lang="en-US" dirty="0" err="1"/>
              <a:t>Proverbios</a:t>
            </a:r>
            <a:r>
              <a:rPr lang="en-US" dirty="0"/>
              <a:t> 27:12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32E3F-32D2-1367-7FB8-F22A3D4EB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4000" dirty="0"/>
              <a:t>A prudent man foresees evil and hides himself; The simple pass on and are punished.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El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avisado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ve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el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mal y se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esconde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; Mas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los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simples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pasan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y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llevan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el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daño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8154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2ADE8-C1D2-813C-884A-0C49BAB93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C391-D263-3160-ED75-6C7FAD028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Matthew / Mateo 23:23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B8043-5804-A964-4CBB-3167C4234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4000" dirty="0"/>
              <a:t>Woe to you, scribes and Pharisees, hypocrites! For you pay tithe of mint and anise and cummin, and have neglected the weightier matters of the law: justice and mercy and faith. These you ought to have done, without leaving the others undone.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¡Ay de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vosotros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escribas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y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fariseos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hipócritas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!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porque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diezmáis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la menta y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el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eneldo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y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el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comino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y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dejáis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lo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más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importante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de la ley: la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justicia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la misericordia y la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fe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 Esto era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necesario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hacer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sin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dejar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hacer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aquello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629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8EF54-97E0-038E-8C16-15A01B218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S 55 mph Speed Limit sign">
            <a:extLst>
              <a:ext uri="{FF2B5EF4-FFF2-40B4-BE49-F238E27FC236}">
                <a16:creationId xmlns:a16="http://schemas.microsoft.com/office/drawing/2014/main" id="{9B8C81F6-AB1D-10B9-1017-67B74734F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112" y="573741"/>
            <a:ext cx="8565776" cy="571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902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ACB4F-0D00-85A9-1BF7-704A1AD9D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51DCE-F504-C6B1-B131-B87DFC855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1976"/>
            <a:ext cx="10515600" cy="51549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I.</a:t>
            </a:r>
          </a:p>
          <a:p>
            <a:pPr marL="0" indent="0" algn="ctr">
              <a:buNone/>
            </a:pPr>
            <a:r>
              <a:rPr lang="en-US" sz="4000" b="1" dirty="0"/>
              <a:t>THE ORIGIN AND SPIRIT OF INSURANCE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ORIGEN Y ESPÍRITU DE LOS SEGUROS</a:t>
            </a:r>
          </a:p>
        </p:txBody>
      </p:sp>
    </p:spTree>
    <p:extLst>
      <p:ext uri="{BB962C8B-B14F-4D97-AF65-F5344CB8AC3E}">
        <p14:creationId xmlns:p14="http://schemas.microsoft.com/office/powerpoint/2010/main" val="2467270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A39B4-93F2-88DB-2121-2D1FB7FA0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0139F-86D9-2AE7-DE3D-8BFB115EC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6824"/>
            <a:ext cx="5468471" cy="53701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r>
              <a:rPr lang="en-US" sz="4000" dirty="0"/>
              <a:t>Code of Hammurabi</a:t>
            </a:r>
          </a:p>
          <a:p>
            <a:r>
              <a:rPr lang="en-US" sz="4000" dirty="0"/>
              <a:t>Marine Merchants – China Rome</a:t>
            </a:r>
          </a:p>
          <a:p>
            <a:r>
              <a:rPr lang="en-US" sz="4000" dirty="0"/>
              <a:t>Trade Societies</a:t>
            </a:r>
          </a:p>
          <a:p>
            <a:r>
              <a:rPr lang="en-US" sz="4000" dirty="0"/>
              <a:t>Great Fire of London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80ADF1-BCBE-DF23-5C9C-112DC7A096AB}"/>
              </a:ext>
            </a:extLst>
          </p:cNvPr>
          <p:cNvSpPr txBox="1">
            <a:spLocks/>
          </p:cNvSpPr>
          <p:nvPr/>
        </p:nvSpPr>
        <p:spPr>
          <a:xfrm>
            <a:off x="6306671" y="806824"/>
            <a:ext cx="5468471" cy="53701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_tradnl" sz="3200" noProof="0" dirty="0">
              <a:solidFill>
                <a:srgbClr val="0070C0"/>
              </a:solidFill>
            </a:endParaRPr>
          </a:p>
          <a:p>
            <a:r>
              <a:rPr lang="es-ES_tradnl" sz="4000" noProof="0" dirty="0">
                <a:solidFill>
                  <a:srgbClr val="0070C0"/>
                </a:solidFill>
              </a:rPr>
              <a:t>Código de Hammurabi</a:t>
            </a:r>
          </a:p>
          <a:p>
            <a:r>
              <a:rPr lang="es-ES_tradnl" sz="4000" noProof="0" dirty="0">
                <a:solidFill>
                  <a:srgbClr val="0070C0"/>
                </a:solidFill>
              </a:rPr>
              <a:t>Comerciantes marítimos – China Roma</a:t>
            </a:r>
          </a:p>
          <a:p>
            <a:r>
              <a:rPr lang="es-ES_tradnl" sz="4000" noProof="0" dirty="0">
                <a:solidFill>
                  <a:srgbClr val="0070C0"/>
                </a:solidFill>
              </a:rPr>
              <a:t>Sociedades comerciales</a:t>
            </a:r>
          </a:p>
          <a:p>
            <a:r>
              <a:rPr lang="es-ES_tradnl" sz="4000" noProof="0" dirty="0">
                <a:solidFill>
                  <a:srgbClr val="0070C0"/>
                </a:solidFill>
              </a:rPr>
              <a:t>Gran incendio de Londres</a:t>
            </a:r>
          </a:p>
        </p:txBody>
      </p:sp>
    </p:spTree>
    <p:extLst>
      <p:ext uri="{BB962C8B-B14F-4D97-AF65-F5344CB8AC3E}">
        <p14:creationId xmlns:p14="http://schemas.microsoft.com/office/powerpoint/2010/main" val="2995167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98F21-3AC9-363A-E3DB-F7F7A337D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B7E29-3ED1-F26C-CCCD-0A8B28174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Matthew / Mateo 23:23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BE36C-C84E-3243-25E2-BA12D33CA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4000" dirty="0"/>
              <a:t>Woe to you, scribes and Pharisees, hypocrites! For you pay tithe of mint and anise and cummin, and have neglected the weightier matters of the law: justice and mercy and faith. These you ought to have done, without leaving the others undone.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¡Ay de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vosotros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escribas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y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fariseos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hipócritas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!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porque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diezmáis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la menta y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el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eneldo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y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el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comino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y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dejáis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lo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más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importante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de la ley: la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justicia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la misericordia y la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fe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 Esto era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necesario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hacer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sin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dejar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hacer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aquello</a:t>
            </a: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147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FC053-1713-C97F-6A11-2BFA95512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E5655-2F6B-18E7-C31F-4C433B905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2695"/>
            <a:ext cx="10515600" cy="51549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II. </a:t>
            </a:r>
          </a:p>
          <a:p>
            <a:pPr marL="0" indent="0" algn="ctr">
              <a:buNone/>
            </a:pPr>
            <a:r>
              <a:rPr lang="en-US" sz="4000" b="1" dirty="0"/>
              <a:t>INSURANCE THROUGH THE LENS OF SCRIPTURE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0070C0"/>
                </a:solidFill>
              </a:rPr>
              <a:t>EL SEGURO POR EL LENTE DE LAS ESCRITURAS</a:t>
            </a:r>
          </a:p>
        </p:txBody>
      </p:sp>
    </p:spTree>
    <p:extLst>
      <p:ext uri="{BB962C8B-B14F-4D97-AF65-F5344CB8AC3E}">
        <p14:creationId xmlns:p14="http://schemas.microsoft.com/office/powerpoint/2010/main" val="1363213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675</Words>
  <Application>Microsoft Macintosh PowerPoint</Application>
  <PresentationFormat>Widescreen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PowerPoint Presentation</vt:lpstr>
      <vt:lpstr>The Spirit of Insurance</vt:lpstr>
      <vt:lpstr>Proverbs / Proverbios 27:12</vt:lpstr>
      <vt:lpstr>Matthew / Mateo 23:23</vt:lpstr>
      <vt:lpstr>PowerPoint Presentation</vt:lpstr>
      <vt:lpstr>PowerPoint Presentation</vt:lpstr>
      <vt:lpstr>PowerPoint Presentation</vt:lpstr>
      <vt:lpstr>Matthew / Mateo 23:23</vt:lpstr>
      <vt:lpstr>PowerPoint Presentation</vt:lpstr>
      <vt:lpstr>Psalms / Salmos 91:4</vt:lpstr>
      <vt:lpstr>Heb. 11:7</vt:lpstr>
      <vt:lpstr>Heb. 11:7</vt:lpstr>
      <vt:lpstr>PowerPoint Presentation</vt:lpstr>
      <vt:lpstr>PowerPoint Presentation</vt:lpstr>
      <vt:lpstr>Prov. 27:23-24a</vt:lpstr>
      <vt:lpstr>Ec. 7:12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Benjamin Pacheco</dc:creator>
  <cp:lastModifiedBy>Benjamin Pacheco</cp:lastModifiedBy>
  <cp:revision>3</cp:revision>
  <dcterms:created xsi:type="dcterms:W3CDTF">2025-05-20T06:14:31Z</dcterms:created>
  <dcterms:modified xsi:type="dcterms:W3CDTF">2025-05-20T22:53:52Z</dcterms:modified>
</cp:coreProperties>
</file>