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2"/>
    <p:restoredTop sz="75206"/>
  </p:normalViewPr>
  <p:slideViewPr>
    <p:cSldViewPr snapToGrid="0" snapToObjects="1">
      <p:cViewPr varScale="1">
        <p:scale>
          <a:sx n="72" d="100"/>
          <a:sy n="72" d="100"/>
        </p:scale>
        <p:origin x="216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D2269-5D43-1044-BBDD-378F838810FB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1BB3F-F1CF-104D-934E-6E9E59761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6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THE CHURCHES MISSION</a:t>
            </a:r>
          </a:p>
          <a:p>
            <a:pPr marL="228600" indent="-228600">
              <a:buAutoNum type="arabicParenR"/>
            </a:pPr>
            <a:r>
              <a:rPr lang="en-US" b="0" dirty="0"/>
              <a:t>The Church is on a mission and in the midst of a structural and missional reformation. </a:t>
            </a:r>
          </a:p>
          <a:p>
            <a:pPr marL="228600" indent="-228600">
              <a:buAutoNum type="arabicParenR"/>
            </a:pPr>
            <a:r>
              <a:rPr lang="en-US" b="0" dirty="0"/>
              <a:t>The Strategy of Jesus – a focus on the mission: evangelism and Discipleship.</a:t>
            </a:r>
          </a:p>
          <a:p>
            <a:pPr marL="228600" indent="-228600">
              <a:buAutoNum type="arabicParenR"/>
            </a:pPr>
            <a:r>
              <a:rPr lang="en-US" b="0" dirty="0"/>
              <a:t>There are great challenges before us. From within and without. </a:t>
            </a:r>
          </a:p>
          <a:p>
            <a:pPr marL="228600" indent="-228600">
              <a:buAutoNum type="arabicParenR"/>
            </a:pPr>
            <a:endParaRPr lang="en-US" b="0" dirty="0"/>
          </a:p>
          <a:p>
            <a:pPr marL="457200" lvl="1" indent="0">
              <a:buNone/>
            </a:pPr>
            <a:r>
              <a:rPr lang="en-US" b="0" dirty="0"/>
              <a:t>A) Changing the work patterns. </a:t>
            </a:r>
          </a:p>
          <a:p>
            <a:pPr marL="457200" lvl="1" indent="0">
              <a:buNone/>
            </a:pPr>
            <a:r>
              <a:rPr lang="en-US" b="0" dirty="0"/>
              <a:t>B) Changing the culture of the church</a:t>
            </a:r>
          </a:p>
          <a:p>
            <a:pPr marL="685800" lvl="1" indent="-228600">
              <a:buAutoNum type="arabicParenR"/>
            </a:pPr>
            <a:endParaRPr lang="en-US" b="0" dirty="0"/>
          </a:p>
          <a:p>
            <a:pPr marL="228600" indent="-228600">
              <a:buAutoNum type="arabicParenR"/>
            </a:pPr>
            <a:r>
              <a:rPr lang="en-US" b="0" dirty="0"/>
              <a:t>We are making progress. Because we are focusing on what is most important to Christ – souls. </a:t>
            </a:r>
          </a:p>
          <a:p>
            <a:pPr marL="228600" indent="-228600">
              <a:buAutoNum type="arabicParenR"/>
            </a:pPr>
            <a:endParaRPr lang="en-US" b="0" dirty="0"/>
          </a:p>
          <a:p>
            <a:pPr marL="228600" indent="-228600">
              <a:buAutoNum type="arabicParenR"/>
            </a:pPr>
            <a:r>
              <a:rPr lang="en-US" b="0" dirty="0"/>
              <a:t>As part of the changes we have implemented are: </a:t>
            </a:r>
          </a:p>
          <a:p>
            <a:pPr marL="457200" lvl="1" indent="0">
              <a:buFontTx/>
              <a:buNone/>
            </a:pPr>
            <a:r>
              <a:rPr lang="en-US" b="0" dirty="0"/>
              <a:t>A) growth track </a:t>
            </a:r>
          </a:p>
          <a:p>
            <a:pPr marL="457200" lvl="1" indent="0">
              <a:buFontTx/>
              <a:buNone/>
            </a:pPr>
            <a:r>
              <a:rPr lang="en-US" b="0" dirty="0"/>
              <a:t>B) Monthly Meetings with Bishops </a:t>
            </a:r>
          </a:p>
          <a:p>
            <a:pPr marL="457200" lvl="1" indent="0">
              <a:buFontTx/>
              <a:buNone/>
            </a:pPr>
            <a:r>
              <a:rPr lang="en-US" b="0" dirty="0"/>
              <a:t>C) Meetings with the District leadership.</a:t>
            </a:r>
          </a:p>
          <a:p>
            <a:pPr marL="228600" indent="-228600">
              <a:buAutoNum type="arabicParenR"/>
            </a:pPr>
            <a:endParaRPr lang="en-US" b="0" dirty="0"/>
          </a:p>
          <a:p>
            <a:pPr marL="228600" indent="-228600">
              <a:buAutoNum type="arabicParenR"/>
            </a:pPr>
            <a:r>
              <a:rPr lang="en-US" b="0" dirty="0"/>
              <a:t>The Mi</a:t>
            </a:r>
          </a:p>
          <a:p>
            <a:pPr marL="228600" indent="-228600">
              <a:buAutoNum type="arabicParenR"/>
            </a:pPr>
            <a:endParaRPr lang="en-US" b="0" dirty="0"/>
          </a:p>
          <a:p>
            <a:pPr marL="0" indent="0">
              <a:buFontTx/>
              <a:buNone/>
            </a:pPr>
            <a:r>
              <a:rPr lang="en-US" b="1" dirty="0"/>
              <a:t>It takes a team to make the vision a reality.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The Overlooked Power Behind the Mission</a:t>
            </a:r>
          </a:p>
          <a:p>
            <a:pPr>
              <a:buNone/>
            </a:pPr>
            <a:r>
              <a:rPr lang="en-US" b="1" dirty="0" err="1"/>
              <a:t>Introducción</a:t>
            </a:r>
            <a:r>
              <a:rPr lang="en-US" b="1" dirty="0"/>
              <a:t>: El Poder </a:t>
            </a:r>
            <a:r>
              <a:rPr lang="en-US" b="1" dirty="0" err="1"/>
              <a:t>Ignorado</a:t>
            </a:r>
            <a:r>
              <a:rPr lang="en-US" b="1" dirty="0"/>
              <a:t> </a:t>
            </a:r>
            <a:r>
              <a:rPr lang="en-US" b="1" dirty="0" err="1"/>
              <a:t>Detrás</a:t>
            </a:r>
            <a:r>
              <a:rPr lang="en-US" b="1" dirty="0"/>
              <a:t> de la Misión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When we talk about winning souls and making disciples, we often spotlight the preachers, worship leaders, or evangelists. However, every healthy church also relies on a group of Spirit-led, faithful, and detail-oriented individuals — the administrators. Their ministry may be quieter, but it is </a:t>
            </a:r>
            <a:r>
              <a:rPr lang="en-US" b="1" dirty="0"/>
              <a:t>no less spiritual</a:t>
            </a:r>
            <a:r>
              <a:rPr lang="en-US" dirty="0"/>
              <a:t> and </a:t>
            </a:r>
            <a:r>
              <a:rPr lang="en-US" b="1" dirty="0"/>
              <a:t>no less vital</a:t>
            </a:r>
            <a:r>
              <a:rPr lang="en-US" dirty="0"/>
              <a:t> to the Great Commission.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“Let all things be done decently and in order.” — 1 Corinthians 14:40 (KJV)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“Pero </a:t>
            </a:r>
            <a:r>
              <a:rPr lang="en-US" dirty="0" err="1"/>
              <a:t>hágase</a:t>
            </a:r>
            <a:r>
              <a:rPr lang="en-US" dirty="0"/>
              <a:t>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decentemente</a:t>
            </a:r>
            <a:r>
              <a:rPr lang="en-US" dirty="0"/>
              <a:t> y con </a:t>
            </a:r>
            <a:r>
              <a:rPr lang="en-US" dirty="0" err="1"/>
              <a:t>orden</a:t>
            </a:r>
            <a:r>
              <a:rPr lang="en-US" dirty="0"/>
              <a:t>.” — 1 </a:t>
            </a:r>
            <a:r>
              <a:rPr lang="en-US" dirty="0" err="1"/>
              <a:t>Corintios</a:t>
            </a:r>
            <a:r>
              <a:rPr lang="en-US" dirty="0"/>
              <a:t> 14:40 (RV60)</a:t>
            </a:r>
          </a:p>
          <a:p>
            <a:endParaRPr lang="en-US" dirty="0"/>
          </a:p>
          <a:p>
            <a:r>
              <a:rPr lang="en-US" dirty="0"/>
              <a:t>Without their work, the mission becomes scattered, delayed, and weakened. Their calling is not simply organizational — it is </a:t>
            </a:r>
            <a:r>
              <a:rPr lang="en-US" b="1" dirty="0"/>
              <a:t>missional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18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The Overlooked Power Behind the Mission</a:t>
            </a:r>
          </a:p>
          <a:p>
            <a:pPr>
              <a:buNone/>
            </a:pPr>
            <a:r>
              <a:rPr lang="en-US" b="1" dirty="0" err="1"/>
              <a:t>Introducción</a:t>
            </a:r>
            <a:r>
              <a:rPr lang="en-US" b="1" dirty="0"/>
              <a:t>: El Poder </a:t>
            </a:r>
            <a:r>
              <a:rPr lang="en-US" b="1" dirty="0" err="1"/>
              <a:t>Ignorado</a:t>
            </a:r>
            <a:r>
              <a:rPr lang="en-US" b="1" dirty="0"/>
              <a:t> </a:t>
            </a:r>
            <a:r>
              <a:rPr lang="en-US" b="1" dirty="0" err="1"/>
              <a:t>Detrás</a:t>
            </a:r>
            <a:r>
              <a:rPr lang="en-US" b="1" dirty="0"/>
              <a:t> de la Misión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When we talk about winning souls and making disciples, we often spotlight the preachers, worship leaders, or evangelists. However, every healthy church also relies on a group of Spirit-led, faithful, and detail-oriented individuals — the administrators. Their ministry may be quieter, but it is </a:t>
            </a:r>
            <a:r>
              <a:rPr lang="en-US" b="1" dirty="0"/>
              <a:t>no less spiritual</a:t>
            </a:r>
            <a:r>
              <a:rPr lang="en-US" dirty="0"/>
              <a:t> and </a:t>
            </a:r>
            <a:r>
              <a:rPr lang="en-US" b="1" dirty="0"/>
              <a:t>no less vital</a:t>
            </a:r>
            <a:r>
              <a:rPr lang="en-US" dirty="0"/>
              <a:t> to the Great Commission.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“Let all things be done decently and in order.” — 1 Corinthians 14:40 (KJV)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“Pero </a:t>
            </a:r>
            <a:r>
              <a:rPr lang="en-US" dirty="0" err="1"/>
              <a:t>hágase</a:t>
            </a:r>
            <a:r>
              <a:rPr lang="en-US" dirty="0"/>
              <a:t>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decentemente</a:t>
            </a:r>
            <a:r>
              <a:rPr lang="en-US" dirty="0"/>
              <a:t> y con </a:t>
            </a:r>
            <a:r>
              <a:rPr lang="en-US" dirty="0" err="1"/>
              <a:t>orden</a:t>
            </a:r>
            <a:r>
              <a:rPr lang="en-US" dirty="0"/>
              <a:t>.” — 1 </a:t>
            </a:r>
            <a:r>
              <a:rPr lang="en-US" dirty="0" err="1"/>
              <a:t>Corintios</a:t>
            </a:r>
            <a:r>
              <a:rPr lang="en-US" dirty="0"/>
              <a:t> 14:40 (RV60)</a:t>
            </a:r>
          </a:p>
          <a:p>
            <a:endParaRPr lang="en-US" dirty="0"/>
          </a:p>
          <a:p>
            <a:r>
              <a:rPr lang="en-US" dirty="0"/>
              <a:t>Without their work, the mission becomes scattered, delayed, and weakened. Their calling is not simply organizational — it is </a:t>
            </a:r>
            <a:r>
              <a:rPr lang="en-US" b="1" dirty="0"/>
              <a:t>missional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64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Bible recognizes administration as a </a:t>
            </a:r>
            <a:r>
              <a:rPr lang="en-US" b="1" dirty="0"/>
              <a:t>gift of the Holy Spirit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“And God hath set some in the church... governments…” (1 Corinthians 12:28 KJV)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“Y a </a:t>
            </a:r>
            <a:r>
              <a:rPr lang="en-US" dirty="0" err="1"/>
              <a:t>unos</a:t>
            </a:r>
            <a:r>
              <a:rPr lang="en-US" dirty="0"/>
              <a:t> puso Dios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iglesia</a:t>
            </a:r>
            <a:r>
              <a:rPr lang="en-US" dirty="0"/>
              <a:t>... </a:t>
            </a:r>
            <a:r>
              <a:rPr lang="en-US" dirty="0" err="1"/>
              <a:t>los</a:t>
            </a:r>
            <a:r>
              <a:rPr lang="en-US" dirty="0"/>
              <a:t> que </a:t>
            </a:r>
            <a:r>
              <a:rPr lang="en-US" dirty="0" err="1"/>
              <a:t>administran</a:t>
            </a:r>
            <a:r>
              <a:rPr lang="en-US" dirty="0"/>
              <a:t>…” (1 </a:t>
            </a:r>
            <a:r>
              <a:rPr lang="en-US" dirty="0" err="1"/>
              <a:t>Corintios</a:t>
            </a:r>
            <a:r>
              <a:rPr lang="en-US" dirty="0"/>
              <a:t> 12:28 RV60)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This word “governments” is the Greek word </a:t>
            </a:r>
            <a:r>
              <a:rPr lang="en-US" b="1" i="1" dirty="0" err="1"/>
              <a:t>kubernesis</a:t>
            </a:r>
            <a:r>
              <a:rPr lang="en-US" b="1" dirty="0"/>
              <a:t>,</a:t>
            </a:r>
            <a:r>
              <a:rPr lang="en-US" dirty="0"/>
              <a:t> meaning "</a:t>
            </a:r>
            <a:r>
              <a:rPr lang="en-US" u="sng" dirty="0"/>
              <a:t>steering the ship." </a:t>
            </a:r>
            <a:r>
              <a:rPr lang="en-US" dirty="0"/>
              <a:t>Administrators are spiritual navigators who help the church stay on course. Their role is not just supportive—it is spiritual and God-ordained.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 </a:t>
            </a:r>
            <a:r>
              <a:rPr lang="en-US" b="1" i="1" dirty="0" err="1"/>
              <a:t>kubernēsis</a:t>
            </a:r>
            <a:r>
              <a:rPr lang="en-US" b="1" dirty="0"/>
              <a:t> (</a:t>
            </a:r>
            <a:r>
              <a:rPr lang="el-GR" b="1" dirty="0" err="1"/>
              <a:t>κυβέρνησις</a:t>
            </a:r>
            <a:r>
              <a:rPr lang="el-GR" b="1" dirty="0"/>
              <a:t>)</a:t>
            </a: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Root Word:</a:t>
            </a:r>
            <a:r>
              <a:rPr lang="en-US" dirty="0"/>
              <a:t> The noun </a:t>
            </a:r>
            <a:r>
              <a:rPr lang="en-US" i="1" dirty="0" err="1"/>
              <a:t>kubernēsis</a:t>
            </a:r>
            <a:r>
              <a:rPr lang="en-US" dirty="0"/>
              <a:t> comes from the Greek verb </a:t>
            </a:r>
            <a:r>
              <a:rPr lang="el-GR" b="1" dirty="0"/>
              <a:t>κυβερνάω (</a:t>
            </a:r>
            <a:r>
              <a:rPr lang="en-US" b="1" dirty="0" err="1"/>
              <a:t>kubernáō</a:t>
            </a:r>
            <a:r>
              <a:rPr lang="en-US" b="1" dirty="0"/>
              <a:t>)</a:t>
            </a:r>
            <a:r>
              <a:rPr lang="en-US" dirty="0"/>
              <a:t>, which means: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to steer a ship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to guide, govern, or direct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Literal Meaning:</a:t>
            </a:r>
            <a:r>
              <a:rPr lang="en-US" dirty="0"/>
              <a:t> </a:t>
            </a:r>
            <a:r>
              <a:rPr lang="en-US" i="1" dirty="0" err="1"/>
              <a:t>Kubernēsis</a:t>
            </a:r>
            <a:r>
              <a:rPr lang="en-US" dirty="0"/>
              <a:t> literally refers to the </a:t>
            </a:r>
            <a:r>
              <a:rPr lang="en-US" b="1" dirty="0"/>
              <a:t>act of steering</a:t>
            </a:r>
            <a:r>
              <a:rPr lang="en-US" dirty="0"/>
              <a:t>, especially a </a:t>
            </a:r>
            <a:r>
              <a:rPr lang="en-US" b="1" dirty="0"/>
              <a:t>ship's helm</a:t>
            </a:r>
            <a:r>
              <a:rPr lang="en-US" dirty="0"/>
              <a:t> — the job of the pilot or navigator.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Classical Greek Usage:</a:t>
            </a:r>
            <a:r>
              <a:rPr lang="en-US" dirty="0"/>
              <a:t> In secular Greek literature, the term was used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pilot of a ship</a:t>
            </a:r>
            <a:r>
              <a:rPr lang="en-US" dirty="0"/>
              <a:t> who steers through storms.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statesman or governor</a:t>
            </a:r>
            <a:r>
              <a:rPr lang="en-US" dirty="0"/>
              <a:t> who manages affairs with wisdom and prudence.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Biblical Usage:</a:t>
            </a:r>
            <a:r>
              <a:rPr lang="en-US" dirty="0"/>
              <a:t> In the New Testament, </a:t>
            </a:r>
            <a:r>
              <a:rPr lang="en-US" b="1" dirty="0"/>
              <a:t>1 Corinthians 12:28</a:t>
            </a:r>
            <a:r>
              <a:rPr lang="en-US" dirty="0"/>
              <a:t> is the </a:t>
            </a:r>
            <a:r>
              <a:rPr lang="en-US" b="1" dirty="0"/>
              <a:t>only place</a:t>
            </a:r>
            <a:r>
              <a:rPr lang="en-US" dirty="0"/>
              <a:t> this exact word appears. Paul uses it in a list of spiritual gifts:</a:t>
            </a:r>
          </a:p>
          <a:p>
            <a:pPr>
              <a:buNone/>
            </a:pPr>
            <a:r>
              <a:rPr lang="en-US" dirty="0"/>
              <a:t>“...governments…” (KJV)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Greek: </a:t>
            </a:r>
            <a:r>
              <a:rPr lang="el-GR" i="1" dirty="0"/>
              <a:t>κυβερνήσεις</a:t>
            </a:r>
            <a:r>
              <a:rPr lang="el-GR" dirty="0"/>
              <a:t> (</a:t>
            </a:r>
            <a:r>
              <a:rPr lang="en-US" i="1" dirty="0" err="1"/>
              <a:t>kubernēseis</a:t>
            </a:r>
            <a:r>
              <a:rPr lang="en-US" dirty="0"/>
              <a:t>) – plural form.</a:t>
            </a:r>
          </a:p>
          <a:p>
            <a:pPr>
              <a:buNone/>
            </a:pPr>
            <a:r>
              <a:rPr lang="en-US" dirty="0"/>
              <a:t>Here, it most likely refers to </a:t>
            </a:r>
            <a:r>
              <a:rPr lang="en-US" b="1" dirty="0"/>
              <a:t>wise, Spirit-led administrative leadership</a:t>
            </a:r>
            <a:r>
              <a:rPr lang="en-US" dirty="0"/>
              <a:t> — the ability to steer the local church like a skilled navigator.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Theological Significance</a:t>
            </a:r>
          </a:p>
          <a:p>
            <a:pPr>
              <a:buNone/>
            </a:pPr>
            <a:r>
              <a:rPr lang="en-US" dirty="0"/>
              <a:t>In the context of the Church: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 err="1"/>
              <a:t>Kubernēsis</a:t>
            </a:r>
            <a:r>
              <a:rPr lang="en-US" dirty="0"/>
              <a:t> refers to </a:t>
            </a:r>
            <a:r>
              <a:rPr lang="en-US" b="1" dirty="0"/>
              <a:t>divinely empowered governance</a:t>
            </a:r>
            <a:r>
              <a:rPr lang="en-US" dirty="0"/>
              <a:t>, particularly in matters of </a:t>
            </a:r>
            <a:r>
              <a:rPr lang="en-US" b="1" dirty="0"/>
              <a:t>organization, direction, and structure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It’s </a:t>
            </a:r>
            <a:r>
              <a:rPr lang="en-US" b="1" dirty="0"/>
              <a:t>not political control</a:t>
            </a:r>
            <a:r>
              <a:rPr lang="en-US" dirty="0"/>
              <a:t>, but </a:t>
            </a:r>
            <a:r>
              <a:rPr lang="en-US" b="1" dirty="0"/>
              <a:t>Spirit-enabled guidance</a:t>
            </a:r>
            <a:r>
              <a:rPr lang="en-US" dirty="0"/>
              <a:t> that keeps the church aligned with its mission.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</a:t>
            </a:r>
            <a:r>
              <a:rPr lang="en-US" dirty="0" err="1"/>
              <a:t>Kubernēsis</a:t>
            </a:r>
            <a:r>
              <a:rPr lang="en-US" dirty="0"/>
              <a:t> denotes a spiritual capacity to guide the church through complex decisions, much like a skilled pilot navigates a vessel through dangerous waters.” — </a:t>
            </a:r>
            <a:r>
              <a:rPr lang="en-US" i="1" dirty="0"/>
              <a:t>Theological Dictionary of the New Testament</a:t>
            </a: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Modern Word Connection</a:t>
            </a:r>
          </a:p>
          <a:p>
            <a:r>
              <a:rPr lang="en-US" dirty="0"/>
              <a:t>Interestingly, the English word </a:t>
            </a:r>
            <a:r>
              <a:rPr lang="en-US" b="1" dirty="0"/>
              <a:t>“cybernetics”</a:t>
            </a:r>
            <a:r>
              <a:rPr lang="en-US" dirty="0"/>
              <a:t> (the study of control and communication systems) and </a:t>
            </a:r>
            <a:r>
              <a:rPr lang="en-US" b="1" dirty="0"/>
              <a:t>“governor”</a:t>
            </a:r>
            <a:r>
              <a:rPr lang="en-US" dirty="0"/>
              <a:t> also derive from the same Greek root </a:t>
            </a:r>
            <a:r>
              <a:rPr lang="en-US" i="1" dirty="0" err="1"/>
              <a:t>kubernáō</a:t>
            </a:r>
            <a:r>
              <a:rPr lang="en-US" dirty="0"/>
              <a:t>. This emphasizes the idea of </a:t>
            </a:r>
            <a:r>
              <a:rPr lang="en-US" b="1" dirty="0"/>
              <a:t>control, regulation, and intelligent oversight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Administrators aren’t just keeping records—they’re </a:t>
            </a:r>
            <a:r>
              <a:rPr lang="en-US" b="1" dirty="0"/>
              <a:t>directing the mission</a:t>
            </a:r>
            <a:r>
              <a:rPr lang="en-US" dirty="0"/>
              <a:t> with clarity and precision.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8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No outreach can be sustained without administrative support. Whether it’s organizing transportation, securing permits, creating follow-up systems, or printing materials—</a:t>
            </a:r>
            <a:r>
              <a:rPr lang="en-US" b="1" dirty="0"/>
              <a:t>administrators make soul-winning possible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Joseph, as an administrator, managed resources so that many lives were saved during famine. (Genesis 41:39–57) In the same way, administrators manage spiritual resources to </a:t>
            </a:r>
            <a:r>
              <a:rPr lang="en-US" b="1" dirty="0"/>
              <a:t>make the harvest possible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“Through Joseph’s wisdom, not only was Egypt preserved, but many nations were saved.” — Chuck Swindoll,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✦ Practical Application:</a:t>
            </a:r>
          </a:p>
          <a:p>
            <a:r>
              <a:rPr lang="en-US" dirty="0"/>
              <a:t>Make sure every evangelism team has an </a:t>
            </a:r>
            <a:r>
              <a:rPr lang="en-US" b="1" dirty="0"/>
              <a:t>administrative counterpart</a:t>
            </a:r>
            <a:r>
              <a:rPr lang="en-US" dirty="0"/>
              <a:t> working behind the scenes. The mission will advance faster and further.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47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MOSES – A LEADER WITH LIMITATIONS</a:t>
            </a:r>
          </a:p>
          <a:p>
            <a:pPr>
              <a:buNone/>
            </a:pPr>
            <a:r>
              <a:rPr lang="en-US" dirty="0"/>
              <a:t>In </a:t>
            </a:r>
            <a:r>
              <a:rPr lang="en-US" b="1" dirty="0"/>
              <a:t>Exodus 18, </a:t>
            </a:r>
            <a:r>
              <a:rPr lang="en-US" dirty="0"/>
              <a:t>Moses was burdened by the weight of leadership. His father-in-law Jethro wisely advised him to </a:t>
            </a:r>
            <a:r>
              <a:rPr lang="en-US" b="1" dirty="0"/>
              <a:t>delegate</a:t>
            </a:r>
            <a:r>
              <a:rPr lang="en-US" dirty="0"/>
              <a:t>. Moses appointed capable men to handle routine matters, allowing him to focus on hearing from God and guiding the people.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NOTICE: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And it came to pass on the morrow, that Moses sat to judge the people: and the people stood by Moses from the morning unto the evening.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And when Moses' father in law saw all that he did to the people, he said, What is this thing that thou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doest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to the people? why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sittest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thou thyself alone, and all the people stand by thee from morning unto even?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And Moses said unto his father in law, Because the people come unto me to enquire of God: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When they have a matter, they come unto me; and I judge between one and another, and I do make them know the statutes of God, and his laws.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And Moses' father in law said unto him, The thing that thou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doest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is not good.</a:t>
            </a:r>
          </a:p>
          <a:p>
            <a:pPr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Thou wilt surely wear away, both thou, and this people that is with thee: for this thing is too heavy for thee; thou art not able to perform it thyself alone.</a:t>
            </a:r>
          </a:p>
          <a:p>
            <a:pPr>
              <a:buNone/>
            </a:pPr>
            <a:br>
              <a:rPr lang="en-US" dirty="0"/>
            </a:b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al día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siguiente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sentó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Moisés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juzgar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pueblo;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Moisés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tarde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suegro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Moisés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pueblo? ¿Por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sientas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solo,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tarde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Moisés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suegro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consultar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Dios.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Cuando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tienen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asuntos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juzgo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uno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declaro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ordenanzas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 y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leyes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suegro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Moisés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Desfallecerás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también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trabajo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demasiado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pesado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podrás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hacerlo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solo. 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Likewise, modern church leaders cannot fulfill their call unless </a:t>
            </a:r>
            <a:r>
              <a:rPr lang="en-US" b="1" dirty="0"/>
              <a:t>administrative leaders rise up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“Delegation is not a sign of weakness; it is a strategy of strength.” — Ken Blanchard</a:t>
            </a:r>
          </a:p>
          <a:p>
            <a:pPr>
              <a:buNone/>
            </a:pPr>
            <a:endParaRPr lang="en-US" b="1" dirty="0"/>
          </a:p>
          <a:p>
            <a:r>
              <a:rPr lang="en-US" dirty="0"/>
              <a:t>Define roles clearly so administrators and pastoral leaders can </a:t>
            </a:r>
            <a:r>
              <a:rPr lang="en-US" b="1" dirty="0"/>
              <a:t>complement, not compete</a:t>
            </a:r>
            <a:r>
              <a:rPr lang="en-US" dirty="0"/>
              <a:t>. Shared vision, distinct responsibilities.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28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A. They Protect Against Legal and Financial Risk</a:t>
            </a:r>
          </a:p>
          <a:p>
            <a:pPr>
              <a:buNone/>
            </a:pPr>
            <a:r>
              <a:rPr lang="en-US" b="1" dirty="0"/>
              <a:t>A. </a:t>
            </a:r>
            <a:r>
              <a:rPr lang="en-US" b="1" dirty="0" err="1"/>
              <a:t>Protegen</a:t>
            </a:r>
            <a:r>
              <a:rPr lang="en-US" b="1" dirty="0"/>
              <a:t> Contra </a:t>
            </a:r>
            <a:r>
              <a:rPr lang="en-US" b="1" dirty="0" err="1"/>
              <a:t>Riesgos</a:t>
            </a:r>
            <a:r>
              <a:rPr lang="en-US" b="1" dirty="0"/>
              <a:t> </a:t>
            </a:r>
            <a:r>
              <a:rPr lang="en-US" b="1" dirty="0" err="1"/>
              <a:t>Legales</a:t>
            </a:r>
            <a:r>
              <a:rPr lang="en-US" b="1" dirty="0"/>
              <a:t> y </a:t>
            </a:r>
            <a:r>
              <a:rPr lang="en-US" b="1" dirty="0" err="1"/>
              <a:t>Financieros</a:t>
            </a:r>
            <a:endParaRPr lang="en-US" dirty="0"/>
          </a:p>
          <a:p>
            <a:pPr>
              <a:buNone/>
            </a:pPr>
            <a:r>
              <a:rPr lang="en-US" dirty="0"/>
              <a:t>Administrators are responsible for ensuring that the church or ministry is operating within the </a:t>
            </a:r>
            <a:r>
              <a:rPr lang="en-US" b="1" dirty="0"/>
              <a:t>bounds of civil law and best practices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This includes: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Maintaining </a:t>
            </a:r>
            <a:r>
              <a:rPr lang="en-US" b="1" dirty="0"/>
              <a:t>accurate records</a:t>
            </a:r>
            <a:r>
              <a:rPr lang="en-US" dirty="0"/>
              <a:t> of meetings, and decisions.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Protecting the church through </a:t>
            </a:r>
            <a:r>
              <a:rPr lang="en-US" b="1" dirty="0"/>
              <a:t>insurance coverage</a:t>
            </a:r>
            <a:r>
              <a:rPr lang="en-US" dirty="0"/>
              <a:t>, safety protocols, and policy enforcement.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Overseeing the </a:t>
            </a:r>
            <a:r>
              <a:rPr lang="en-US" b="1" dirty="0"/>
              <a:t>use of church assets and property</a:t>
            </a:r>
            <a:r>
              <a:rPr lang="en-US" dirty="0"/>
              <a:t> in ways that reflect accountability.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“The integrity of the upright shall guide them: but the perverseness of transgressors shall destroy them.”  Proverbs 11:3 (KJV)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These administrative safeguards protect the church from fines, lawsuits, and public scandal — and more importantly, they </a:t>
            </a:r>
            <a:r>
              <a:rPr lang="en-US" b="1" dirty="0"/>
              <a:t>honor God’s call to stewardship</a:t>
            </a:r>
            <a:r>
              <a:rPr lang="en-US" dirty="0"/>
              <a:t>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B. They Safeguard Ministry Resources and Reputation</a:t>
            </a:r>
          </a:p>
          <a:p>
            <a:pPr>
              <a:buNone/>
            </a:pPr>
            <a:r>
              <a:rPr lang="en-US" b="1" dirty="0"/>
              <a:t>B. </a:t>
            </a:r>
            <a:r>
              <a:rPr lang="en-US" b="1" dirty="0" err="1"/>
              <a:t>Protegen</a:t>
            </a:r>
            <a:r>
              <a:rPr lang="en-US" b="1" dirty="0"/>
              <a:t> </a:t>
            </a:r>
            <a:r>
              <a:rPr lang="en-US" b="1" dirty="0" err="1"/>
              <a:t>los</a:t>
            </a:r>
            <a:r>
              <a:rPr lang="en-US" b="1" dirty="0"/>
              <a:t> </a:t>
            </a:r>
            <a:r>
              <a:rPr lang="en-US" b="1" dirty="0" err="1"/>
              <a:t>Recursos</a:t>
            </a:r>
            <a:r>
              <a:rPr lang="en-US" b="1" dirty="0"/>
              <a:t> y la </a:t>
            </a:r>
            <a:r>
              <a:rPr lang="en-US" b="1" dirty="0" err="1"/>
              <a:t>Reputación</a:t>
            </a:r>
            <a:r>
              <a:rPr lang="en-US" b="1" dirty="0"/>
              <a:t> del </a:t>
            </a:r>
            <a:r>
              <a:rPr lang="en-US" b="1" dirty="0" err="1"/>
              <a:t>Ministerio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 good administrator knows that everything entrusted to the church — whether funds, equipment, or reputation — must be </a:t>
            </a:r>
            <a:r>
              <a:rPr lang="en-US" b="1" dirty="0"/>
              <a:t>guarded and managed wisely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“Moreover it is required in stewards, that a man be found faithful.”  1 Corinthians 4:2 (KJV)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C. They Create Safe Environments for People to Flourish</a:t>
            </a:r>
          </a:p>
          <a:p>
            <a:pPr>
              <a:buNone/>
            </a:pPr>
            <a:r>
              <a:rPr lang="en-US" b="1" dirty="0"/>
              <a:t>C. Crean Ambientes </a:t>
            </a:r>
            <a:r>
              <a:rPr lang="en-US" b="1" dirty="0" err="1"/>
              <a:t>Seguros</a:t>
            </a:r>
            <a:r>
              <a:rPr lang="en-US" b="1" dirty="0"/>
              <a:t> para que las Personas </a:t>
            </a:r>
            <a:r>
              <a:rPr lang="en-US" b="1" dirty="0" err="1"/>
              <a:t>Crezcan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Protection isn’t only about paperwork. Administrators also establish </a:t>
            </a:r>
            <a:r>
              <a:rPr lang="en-US" b="1" dirty="0"/>
              <a:t>clear policies</a:t>
            </a:r>
            <a:r>
              <a:rPr lang="en-US" dirty="0"/>
              <a:t> for child safety, volunteer expectations, conflict resolution, and building usage.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They ensure that: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People are trained and background-checked where needed.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Leadership is accountable and organized.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This allows Pastors and Bishops to serve </a:t>
            </a:r>
            <a:r>
              <a:rPr lang="en-US" b="1" dirty="0"/>
              <a:t>with confidence and peace</a:t>
            </a:r>
            <a:r>
              <a:rPr lang="en-US" dirty="0"/>
              <a:t>, knowing their church is responsibly managed.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In Summary:</a:t>
            </a:r>
            <a:endParaRPr lang="en-US" dirty="0"/>
          </a:p>
          <a:p>
            <a:pPr>
              <a:buNone/>
            </a:pPr>
            <a:r>
              <a:rPr lang="en-US" dirty="0"/>
              <a:t>Administrators are not just planners — they are </a:t>
            </a:r>
            <a:r>
              <a:rPr lang="en-US" b="1" dirty="0"/>
              <a:t>protectors</a:t>
            </a:r>
            <a:r>
              <a:rPr lang="en-US" dirty="0"/>
              <a:t>. They stand guard over the mission, reputation, and legal foundation of the church. Their faithful work allows the spiritual work to go forward </a:t>
            </a:r>
            <a:r>
              <a:rPr lang="en-US" b="1" dirty="0"/>
              <a:t>without unnecessary threat or distraction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THE EARLY APOSTOLIC CHURCH </a:t>
            </a:r>
          </a:p>
          <a:p>
            <a:pPr>
              <a:buNone/>
            </a:pPr>
            <a:r>
              <a:rPr lang="en-US" dirty="0"/>
              <a:t>The early church grew rapidly, and soon complaints arose. The Apostles responded by appointing capable men to </a:t>
            </a:r>
            <a:r>
              <a:rPr lang="en-US" b="1" dirty="0"/>
              <a:t>handle the daily administration</a:t>
            </a:r>
            <a:r>
              <a:rPr lang="en-US" dirty="0"/>
              <a:t> (Acts 6:1–7). This freed the leaders to focus on prayer and the Word, and the result was explosive growth.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“When the right people are in the right places doing the right things, the church is unstoppable.” — John Maxwell</a:t>
            </a:r>
          </a:p>
          <a:p>
            <a:pPr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87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Without communication and coordination, even the most anointed efforts fall into confusion. Administrators provide the </a:t>
            </a:r>
            <a:r>
              <a:rPr lang="en-US" b="1" dirty="0"/>
              <a:t>glue of unity</a:t>
            </a:r>
            <a:r>
              <a:rPr lang="en-US" dirty="0"/>
              <a:t> and the </a:t>
            </a:r>
            <a:r>
              <a:rPr lang="en-US" b="1" dirty="0"/>
              <a:t>rhythm of momentum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Paul describes the church as a body with many parts (1 Corinthians 12:12–27). Just like a human body depends on nervous and circulatory systems, a church depends on administrators to </a:t>
            </a:r>
            <a:r>
              <a:rPr lang="en-US" b="1" dirty="0"/>
              <a:t>connect and circulate</a:t>
            </a:r>
            <a:r>
              <a:rPr lang="en-US" dirty="0"/>
              <a:t> information, direction, and resources.</a:t>
            </a:r>
          </a:p>
          <a:p>
            <a:pPr>
              <a:buNone/>
            </a:pPr>
            <a:endParaRPr lang="en-US" b="1" dirty="0"/>
          </a:p>
          <a:p>
            <a:r>
              <a:rPr lang="en-US" dirty="0"/>
              <a:t>Administrators must see their task as one of </a:t>
            </a:r>
            <a:r>
              <a:rPr lang="en-US" b="1" dirty="0"/>
              <a:t>preserving unity</a:t>
            </a:r>
            <a:r>
              <a:rPr lang="en-US" dirty="0"/>
              <a:t>, avoiding bottlenecks, and ensuring </a:t>
            </a:r>
            <a:r>
              <a:rPr lang="en-US" b="1" dirty="0"/>
              <a:t>consistent flow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1BB3F-F1CF-104D-934E-6E9E597614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54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5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49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8099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73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1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73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5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7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0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3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66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7B49EF-E21D-6481-CD7B-9E4DF2716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569" y="944380"/>
            <a:ext cx="6292515" cy="3281711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The Crucial Role of Administrators in the Mission of the Church.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El Papel Crucial de </a:t>
            </a:r>
            <a:r>
              <a:rPr lang="en-US" sz="3200" b="1" dirty="0" err="1"/>
              <a:t>los</a:t>
            </a:r>
            <a:r>
              <a:rPr lang="en-US" sz="3200" b="1" dirty="0"/>
              <a:t> </a:t>
            </a:r>
            <a:r>
              <a:rPr lang="en-US" sz="3200" b="1" dirty="0" err="1"/>
              <a:t>Administradores</a:t>
            </a:r>
            <a:r>
              <a:rPr lang="en-US" sz="3200" b="1" dirty="0"/>
              <a:t> </a:t>
            </a:r>
            <a:r>
              <a:rPr lang="en-US" sz="3200" b="1" dirty="0" err="1"/>
              <a:t>en</a:t>
            </a:r>
            <a:r>
              <a:rPr lang="en-US" sz="3200" b="1" dirty="0"/>
              <a:t> la Misión de la Iglesia.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043" y="4671261"/>
            <a:ext cx="6400800" cy="1034716"/>
          </a:xfrm>
        </p:spPr>
        <p:txBody>
          <a:bodyPr>
            <a:normAutofit/>
          </a:bodyPr>
          <a:lstStyle/>
          <a:p>
            <a:r>
              <a:rPr lang="en-US" sz="2000" dirty="0"/>
              <a:t>Bishop Felipe A. Salazar 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/ 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5842"/>
            <a:ext cx="8229600" cy="4126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Behind every thriving church is a team of Spirit-filled administrators who organize, coordinate, and structure the mission of soul-winning and discipleship.</a:t>
            </a:r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dirty="0"/>
              <a:t>1 Corinthians 14:40 – Let all things be done decently and in order.</a:t>
            </a:r>
          </a:p>
          <a:p>
            <a:pPr marL="0" indent="0">
              <a:buNone/>
            </a:pPr>
            <a:endParaRPr lang="es-ES_tradnl" sz="900" noProof="1"/>
          </a:p>
          <a:p>
            <a:pPr marL="0" indent="0">
              <a:buNone/>
            </a:pPr>
            <a:r>
              <a:rPr lang="es-ES_tradnl" noProof="1"/>
              <a:t>Detrás de cada iglesia próspera hay un equipo de administradores llenos del Espíritu que organizan, coordinan y estructuran la misión de ganar almas y hacer discípulos.</a:t>
            </a:r>
          </a:p>
          <a:p>
            <a:pPr marL="0" indent="0">
              <a:buNone/>
            </a:pPr>
            <a:endParaRPr lang="es-ES_tradnl" sz="900" noProof="1"/>
          </a:p>
          <a:p>
            <a:pPr marL="0" indent="0">
              <a:buNone/>
            </a:pPr>
            <a:r>
              <a:rPr lang="es-ES_tradnl" noProof="1"/>
              <a:t>1 Corintios 14:40 – Pero hágase todo decentemente y con orden.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753228"/>
            <a:ext cx="7517487" cy="1080938"/>
          </a:xfrm>
        </p:spPr>
        <p:txBody>
          <a:bodyPr>
            <a:noAutofit/>
          </a:bodyPr>
          <a:lstStyle/>
          <a:p>
            <a:r>
              <a:rPr sz="2800" b="1" dirty="0"/>
              <a:t>1. Administration Is a Spiritual Gift </a:t>
            </a:r>
            <a:br>
              <a:rPr lang="en-US" sz="2800" b="1" dirty="0"/>
            </a:br>
            <a:r>
              <a:rPr sz="2800" b="1" dirty="0"/>
              <a:t>1. La Administración es un </a:t>
            </a:r>
            <a:r>
              <a:rPr lang="en-US" sz="2800" b="1" dirty="0"/>
              <a:t>D</a:t>
            </a:r>
            <a:r>
              <a:rPr sz="2800" b="1" dirty="0"/>
              <a:t>on </a:t>
            </a:r>
            <a:r>
              <a:rPr sz="2800" b="1" dirty="0" err="1"/>
              <a:t>Espiritual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Administration is a gift of the Holy Spirit (1 Corinthians 12:28).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dirty="0"/>
              <a:t>The Greek word '</a:t>
            </a:r>
            <a:r>
              <a:rPr dirty="0" err="1"/>
              <a:t>kubernesis</a:t>
            </a:r>
            <a:r>
              <a:rPr dirty="0"/>
              <a:t>' means </a:t>
            </a:r>
            <a:r>
              <a:rPr b="1" i="1" dirty="0"/>
              <a:t>steering the ship</a:t>
            </a:r>
            <a:r>
              <a:rPr dirty="0"/>
              <a:t>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La </a:t>
            </a:r>
            <a:r>
              <a:rPr dirty="0" err="1"/>
              <a:t>administración</a:t>
            </a:r>
            <a:r>
              <a:rPr dirty="0"/>
              <a:t> es un don del Espíritu Santo (1 </a:t>
            </a:r>
            <a:r>
              <a:rPr dirty="0" err="1"/>
              <a:t>Corintios</a:t>
            </a:r>
            <a:r>
              <a:rPr dirty="0"/>
              <a:t> 12:28).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dirty="0"/>
              <a:t>La palabra </a:t>
            </a:r>
            <a:r>
              <a:rPr dirty="0" err="1"/>
              <a:t>griega</a:t>
            </a:r>
            <a:r>
              <a:rPr dirty="0"/>
              <a:t> '</a:t>
            </a:r>
            <a:r>
              <a:rPr dirty="0" err="1"/>
              <a:t>kubernesis</a:t>
            </a:r>
            <a:r>
              <a:rPr dirty="0"/>
              <a:t>' </a:t>
            </a:r>
            <a:r>
              <a:rPr dirty="0" err="1"/>
              <a:t>significa</a:t>
            </a:r>
            <a:r>
              <a:rPr dirty="0"/>
              <a:t> </a:t>
            </a:r>
            <a:r>
              <a:rPr b="1" i="1" dirty="0" err="1"/>
              <a:t>dirigir</a:t>
            </a:r>
            <a:r>
              <a:rPr b="1" i="1" dirty="0"/>
              <a:t> </a:t>
            </a:r>
            <a:r>
              <a:rPr b="1" i="1" dirty="0" err="1"/>
              <a:t>el</a:t>
            </a:r>
            <a:r>
              <a:rPr b="1" i="1" dirty="0"/>
              <a:t> </a:t>
            </a:r>
            <a:r>
              <a:rPr b="1" i="1" dirty="0" err="1"/>
              <a:t>barco</a:t>
            </a:r>
            <a:r>
              <a:rPr b="1" i="1" dirty="0"/>
              <a:t>.</a:t>
            </a:r>
          </a:p>
          <a:p>
            <a:pPr marL="0" indent="0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84" y="753228"/>
            <a:ext cx="7770150" cy="1080938"/>
          </a:xfrm>
        </p:spPr>
        <p:txBody>
          <a:bodyPr>
            <a:noAutofit/>
          </a:bodyPr>
          <a:lstStyle/>
          <a:p>
            <a:r>
              <a:rPr sz="2400" b="1" dirty="0"/>
              <a:t>2. Administrators Make </a:t>
            </a:r>
            <a:r>
              <a:rPr lang="en-US" sz="2400" b="1" dirty="0"/>
              <a:t>The Mission</a:t>
            </a:r>
            <a:r>
              <a:rPr sz="2400" b="1" dirty="0"/>
              <a:t> </a:t>
            </a:r>
            <a:r>
              <a:rPr lang="en-US" sz="2400" b="1" dirty="0"/>
              <a:t>Efficient.</a:t>
            </a:r>
            <a:br>
              <a:rPr lang="en-US" sz="2400" b="1" dirty="0"/>
            </a:br>
            <a:r>
              <a:rPr sz="2400" b="1" dirty="0"/>
              <a:t>2. Los </a:t>
            </a:r>
            <a:r>
              <a:rPr sz="2400" b="1" dirty="0" err="1"/>
              <a:t>Administradores</a:t>
            </a:r>
            <a:r>
              <a:rPr sz="2400" b="1" dirty="0"/>
              <a:t> Hacen</a:t>
            </a:r>
            <a:r>
              <a:rPr lang="en-US" sz="2400" b="1" dirty="0"/>
              <a:t> la </a:t>
            </a:r>
            <a:r>
              <a:rPr lang="en-US" sz="2400" b="1" dirty="0" err="1"/>
              <a:t>Mision</a:t>
            </a:r>
            <a:r>
              <a:rPr lang="en-US" sz="2400" b="1" dirty="0"/>
              <a:t> </a:t>
            </a:r>
            <a:r>
              <a:rPr lang="en-US" sz="2400" b="1" dirty="0" err="1"/>
              <a:t>Eficiente</a:t>
            </a:r>
            <a:endParaRPr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48"/>
              </a:spcBef>
              <a:buNone/>
            </a:pPr>
            <a:r>
              <a:rPr lang="en-US" dirty="0"/>
              <a:t>The Mission</a:t>
            </a:r>
            <a:r>
              <a:rPr dirty="0"/>
              <a:t> depends on administrative support.</a:t>
            </a:r>
            <a:endParaRPr lang="en-US" dirty="0"/>
          </a:p>
          <a:p>
            <a:pPr marL="0" indent="0">
              <a:spcBef>
                <a:spcPts val="1848"/>
              </a:spcBef>
              <a:buNone/>
            </a:pPr>
            <a:r>
              <a:rPr dirty="0"/>
              <a:t>Administrators enable the harvest through coordination and support.</a:t>
            </a:r>
          </a:p>
          <a:p>
            <a:pPr marL="0" indent="0">
              <a:buNone/>
            </a:pPr>
            <a:endParaRPr dirty="0"/>
          </a:p>
          <a:p>
            <a:pPr marL="0" indent="0">
              <a:spcBef>
                <a:spcPts val="1848"/>
              </a:spcBef>
              <a:buNone/>
            </a:pPr>
            <a:r>
              <a:rPr lang="es-ES_tradnl" noProof="1"/>
              <a:t>La Mision depende del apoyo administrativo.</a:t>
            </a:r>
          </a:p>
          <a:p>
            <a:pPr marL="0" indent="0">
              <a:spcBef>
                <a:spcPts val="1848"/>
              </a:spcBef>
              <a:buNone/>
            </a:pPr>
            <a:r>
              <a:rPr lang="es-ES_tradnl" noProof="1"/>
              <a:t>Los administradores permiten la cosecha a través de la coordinación y el apoyo.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/>
              <a:t>3</a:t>
            </a:r>
            <a:r>
              <a:rPr sz="2800" b="1" dirty="0"/>
              <a:t>. Administrators Free Leaders to Lead </a:t>
            </a:r>
            <a:br>
              <a:rPr lang="en-US" sz="2800" b="1" dirty="0"/>
            </a:br>
            <a:r>
              <a:rPr lang="en-US" sz="2800" b="1" dirty="0"/>
              <a:t>3</a:t>
            </a:r>
            <a:r>
              <a:rPr sz="2800" b="1" dirty="0"/>
              <a:t>. Los </a:t>
            </a:r>
            <a:r>
              <a:rPr sz="2800" b="1" dirty="0" err="1"/>
              <a:t>Administradores</a:t>
            </a:r>
            <a:r>
              <a:rPr sz="2800" b="1" dirty="0"/>
              <a:t> </a:t>
            </a:r>
            <a:r>
              <a:rPr sz="2800" b="1" dirty="0" err="1"/>
              <a:t>Liberan</a:t>
            </a:r>
            <a:r>
              <a:rPr sz="2800" b="1" dirty="0"/>
              <a:t> a </a:t>
            </a:r>
            <a:r>
              <a:rPr sz="2800" b="1" dirty="0" err="1"/>
              <a:t>los</a:t>
            </a:r>
            <a:r>
              <a:rPr sz="2800" b="1" dirty="0"/>
              <a:t> </a:t>
            </a:r>
            <a:r>
              <a:rPr sz="2800" b="1" dirty="0" err="1"/>
              <a:t>Líderes</a:t>
            </a:r>
            <a:r>
              <a:rPr sz="2800" b="1" dirty="0"/>
              <a:t> para </a:t>
            </a:r>
            <a:r>
              <a:rPr sz="2800" b="1" dirty="0" err="1"/>
              <a:t>Liderar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Exodus 18: Moses delegated tasks to capable men.</a:t>
            </a:r>
            <a:endParaRPr lang="en-US" dirty="0"/>
          </a:p>
          <a:p>
            <a:pPr marL="0" indent="0">
              <a:buNone/>
            </a:pPr>
            <a:r>
              <a:rPr dirty="0"/>
              <a:t>Delegation empowers leadership.</a:t>
            </a:r>
          </a:p>
          <a:p>
            <a:pPr marL="0" indent="0">
              <a:buNone/>
            </a:pPr>
            <a:r>
              <a:rPr dirty="0"/>
              <a:t>Administrators complement, not compete with, pastors.</a:t>
            </a:r>
          </a:p>
          <a:p>
            <a:endParaRPr dirty="0"/>
          </a:p>
          <a:p>
            <a:pPr marL="0" indent="0">
              <a:buNone/>
            </a:pPr>
            <a:r>
              <a:rPr dirty="0" err="1"/>
              <a:t>Éxodo</a:t>
            </a:r>
            <a:r>
              <a:rPr dirty="0"/>
              <a:t> 18: Moisés </a:t>
            </a:r>
            <a:r>
              <a:rPr dirty="0" err="1"/>
              <a:t>delegó</a:t>
            </a:r>
            <a:r>
              <a:rPr dirty="0"/>
              <a:t> </a:t>
            </a:r>
            <a:r>
              <a:rPr dirty="0" err="1"/>
              <a:t>tareas</a:t>
            </a:r>
            <a:r>
              <a:rPr dirty="0"/>
              <a:t> a hombres </a:t>
            </a:r>
            <a:r>
              <a:rPr dirty="0" err="1"/>
              <a:t>capaces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La </a:t>
            </a:r>
            <a:r>
              <a:rPr dirty="0" err="1"/>
              <a:t>delegación</a:t>
            </a:r>
            <a:r>
              <a:rPr dirty="0"/>
              <a:t> </a:t>
            </a:r>
            <a:r>
              <a:rPr dirty="0" err="1"/>
              <a:t>empodera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liderazgo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Los </a:t>
            </a:r>
            <a:r>
              <a:rPr dirty="0" err="1"/>
              <a:t>administradores</a:t>
            </a:r>
            <a:r>
              <a:rPr dirty="0"/>
              <a:t> </a:t>
            </a:r>
            <a:r>
              <a:rPr dirty="0" err="1"/>
              <a:t>complementan</a:t>
            </a:r>
            <a:r>
              <a:rPr dirty="0"/>
              <a:t>, no </a:t>
            </a:r>
            <a:r>
              <a:rPr dirty="0" err="1"/>
              <a:t>compiten</a:t>
            </a:r>
            <a:r>
              <a:rPr dirty="0"/>
              <a:t> con,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pastores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7312950" cy="1080938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4</a:t>
            </a:r>
            <a:r>
              <a:rPr sz="2800" b="1" dirty="0"/>
              <a:t>. Administra</a:t>
            </a:r>
            <a:r>
              <a:rPr lang="en-US" sz="2800" b="1" dirty="0"/>
              <a:t>tors</a:t>
            </a:r>
            <a:r>
              <a:rPr sz="2800" b="1" dirty="0"/>
              <a:t> </a:t>
            </a:r>
            <a:r>
              <a:rPr lang="en-US" sz="2800" b="1" dirty="0"/>
              <a:t>support growth</a:t>
            </a:r>
            <a:br>
              <a:rPr lang="en-US" sz="2800" b="1" dirty="0"/>
            </a:br>
            <a:r>
              <a:rPr lang="es-ES_tradnl" sz="2800" b="1" noProof="1"/>
              <a:t>4. La Administradores apoyan el crecimiento. 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US" dirty="0"/>
              <a:t>They Create Structure for Ongoing Growth</a:t>
            </a:r>
          </a:p>
          <a:p>
            <a:pPr marL="457200" indent="-457200">
              <a:buAutoNum type="arabicParenR"/>
            </a:pPr>
            <a:r>
              <a:rPr lang="en-US" dirty="0"/>
              <a:t>Track Progress and Promote Accountability</a:t>
            </a:r>
          </a:p>
          <a:p>
            <a:pPr marL="457200" indent="-457200">
              <a:buAutoNum type="arabicParenR"/>
            </a:pPr>
            <a:r>
              <a:rPr lang="en-US" dirty="0"/>
              <a:t>Protect the Corporation Spiritually and Legally.</a:t>
            </a:r>
          </a:p>
          <a:p>
            <a:pPr lvl="1"/>
            <a:r>
              <a:rPr lang="en-US" dirty="0"/>
              <a:t>They Protect Against Legal and Financial Risk</a:t>
            </a:r>
          </a:p>
          <a:p>
            <a:pPr lvl="1"/>
            <a:r>
              <a:rPr lang="en-US" dirty="0"/>
              <a:t>They Safeguard Ministry Resources</a:t>
            </a:r>
          </a:p>
          <a:p>
            <a:pPr lvl="1"/>
            <a:r>
              <a:rPr lang="en-US" dirty="0"/>
              <a:t>They Create Safe Environments for People to Flourish.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78" y="753228"/>
            <a:ext cx="7469361" cy="1080938"/>
          </a:xfrm>
        </p:spPr>
        <p:txBody>
          <a:bodyPr>
            <a:normAutofit/>
          </a:bodyPr>
          <a:lstStyle/>
          <a:p>
            <a:r>
              <a:rPr sz="2800" b="1" dirty="0"/>
              <a:t>5. Administration </a:t>
            </a:r>
            <a:r>
              <a:rPr lang="en-US" sz="2800" b="1" dirty="0"/>
              <a:t>Creates</a:t>
            </a:r>
            <a:r>
              <a:rPr sz="2800" b="1" dirty="0"/>
              <a:t> Momentum </a:t>
            </a:r>
            <a:br>
              <a:rPr lang="en-US" sz="2800" b="1" dirty="0"/>
            </a:br>
            <a:r>
              <a:rPr sz="2800" b="1" dirty="0"/>
              <a:t>5. La Administración </a:t>
            </a:r>
            <a:r>
              <a:rPr lang="en-US" sz="2800" b="1" dirty="0"/>
              <a:t>Crea </a:t>
            </a:r>
            <a:r>
              <a:rPr sz="2800" b="1" dirty="0" err="1"/>
              <a:t>Movimiento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Administrators provide communication and coordination.</a:t>
            </a:r>
          </a:p>
          <a:p>
            <a:pPr marL="0" indent="0">
              <a:buNone/>
            </a:pPr>
            <a:r>
              <a:rPr dirty="0"/>
              <a:t>Unity and momentum depend on strong administration.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Los </a:t>
            </a:r>
            <a:r>
              <a:rPr dirty="0" err="1"/>
              <a:t>administradores</a:t>
            </a:r>
            <a:r>
              <a:rPr dirty="0"/>
              <a:t> </a:t>
            </a:r>
            <a:r>
              <a:rPr dirty="0" err="1"/>
              <a:t>proporcionan</a:t>
            </a:r>
            <a:r>
              <a:rPr dirty="0"/>
              <a:t> </a:t>
            </a:r>
            <a:r>
              <a:rPr dirty="0" err="1"/>
              <a:t>comunicación</a:t>
            </a:r>
            <a:r>
              <a:rPr dirty="0"/>
              <a:t> y </a:t>
            </a:r>
            <a:r>
              <a:rPr dirty="0" err="1"/>
              <a:t>coordinación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La </a:t>
            </a:r>
            <a:r>
              <a:rPr dirty="0" err="1"/>
              <a:t>unidad</a:t>
            </a:r>
            <a:r>
              <a:rPr dirty="0"/>
              <a:t> y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movimiento</a:t>
            </a:r>
            <a:r>
              <a:rPr dirty="0"/>
              <a:t> </a:t>
            </a:r>
            <a:r>
              <a:rPr dirty="0" err="1"/>
              <a:t>dependen</a:t>
            </a:r>
            <a:r>
              <a:rPr dirty="0"/>
              <a:t> de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administración</a:t>
            </a:r>
            <a:r>
              <a:rPr dirty="0"/>
              <a:t> </a:t>
            </a:r>
            <a:r>
              <a:rPr dirty="0" err="1"/>
              <a:t>fuerte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/ 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4328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Administrators are pillars in God's house.</a:t>
            </a:r>
          </a:p>
          <a:p>
            <a:pPr marL="0" indent="0">
              <a:buNone/>
            </a:pPr>
            <a:r>
              <a:rPr dirty="0"/>
              <a:t>Their labor supports the Church’s mission.</a:t>
            </a:r>
            <a:endParaRPr lang="en-US" dirty="0"/>
          </a:p>
          <a:p>
            <a:pPr marL="0" indent="0">
              <a:buNone/>
            </a:pPr>
            <a:r>
              <a:rPr dirty="0"/>
              <a:t>1 Corinthians 15:58 – Your labor is not in vain in the Lord.</a:t>
            </a:r>
          </a:p>
          <a:p>
            <a:pPr marL="0" indent="0">
              <a:buNone/>
            </a:pP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Los </a:t>
            </a:r>
            <a:r>
              <a:rPr dirty="0" err="1"/>
              <a:t>administradores</a:t>
            </a:r>
            <a:r>
              <a:rPr dirty="0"/>
              <a:t> son </a:t>
            </a:r>
            <a:r>
              <a:rPr dirty="0" err="1"/>
              <a:t>pilares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casa de Dios.</a:t>
            </a:r>
          </a:p>
          <a:p>
            <a:pPr marL="0" indent="0">
              <a:buNone/>
            </a:pPr>
            <a:r>
              <a:rPr dirty="0"/>
              <a:t>Su </a:t>
            </a:r>
            <a:r>
              <a:rPr dirty="0" err="1"/>
              <a:t>trabajo</a:t>
            </a:r>
            <a:r>
              <a:rPr dirty="0"/>
              <a:t> </a:t>
            </a:r>
            <a:r>
              <a:rPr dirty="0" err="1"/>
              <a:t>apoya</a:t>
            </a:r>
            <a:r>
              <a:rPr dirty="0"/>
              <a:t> la </a:t>
            </a:r>
            <a:r>
              <a:rPr dirty="0" err="1"/>
              <a:t>misión</a:t>
            </a:r>
            <a:r>
              <a:rPr dirty="0"/>
              <a:t> de la Iglesia.</a:t>
            </a:r>
          </a:p>
          <a:p>
            <a:pPr marL="0" indent="0">
              <a:buNone/>
            </a:pPr>
            <a:r>
              <a:rPr dirty="0"/>
              <a:t>1 </a:t>
            </a:r>
            <a:r>
              <a:rPr dirty="0" err="1"/>
              <a:t>Corintios</a:t>
            </a:r>
            <a:r>
              <a:rPr dirty="0"/>
              <a:t> 15:58 – </a:t>
            </a:r>
            <a:r>
              <a:rPr dirty="0" err="1"/>
              <a:t>Vuestro</a:t>
            </a:r>
            <a:r>
              <a:rPr dirty="0"/>
              <a:t> </a:t>
            </a:r>
            <a:r>
              <a:rPr dirty="0" err="1"/>
              <a:t>trabajo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Señor</a:t>
            </a:r>
            <a:r>
              <a:rPr dirty="0"/>
              <a:t> no es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vano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104</TotalTime>
  <Words>2336</Words>
  <Application>Microsoft Macintosh PowerPoint</Application>
  <PresentationFormat>On-screen Show (4:3)</PresentationFormat>
  <Paragraphs>205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system-ui</vt:lpstr>
      <vt:lpstr>Trebuchet MS</vt:lpstr>
      <vt:lpstr>Berlin</vt:lpstr>
      <vt:lpstr>The Crucial Role of Administrators in the Mission of the Church.  El Papel Crucial de los Administradores en la Misión de la Iglesia.</vt:lpstr>
      <vt:lpstr>Introduction / Introducción</vt:lpstr>
      <vt:lpstr>1. Administration Is a Spiritual Gift  1. La Administración es un Don Espiritual</vt:lpstr>
      <vt:lpstr>2. Administrators Make The Mission Efficient. 2. Los Administradores Hacen la Mision Eficiente</vt:lpstr>
      <vt:lpstr>3. Administrators Free Leaders to Lead  3. Los Administradores Liberan a los Líderes para Liderar</vt:lpstr>
      <vt:lpstr>4. Administrators support growth 4. La Administradores apoyan el crecimiento. </vt:lpstr>
      <vt:lpstr>5. Administration Creates Momentum  5. La Administración Crea Movimiento</vt:lpstr>
      <vt:lpstr>Conclusion / 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Felipe Salazar</cp:lastModifiedBy>
  <cp:revision>4</cp:revision>
  <dcterms:created xsi:type="dcterms:W3CDTF">2013-01-27T09:14:16Z</dcterms:created>
  <dcterms:modified xsi:type="dcterms:W3CDTF">2025-05-20T14:38:20Z</dcterms:modified>
  <cp:category/>
</cp:coreProperties>
</file>