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57" r:id="rId4"/>
    <p:sldId id="258" r:id="rId5"/>
    <p:sldId id="276" r:id="rId6"/>
    <p:sldId id="277" r:id="rId7"/>
    <p:sldId id="278" r:id="rId8"/>
    <p:sldId id="259" r:id="rId9"/>
    <p:sldId id="260" r:id="rId10"/>
    <p:sldId id="279" r:id="rId11"/>
    <p:sldId id="283" r:id="rId12"/>
    <p:sldId id="280" r:id="rId13"/>
    <p:sldId id="284" r:id="rId14"/>
    <p:sldId id="286" r:id="rId15"/>
    <p:sldId id="287" r:id="rId16"/>
    <p:sldId id="285" r:id="rId17"/>
    <p:sldId id="288" r:id="rId18"/>
    <p:sldId id="289" r:id="rId19"/>
    <p:sldId id="290" r:id="rId20"/>
    <p:sldId id="291" r:id="rId21"/>
    <p:sldId id="292" r:id="rId22"/>
    <p:sldId id="293" r:id="rId23"/>
    <p:sldId id="294" r:id="rId24"/>
    <p:sldId id="281" r:id="rId25"/>
    <p:sldId id="295" r:id="rId26"/>
    <p:sldId id="296" r:id="rId27"/>
    <p:sldId id="282" r:id="rId28"/>
    <p:sldId id="297" r:id="rId29"/>
    <p:sldId id="298" r:id="rId30"/>
    <p:sldId id="299" r:id="rId31"/>
    <p:sldId id="300" r:id="rId32"/>
    <p:sldId id="301" r:id="rId33"/>
    <p:sldId id="261" r:id="rId34"/>
    <p:sldId id="305" r:id="rId35"/>
    <p:sldId id="302" r:id="rId36"/>
    <p:sldId id="263" r:id="rId37"/>
    <p:sldId id="303" r:id="rId38"/>
    <p:sldId id="304" r:id="rId39"/>
    <p:sldId id="264" r:id="rId40"/>
    <p:sldId id="306" r:id="rId41"/>
    <p:sldId id="265" r:id="rId42"/>
    <p:sldId id="307" r:id="rId43"/>
    <p:sldId id="319" r:id="rId44"/>
    <p:sldId id="309" r:id="rId45"/>
    <p:sldId id="310" r:id="rId46"/>
    <p:sldId id="311" r:id="rId47"/>
    <p:sldId id="312" r:id="rId48"/>
    <p:sldId id="313" r:id="rId49"/>
    <p:sldId id="314" r:id="rId50"/>
    <p:sldId id="318" r:id="rId51"/>
    <p:sldId id="316" r:id="rId52"/>
    <p:sldId id="317" r:id="rId53"/>
    <p:sldId id="315"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14"/>
  </p:normalViewPr>
  <p:slideViewPr>
    <p:cSldViewPr snapToGrid="0" showGuides="1">
      <p:cViewPr varScale="1">
        <p:scale>
          <a:sx n="112" d="100"/>
          <a:sy n="112" d="100"/>
        </p:scale>
        <p:origin x="680" y="20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AA16A-8ED7-E8AF-80BD-EE80ADBBC2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7753D3-B01A-4B31-31B3-433D763B57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766C53-D512-04F8-3382-E7BE641E52FE}"/>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5" name="Footer Placeholder 4">
            <a:extLst>
              <a:ext uri="{FF2B5EF4-FFF2-40B4-BE49-F238E27FC236}">
                <a16:creationId xmlns:a16="http://schemas.microsoft.com/office/drawing/2014/main" id="{36588D2E-CBEE-85E3-B289-798FFE9939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9D4E96-4FC5-B420-B945-CBD79C4B7C6A}"/>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2754040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ECC05-616E-44CC-0C40-2FD246BE19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20B19A-4B65-CA37-28B1-020C36B86F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2E0987-49DC-A6BE-BF1B-783E8D47719E}"/>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5" name="Footer Placeholder 4">
            <a:extLst>
              <a:ext uri="{FF2B5EF4-FFF2-40B4-BE49-F238E27FC236}">
                <a16:creationId xmlns:a16="http://schemas.microsoft.com/office/drawing/2014/main" id="{B076D020-B4AA-3E5A-40AB-2338124889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4CC3DB-5B2C-880F-3749-85E79CF80939}"/>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416146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0A4D08-C7F2-906F-658E-F6F68F4B87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4DB0F3-0E8B-DD9B-E2CF-C5BC3FCF8B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3DF611-CC42-A20D-8CCC-FF9B022DE94E}"/>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5" name="Footer Placeholder 4">
            <a:extLst>
              <a:ext uri="{FF2B5EF4-FFF2-40B4-BE49-F238E27FC236}">
                <a16:creationId xmlns:a16="http://schemas.microsoft.com/office/drawing/2014/main" id="{3A7FC93C-4413-748D-3A2C-E5230CA8C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F566E5-724E-846E-61BE-83D835D32DE0}"/>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3300264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C09F2-9B44-369A-7F0F-842AB1CA96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AD351D-4108-259B-C786-9277DB2F53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AC3C55-F104-1323-99FA-06F0B5EA309F}"/>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5" name="Footer Placeholder 4">
            <a:extLst>
              <a:ext uri="{FF2B5EF4-FFF2-40B4-BE49-F238E27FC236}">
                <a16:creationId xmlns:a16="http://schemas.microsoft.com/office/drawing/2014/main" id="{A47B5C2C-A28D-8346-491E-EB8054EEBA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BD58E1-32C9-C7D9-79BA-8F9118785A67}"/>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1083926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0EBE6-D0D0-A155-530A-80200B830E9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F71911-13AD-F876-DA62-32D491CD16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DFAC20-DF37-B00A-4C41-C50C98F5D316}"/>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5" name="Footer Placeholder 4">
            <a:extLst>
              <a:ext uri="{FF2B5EF4-FFF2-40B4-BE49-F238E27FC236}">
                <a16:creationId xmlns:a16="http://schemas.microsoft.com/office/drawing/2014/main" id="{14B4E523-B477-FC69-C428-768E67C0C7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D1005D-E419-E968-C3A6-03D9C45E9262}"/>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2399213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D9091-7E60-E1D0-2E8B-D0A3ECEAD0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09C0E2-479A-32BF-5768-89E8C47A72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A1179B-E84E-7139-AFD7-6A91A59E65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8EB40F5-5403-AAA6-BAA5-2E393BC91B39}"/>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6" name="Footer Placeholder 5">
            <a:extLst>
              <a:ext uri="{FF2B5EF4-FFF2-40B4-BE49-F238E27FC236}">
                <a16:creationId xmlns:a16="http://schemas.microsoft.com/office/drawing/2014/main" id="{B4B67AA9-B1D5-6B23-AF82-EB13A4BF1E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3FCB8A-FCC2-AC9B-14B0-825CAEA132B8}"/>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424681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64803-B62F-EF52-62FC-B3819C8CB8A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ED30D4-CDCA-6E34-3028-0D79B1235B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BE4B33-EFA7-886C-B93D-9F7302AE69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999E13-CD9F-D79C-1707-67362C8047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1CB231-7021-3B78-1947-43B12A887D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80ADCD-1E1C-66AB-2CA6-95BFCC77BBEB}"/>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8" name="Footer Placeholder 7">
            <a:extLst>
              <a:ext uri="{FF2B5EF4-FFF2-40B4-BE49-F238E27FC236}">
                <a16:creationId xmlns:a16="http://schemas.microsoft.com/office/drawing/2014/main" id="{6999F458-8F8C-9493-90C6-6F8A782B24D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6BB8D6-66BC-1BB8-B458-45E2BACBBBD1}"/>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2993620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4AC85-0DAB-9BE9-AB6E-7B1D85CDF9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C85E7E-7EED-8CC5-5EA2-52511ABB8CA9}"/>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4" name="Footer Placeholder 3">
            <a:extLst>
              <a:ext uri="{FF2B5EF4-FFF2-40B4-BE49-F238E27FC236}">
                <a16:creationId xmlns:a16="http://schemas.microsoft.com/office/drawing/2014/main" id="{22A73D80-000D-A7D6-7C63-7DD957C70AC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8C668E1-9101-5831-F35E-E1DD07B84A8F}"/>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1157066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63C90A-A90B-99CC-E167-9BD7883BDE8A}"/>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3" name="Footer Placeholder 2">
            <a:extLst>
              <a:ext uri="{FF2B5EF4-FFF2-40B4-BE49-F238E27FC236}">
                <a16:creationId xmlns:a16="http://schemas.microsoft.com/office/drawing/2014/main" id="{9C817A62-695A-3E05-AA0D-8AF1060481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A06A39C-5463-570E-A9BD-839670C7F4C6}"/>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1428444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E1C77-8F93-9B65-BCA6-240C286997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E04631-BF39-38E2-6449-6881F98909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204B84-1C51-024C-CC70-CCFF95FBC5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0C7C20-A738-865F-6D26-E59A55F9853B}"/>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6" name="Footer Placeholder 5">
            <a:extLst>
              <a:ext uri="{FF2B5EF4-FFF2-40B4-BE49-F238E27FC236}">
                <a16:creationId xmlns:a16="http://schemas.microsoft.com/office/drawing/2014/main" id="{0FFDB267-2110-9087-A292-BC353E8E32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B37DBB-851B-A5BC-6CA6-919E77F07514}"/>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3715402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13BF3-34D3-D10A-D80C-48AAC71DC7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F2D990-3827-B8FC-5F49-D7286F261E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80A036-17C3-F83C-4D7F-CAD137EC1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C24B35-40CA-F925-1086-5A14F79FB2DB}"/>
              </a:ext>
            </a:extLst>
          </p:cNvPr>
          <p:cNvSpPr>
            <a:spLocks noGrp="1"/>
          </p:cNvSpPr>
          <p:nvPr>
            <p:ph type="dt" sz="half" idx="10"/>
          </p:nvPr>
        </p:nvSpPr>
        <p:spPr/>
        <p:txBody>
          <a:bodyPr/>
          <a:lstStyle/>
          <a:p>
            <a:fld id="{272286B1-1F7C-AF41-8428-67B8999F1CC1}" type="datetimeFigureOut">
              <a:rPr lang="en-US" smtClean="0"/>
              <a:t>4/8/24</a:t>
            </a:fld>
            <a:endParaRPr lang="en-US"/>
          </a:p>
        </p:txBody>
      </p:sp>
      <p:sp>
        <p:nvSpPr>
          <p:cNvPr id="6" name="Footer Placeholder 5">
            <a:extLst>
              <a:ext uri="{FF2B5EF4-FFF2-40B4-BE49-F238E27FC236}">
                <a16:creationId xmlns:a16="http://schemas.microsoft.com/office/drawing/2014/main" id="{6F3C7869-CF25-6A84-E3C6-4569359D11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F612C5-9239-5B7E-D707-1EDE4A7C95A1}"/>
              </a:ext>
            </a:extLst>
          </p:cNvPr>
          <p:cNvSpPr>
            <a:spLocks noGrp="1"/>
          </p:cNvSpPr>
          <p:nvPr>
            <p:ph type="sldNum" sz="quarter" idx="12"/>
          </p:nvPr>
        </p:nvSpPr>
        <p:spPr/>
        <p:txBody>
          <a:bodyPr/>
          <a:lstStyle/>
          <a:p>
            <a:fld id="{7A146413-9CAA-F841-99B3-AD7CFE4D6E28}" type="slidenum">
              <a:rPr lang="en-US" smtClean="0"/>
              <a:t>‹#›</a:t>
            </a:fld>
            <a:endParaRPr lang="en-US"/>
          </a:p>
        </p:txBody>
      </p:sp>
    </p:spTree>
    <p:extLst>
      <p:ext uri="{BB962C8B-B14F-4D97-AF65-F5344CB8AC3E}">
        <p14:creationId xmlns:p14="http://schemas.microsoft.com/office/powerpoint/2010/main" val="2974555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9DB2A8-D54F-8468-8BA5-6E5C508925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6CC322-580C-AA00-4BC4-79D0259AA3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F41A02-BD2A-C458-CCD2-56D8DF2C02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2286B1-1F7C-AF41-8428-67B8999F1CC1}" type="datetimeFigureOut">
              <a:rPr lang="en-US" smtClean="0"/>
              <a:t>4/8/24</a:t>
            </a:fld>
            <a:endParaRPr lang="en-US"/>
          </a:p>
        </p:txBody>
      </p:sp>
      <p:sp>
        <p:nvSpPr>
          <p:cNvPr id="5" name="Footer Placeholder 4">
            <a:extLst>
              <a:ext uri="{FF2B5EF4-FFF2-40B4-BE49-F238E27FC236}">
                <a16:creationId xmlns:a16="http://schemas.microsoft.com/office/drawing/2014/main" id="{77AE7368-8F64-4CB1-0B1A-F017D8557B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D78D670-1604-084C-6ED5-5FCB0FEE8B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146413-9CAA-F841-99B3-AD7CFE4D6E28}" type="slidenum">
              <a:rPr lang="en-US" smtClean="0"/>
              <a:t>‹#›</a:t>
            </a:fld>
            <a:endParaRPr lang="en-US"/>
          </a:p>
        </p:txBody>
      </p:sp>
    </p:spTree>
    <p:extLst>
      <p:ext uri="{BB962C8B-B14F-4D97-AF65-F5344CB8AC3E}">
        <p14:creationId xmlns:p14="http://schemas.microsoft.com/office/powerpoint/2010/main" val="4127187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6260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886691"/>
            <a:ext cx="10515600" cy="5290272"/>
          </a:xfrm>
        </p:spPr>
        <p:txBody>
          <a:bodyPr>
            <a:noAutofit/>
          </a:bodyPr>
          <a:lstStyle/>
          <a:p>
            <a:pPr marL="0" indent="0" algn="just" rtl="0">
              <a:spcBef>
                <a:spcPts val="0"/>
              </a:spcBef>
              <a:spcAft>
                <a:spcPts val="1200"/>
              </a:spcAft>
              <a:buNone/>
            </a:pPr>
            <a:r>
              <a:rPr lang="en-US" sz="3600" b="0" i="0" u="none" strike="noStrike" dirty="0">
                <a:solidFill>
                  <a:schemeClr val="bg1"/>
                </a:solidFill>
                <a:effectLst/>
                <a:latin typeface="+mj-lt"/>
              </a:rPr>
              <a:t>A. The Apostolic Assembly’s registry is now an electronic database.</a:t>
            </a:r>
            <a:endParaRPr lang="en-US" sz="3600" b="0" dirty="0">
              <a:solidFill>
                <a:schemeClr val="bg1"/>
              </a:solidFill>
              <a:effectLst/>
              <a:latin typeface="+mj-lt"/>
            </a:endParaRPr>
          </a:p>
          <a:p>
            <a:pPr marL="0" indent="0" algn="just" rtl="0">
              <a:spcBef>
                <a:spcPts val="0"/>
              </a:spcBef>
              <a:spcAft>
                <a:spcPts val="1200"/>
              </a:spcAft>
              <a:buNone/>
            </a:pPr>
            <a:r>
              <a:rPr lang="es-ES" sz="3600" b="1" i="0" u="none" strike="noStrike" dirty="0">
                <a:solidFill>
                  <a:schemeClr val="bg1"/>
                </a:solidFill>
                <a:effectLst/>
                <a:latin typeface="+mj-lt"/>
              </a:rPr>
              <a:t>A. El registro de la Asamblea Apostólica ahora es un banco de datos.</a:t>
            </a:r>
            <a:endParaRPr lang="es-ES" sz="3600" b="0" dirty="0">
              <a:solidFill>
                <a:schemeClr val="bg1"/>
              </a:solidFill>
              <a:effectLst/>
              <a:latin typeface="+mj-lt"/>
            </a:endParaRPr>
          </a:p>
          <a:p>
            <a:pPr marL="0" indent="0" algn="just" rtl="0">
              <a:spcBef>
                <a:spcPts val="0"/>
              </a:spcBef>
              <a:spcAft>
                <a:spcPts val="1200"/>
              </a:spcAft>
              <a:buNone/>
            </a:pPr>
            <a:r>
              <a:rPr lang="en-US" sz="3600" b="0" i="0" u="none" strike="noStrike" dirty="0">
                <a:solidFill>
                  <a:schemeClr val="bg1"/>
                </a:solidFill>
                <a:effectLst/>
                <a:latin typeface="+mj-lt"/>
              </a:rPr>
              <a:t>B. En 1999 we collected all property files and found 11 churches not in compliance.</a:t>
            </a:r>
            <a:endParaRPr lang="en-US" sz="3600" b="0" dirty="0">
              <a:solidFill>
                <a:schemeClr val="bg1"/>
              </a:solidFill>
              <a:effectLst/>
              <a:latin typeface="+mj-lt"/>
            </a:endParaRPr>
          </a:p>
          <a:p>
            <a:pPr marL="0" indent="0" algn="just" rtl="0">
              <a:spcBef>
                <a:spcPts val="0"/>
              </a:spcBef>
              <a:spcAft>
                <a:spcPts val="1200"/>
              </a:spcAft>
              <a:buNone/>
            </a:pPr>
            <a:r>
              <a:rPr lang="es-ES" sz="3600" b="1" i="0" u="none" strike="noStrike" dirty="0">
                <a:solidFill>
                  <a:schemeClr val="bg1"/>
                </a:solidFill>
                <a:effectLst/>
                <a:latin typeface="+mj-lt"/>
              </a:rPr>
              <a:t>B. In 1999 procesamos los registros de propiedad y encontramos 11 iglesias que no estaban cumpliendo.</a:t>
            </a:r>
            <a:endParaRPr lang="es-ES" sz="3600" b="0" dirty="0">
              <a:solidFill>
                <a:schemeClr val="bg1"/>
              </a:solidFill>
              <a:effectLst/>
              <a:latin typeface="+mj-lt"/>
            </a:endParaRPr>
          </a:p>
        </p:txBody>
      </p:sp>
    </p:spTree>
    <p:extLst>
      <p:ext uri="{BB962C8B-B14F-4D97-AF65-F5344CB8AC3E}">
        <p14:creationId xmlns:p14="http://schemas.microsoft.com/office/powerpoint/2010/main" val="811001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886691"/>
            <a:ext cx="10515600" cy="5290272"/>
          </a:xfrm>
        </p:spPr>
        <p:txBody>
          <a:bodyPr>
            <a:noAutofit/>
          </a:bodyPr>
          <a:lstStyle/>
          <a:p>
            <a:pPr marL="0" indent="0" algn="just" rtl="0">
              <a:spcBef>
                <a:spcPts val="0"/>
              </a:spcBef>
              <a:spcAft>
                <a:spcPts val="1200"/>
              </a:spcAft>
              <a:buNone/>
            </a:pPr>
            <a:r>
              <a:rPr lang="en-US" sz="3600" b="0" i="0" u="none" strike="noStrike" dirty="0">
                <a:solidFill>
                  <a:schemeClr val="bg1"/>
                </a:solidFill>
                <a:effectLst/>
                <a:latin typeface="+mj-lt"/>
              </a:rPr>
              <a:t>C. We ask all District Secretaries to verify that all church properties are titled to the Apostolic Assembly per Article 41. </a:t>
            </a:r>
            <a:endParaRPr lang="en-US" sz="3600" b="0" dirty="0">
              <a:solidFill>
                <a:schemeClr val="bg1"/>
              </a:solidFill>
              <a:effectLst/>
              <a:latin typeface="+mj-lt"/>
            </a:endParaRPr>
          </a:p>
          <a:p>
            <a:pPr marL="0" indent="0" algn="just" rtl="0">
              <a:spcBef>
                <a:spcPts val="0"/>
              </a:spcBef>
              <a:spcAft>
                <a:spcPts val="1200"/>
              </a:spcAft>
              <a:buNone/>
            </a:pPr>
            <a:r>
              <a:rPr lang="es-419" sz="3600" b="1" i="0" u="none" strike="noStrike" dirty="0">
                <a:solidFill>
                  <a:schemeClr val="bg1"/>
                </a:solidFill>
                <a:effectLst/>
                <a:latin typeface="+mj-lt"/>
              </a:rPr>
              <a:t>C. Les pedimos a los Secretarios de Distrito que verifiquen que todas las propiedades de las iglesias, estén a nombre de la Asamblea Apostólica como dice el Artículo 41.</a:t>
            </a:r>
            <a:endParaRPr lang="es-419" sz="3600" b="0" dirty="0">
              <a:solidFill>
                <a:schemeClr val="bg1"/>
              </a:solidFill>
              <a:effectLst/>
              <a:latin typeface="+mj-lt"/>
            </a:endParaRPr>
          </a:p>
        </p:txBody>
      </p:sp>
    </p:spTree>
    <p:extLst>
      <p:ext uri="{BB962C8B-B14F-4D97-AF65-F5344CB8AC3E}">
        <p14:creationId xmlns:p14="http://schemas.microsoft.com/office/powerpoint/2010/main" val="3587418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b="0" i="0" u="none" strike="noStrike" dirty="0">
                <a:solidFill>
                  <a:schemeClr val="bg1"/>
                </a:solidFill>
                <a:effectLst/>
                <a:latin typeface="+mn-lt"/>
              </a:rPr>
              <a:t>Article 62, Clause III/</a:t>
            </a:r>
            <a:r>
              <a:rPr lang="es-419" sz="4000" b="1" i="0" u="none" strike="noStrike" dirty="0">
                <a:solidFill>
                  <a:schemeClr val="bg1"/>
                </a:solidFill>
                <a:effectLst/>
                <a:latin typeface="+mn-lt"/>
              </a:rPr>
              <a:t>Articulo 62, Inciso III</a:t>
            </a:r>
            <a:endParaRPr lang="es-419"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rtl="0">
              <a:spcBef>
                <a:spcPts val="0"/>
              </a:spcBef>
              <a:spcAft>
                <a:spcPts val="1200"/>
              </a:spcAft>
              <a:buNone/>
            </a:pPr>
            <a:r>
              <a:rPr lang="en-US" sz="3600" b="0" i="0" u="none" strike="noStrike" dirty="0">
                <a:solidFill>
                  <a:schemeClr val="bg1"/>
                </a:solidFill>
                <a:effectLst/>
                <a:latin typeface="+mj-lt"/>
              </a:rPr>
              <a:t>He shall forward copies of church property documents for every duly and legally established church building to the General Secretariat of the Apostolic Assembly. </a:t>
            </a:r>
            <a:endParaRPr lang="en-US" sz="3600" b="0" dirty="0">
              <a:solidFill>
                <a:schemeClr val="bg1"/>
              </a:solidFill>
              <a:effectLst/>
              <a:latin typeface="+mj-lt"/>
            </a:endParaRPr>
          </a:p>
          <a:p>
            <a:pPr marL="0" indent="0" algn="just" rtl="0">
              <a:spcBef>
                <a:spcPts val="0"/>
              </a:spcBef>
              <a:spcAft>
                <a:spcPts val="1200"/>
              </a:spcAft>
              <a:buNone/>
            </a:pPr>
            <a:r>
              <a:rPr lang="es-419" sz="3600" b="1" i="0" u="none" strike="noStrike" dirty="0">
                <a:solidFill>
                  <a:schemeClr val="bg1"/>
                </a:solidFill>
                <a:effectLst/>
                <a:latin typeface="+mj-lt"/>
              </a:rPr>
              <a:t>Enviará copias de los documentos de propiedad de la iglesia para cada edificio de la iglesia debidamente y legalmente establecido a la Secretaría General de la Asamblea Apostólica.</a:t>
            </a:r>
            <a:endParaRPr lang="es-419" sz="3600" b="0" dirty="0">
              <a:solidFill>
                <a:schemeClr val="bg1"/>
              </a:solidFill>
              <a:effectLst/>
              <a:latin typeface="+mj-lt"/>
            </a:endParaRPr>
          </a:p>
        </p:txBody>
      </p:sp>
    </p:spTree>
    <p:extLst>
      <p:ext uri="{BB962C8B-B14F-4D97-AF65-F5344CB8AC3E}">
        <p14:creationId xmlns:p14="http://schemas.microsoft.com/office/powerpoint/2010/main" val="1215866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b="0" i="0" u="none" strike="noStrike" dirty="0">
                <a:solidFill>
                  <a:schemeClr val="bg1"/>
                </a:solidFill>
                <a:effectLst/>
                <a:latin typeface="+mn-lt"/>
              </a:rPr>
              <a:t>Article 62, Clause IV</a:t>
            </a:r>
            <a:endParaRPr lang="es-419"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rtl="0">
              <a:spcBef>
                <a:spcPts val="0"/>
              </a:spcBef>
              <a:spcAft>
                <a:spcPts val="1200"/>
              </a:spcAft>
              <a:buNone/>
            </a:pPr>
            <a:r>
              <a:rPr lang="en-US" sz="3600" b="0" i="0" u="none" strike="noStrike" dirty="0">
                <a:solidFill>
                  <a:schemeClr val="bg1"/>
                </a:solidFill>
                <a:effectLst/>
                <a:latin typeface="+mj-lt"/>
              </a:rPr>
              <a:t>He shall keep a registry of all ministers with their general information, date of baptism, date when they received the Holy Spirit, date of initiation and ministerial ordination, and all their career related data, including the time they have dedicated to positions conferred upon. He will send copies of this data to the Bishop General Secretary.</a:t>
            </a:r>
            <a:endParaRPr lang="es-419" sz="6000" b="0" dirty="0">
              <a:solidFill>
                <a:schemeClr val="bg1"/>
              </a:solidFill>
              <a:effectLst/>
              <a:latin typeface="+mj-lt"/>
            </a:endParaRPr>
          </a:p>
        </p:txBody>
      </p:sp>
    </p:spTree>
    <p:extLst>
      <p:ext uri="{BB962C8B-B14F-4D97-AF65-F5344CB8AC3E}">
        <p14:creationId xmlns:p14="http://schemas.microsoft.com/office/powerpoint/2010/main" val="705989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b="0" i="0" u="none" strike="noStrike" dirty="0">
                <a:solidFill>
                  <a:schemeClr val="bg1"/>
                </a:solidFill>
                <a:effectLst/>
                <a:latin typeface="+mn-lt"/>
              </a:rPr>
              <a:t>Article 62, Clause IV</a:t>
            </a:r>
            <a:endParaRPr lang="es-419"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rtl="0">
              <a:spcBef>
                <a:spcPts val="0"/>
              </a:spcBef>
              <a:spcAft>
                <a:spcPts val="1200"/>
              </a:spcAft>
              <a:buNone/>
            </a:pPr>
            <a:r>
              <a:rPr lang="es-ES" sz="3200" b="0" i="0" u="none" strike="noStrike" dirty="0">
                <a:solidFill>
                  <a:schemeClr val="bg1"/>
                </a:solidFill>
                <a:effectLst/>
                <a:latin typeface="+mj-lt"/>
              </a:rPr>
              <a:t>Deberá llevar un registro de todos los ministros: con sus datos generales, tiempo en que fueron bautizados, en que recibieron el Espíritu Santo, fecha de iniciación, de ordenación ministerial y todos los datos correspondientes a su carrera, incluyendo el tiempo que hayan dedicado en cargos que se les hayan conferido, enviando copia de estos datos al Obispo Secretario General.</a:t>
            </a:r>
            <a:endParaRPr lang="es-419" sz="3200" b="0" dirty="0">
              <a:solidFill>
                <a:schemeClr val="bg1"/>
              </a:solidFill>
              <a:effectLst/>
              <a:latin typeface="+mj-lt"/>
            </a:endParaRPr>
          </a:p>
        </p:txBody>
      </p:sp>
    </p:spTree>
    <p:extLst>
      <p:ext uri="{BB962C8B-B14F-4D97-AF65-F5344CB8AC3E}">
        <p14:creationId xmlns:p14="http://schemas.microsoft.com/office/powerpoint/2010/main" val="1858146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526473"/>
            <a:ext cx="10515600" cy="5650490"/>
          </a:xfrm>
        </p:spPr>
        <p:txBody>
          <a:bodyPr>
            <a:noAutofit/>
          </a:bodyPr>
          <a:lstStyle/>
          <a:p>
            <a:pPr marL="0" indent="0" algn="just" rtl="0">
              <a:spcBef>
                <a:spcPts val="0"/>
              </a:spcBef>
              <a:spcAft>
                <a:spcPts val="1200"/>
              </a:spcAft>
              <a:buNone/>
            </a:pPr>
            <a:r>
              <a:rPr lang="en-US" sz="3600" b="0" i="0" u="none" strike="noStrike" dirty="0">
                <a:solidFill>
                  <a:schemeClr val="bg1"/>
                </a:solidFill>
                <a:effectLst/>
                <a:latin typeface="+mj-lt"/>
              </a:rPr>
              <a:t>I am asking all District Secretaries to confirm that you have a physical file for each minister of your district and to have a total count of files. We shall send you an electronic form so that you can record this information with the General Secretariat. </a:t>
            </a:r>
            <a:endParaRPr lang="en-US" sz="3600" b="0" dirty="0">
              <a:solidFill>
                <a:schemeClr val="bg1"/>
              </a:solidFill>
              <a:effectLst/>
              <a:latin typeface="+mj-lt"/>
            </a:endParaRPr>
          </a:p>
          <a:p>
            <a:pPr marL="0" indent="0" algn="just" rtl="0">
              <a:spcBef>
                <a:spcPts val="0"/>
              </a:spcBef>
              <a:spcAft>
                <a:spcPts val="1200"/>
              </a:spcAft>
              <a:buNone/>
            </a:pPr>
            <a:r>
              <a:rPr lang="es-419" sz="3600" b="1" i="0" u="none" strike="noStrike" dirty="0">
                <a:solidFill>
                  <a:schemeClr val="bg1"/>
                </a:solidFill>
                <a:effectLst/>
                <a:latin typeface="+mj-lt"/>
              </a:rPr>
              <a:t>Les pediré a todos los Secretarios de Distrito, confirmar que tienen un expediente físico de cada ministro de su distrito y el número de expedientes. Y les enviaremos una forma electrónica para que ustedes puedan enviar este registro a la oficina del Secretario General. </a:t>
            </a:r>
            <a:endParaRPr lang="es-419" sz="3600" b="0" dirty="0">
              <a:solidFill>
                <a:schemeClr val="bg1"/>
              </a:solidFill>
              <a:effectLst/>
              <a:latin typeface="+mj-lt"/>
            </a:endParaRPr>
          </a:p>
        </p:txBody>
      </p:sp>
    </p:spTree>
    <p:extLst>
      <p:ext uri="{BB962C8B-B14F-4D97-AF65-F5344CB8AC3E}">
        <p14:creationId xmlns:p14="http://schemas.microsoft.com/office/powerpoint/2010/main" val="98406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b="0" i="0" u="none" strike="noStrike" dirty="0">
                <a:solidFill>
                  <a:schemeClr val="bg1"/>
                </a:solidFill>
                <a:effectLst/>
                <a:latin typeface="+mn-lt"/>
              </a:rPr>
              <a:t>Article 62, Clause V/</a:t>
            </a:r>
            <a:r>
              <a:rPr lang="es-419" sz="4000" b="1" i="0" u="none" strike="noStrike" dirty="0">
                <a:solidFill>
                  <a:schemeClr val="bg1"/>
                </a:solidFill>
                <a:effectLst/>
                <a:latin typeface="+mn-lt"/>
              </a:rPr>
              <a:t>Articulo 62, Inciso V</a:t>
            </a:r>
            <a:endParaRPr lang="es-419"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603945"/>
            <a:ext cx="10515600" cy="4351338"/>
          </a:xfrm>
        </p:spPr>
        <p:txBody>
          <a:bodyPr>
            <a:noAutofit/>
          </a:bodyPr>
          <a:lstStyle/>
          <a:p>
            <a:pPr marL="0" indent="0" algn="just" rtl="0">
              <a:spcBef>
                <a:spcPts val="0"/>
              </a:spcBef>
              <a:spcAft>
                <a:spcPts val="1200"/>
              </a:spcAft>
              <a:buNone/>
            </a:pPr>
            <a:r>
              <a:rPr lang="en-US" sz="3200" b="0" i="0" u="none" strike="noStrike" dirty="0">
                <a:solidFill>
                  <a:schemeClr val="bg1"/>
                </a:solidFill>
                <a:effectLst/>
                <a:latin typeface="+mj-lt"/>
              </a:rPr>
              <a:t>He shall collaborate with his bishop in preparing statistical information that every two years must be sent to the Bishop General Secretary so that they be included in the report that the Bishop President will present before each General Convention.</a:t>
            </a:r>
            <a:endParaRPr lang="en-US" sz="3200" b="0" dirty="0">
              <a:solidFill>
                <a:schemeClr val="bg1"/>
              </a:solidFill>
              <a:effectLst/>
              <a:latin typeface="+mj-lt"/>
            </a:endParaRPr>
          </a:p>
          <a:p>
            <a:pPr marL="0" indent="0" algn="just" rtl="0">
              <a:spcBef>
                <a:spcPts val="0"/>
              </a:spcBef>
              <a:spcAft>
                <a:spcPts val="1200"/>
              </a:spcAft>
              <a:buNone/>
            </a:pPr>
            <a:r>
              <a:rPr lang="es-419" sz="3200" b="1" i="0" u="none" strike="noStrike" dirty="0">
                <a:solidFill>
                  <a:schemeClr val="bg1"/>
                </a:solidFill>
                <a:effectLst/>
                <a:latin typeface="+mj-lt"/>
              </a:rPr>
              <a:t>Deberá colaborar con su obispo en la formación de estadísticas que cada dos años deben ser enviadas al Obispo Secretario General, para que sean incluidas en el informe que el Obispo Presidente rendirá ante cada Convención General.</a:t>
            </a:r>
            <a:endParaRPr lang="es-419" sz="3200" b="0" dirty="0">
              <a:solidFill>
                <a:schemeClr val="bg1"/>
              </a:solidFill>
              <a:effectLst/>
              <a:latin typeface="+mj-lt"/>
            </a:endParaRPr>
          </a:p>
        </p:txBody>
      </p:sp>
    </p:spTree>
    <p:extLst>
      <p:ext uri="{BB962C8B-B14F-4D97-AF65-F5344CB8AC3E}">
        <p14:creationId xmlns:p14="http://schemas.microsoft.com/office/powerpoint/2010/main" val="1859223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149927"/>
            <a:ext cx="10515600" cy="5027036"/>
          </a:xfrm>
        </p:spPr>
        <p:txBody>
          <a:bodyPr>
            <a:noAutofit/>
          </a:bodyPr>
          <a:lstStyle/>
          <a:p>
            <a:pPr marL="0" indent="0" algn="just" rtl="0">
              <a:spcBef>
                <a:spcPts val="0"/>
              </a:spcBef>
              <a:spcAft>
                <a:spcPts val="1200"/>
              </a:spcAft>
              <a:buNone/>
            </a:pPr>
            <a:r>
              <a:rPr lang="en-US" sz="3600" b="0" i="0" u="none" strike="noStrike" dirty="0">
                <a:solidFill>
                  <a:schemeClr val="bg1"/>
                </a:solidFill>
                <a:effectLst/>
                <a:latin typeface="+mj-lt"/>
              </a:rPr>
              <a:t>Please be standing by to complete the 2023 Census, the General Secretariat shall send you all and your bishops supervisors this form in January of 2024. </a:t>
            </a:r>
          </a:p>
          <a:p>
            <a:pPr marL="0" indent="0" algn="just" rtl="0">
              <a:spcBef>
                <a:spcPts val="0"/>
              </a:spcBef>
              <a:spcAft>
                <a:spcPts val="1200"/>
              </a:spcAft>
              <a:buNone/>
            </a:pPr>
            <a:endParaRPr lang="en-US" sz="4400" b="0" dirty="0">
              <a:solidFill>
                <a:schemeClr val="bg1"/>
              </a:solidFill>
              <a:effectLst/>
              <a:latin typeface="+mj-lt"/>
            </a:endParaRPr>
          </a:p>
          <a:p>
            <a:pPr marL="0" indent="0" algn="just" rtl="0">
              <a:spcBef>
                <a:spcPts val="0"/>
              </a:spcBef>
              <a:spcAft>
                <a:spcPts val="1200"/>
              </a:spcAft>
              <a:buNone/>
            </a:pPr>
            <a:r>
              <a:rPr lang="es-419" sz="3600" b="1" i="0" u="none" strike="noStrike" dirty="0">
                <a:solidFill>
                  <a:schemeClr val="bg1"/>
                </a:solidFill>
                <a:effectLst/>
                <a:latin typeface="+mj-lt"/>
              </a:rPr>
              <a:t>Pido a todos que estén pendientes con el envío del Censo 2023, esto se enviará a todos ustedes y a sus obispos supervisores en enero del 2024. Les pedimos que los envien la última semana de enero.</a:t>
            </a:r>
            <a:endParaRPr lang="es-419" sz="4400" b="0" dirty="0">
              <a:solidFill>
                <a:schemeClr val="bg1"/>
              </a:solidFill>
              <a:effectLst/>
              <a:latin typeface="+mj-lt"/>
            </a:endParaRPr>
          </a:p>
        </p:txBody>
      </p:sp>
    </p:spTree>
    <p:extLst>
      <p:ext uri="{BB962C8B-B14F-4D97-AF65-F5344CB8AC3E}">
        <p14:creationId xmlns:p14="http://schemas.microsoft.com/office/powerpoint/2010/main" val="2095298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s-419" sz="4000" b="0" i="0" u="none" strike="noStrike" dirty="0">
                <a:solidFill>
                  <a:schemeClr val="bg1"/>
                </a:solidFill>
                <a:effectLst/>
                <a:latin typeface="+mn-lt"/>
              </a:rPr>
              <a:t>Articulo</a:t>
            </a:r>
            <a:r>
              <a:rPr lang="en-US" sz="4000" b="0" i="0" u="none" strike="noStrike" dirty="0">
                <a:solidFill>
                  <a:schemeClr val="bg1"/>
                </a:solidFill>
                <a:effectLst/>
                <a:latin typeface="+mn-lt"/>
              </a:rPr>
              <a:t> 62, </a:t>
            </a:r>
            <a:r>
              <a:rPr lang="en-US" sz="4000" b="0" i="0" u="none" strike="noStrike" dirty="0" err="1">
                <a:solidFill>
                  <a:schemeClr val="bg1"/>
                </a:solidFill>
                <a:effectLst/>
                <a:latin typeface="+mn-lt"/>
              </a:rPr>
              <a:t>Inciso</a:t>
            </a:r>
            <a:r>
              <a:rPr lang="en-US" sz="4000" b="0" i="0" u="none" strike="noStrike" dirty="0">
                <a:solidFill>
                  <a:schemeClr val="bg1"/>
                </a:solidFill>
                <a:effectLst/>
                <a:latin typeface="+mn-lt"/>
              </a:rPr>
              <a:t> VI</a:t>
            </a:r>
            <a:endParaRPr lang="es-419"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603945"/>
            <a:ext cx="10515600" cy="4351338"/>
          </a:xfrm>
        </p:spPr>
        <p:txBody>
          <a:bodyPr>
            <a:noAutofit/>
          </a:bodyPr>
          <a:lstStyle/>
          <a:p>
            <a:pPr marL="0" indent="0" algn="just" rtl="0">
              <a:spcBef>
                <a:spcPts val="0"/>
              </a:spcBef>
              <a:spcAft>
                <a:spcPts val="1200"/>
              </a:spcAft>
              <a:buNone/>
            </a:pPr>
            <a:r>
              <a:rPr lang="es-ES" sz="3600" b="0" i="0" u="none" strike="noStrike" dirty="0">
                <a:solidFill>
                  <a:schemeClr val="bg1"/>
                </a:solidFill>
                <a:effectLst/>
                <a:latin typeface="+mj-lt"/>
              </a:rPr>
              <a:t>Levantará las actas en las Convenciones Distritales, incluyendo en ellas el corte de caja que el tesorero del comité de cada convención le presente, enviando una copia de las minutas al Obispo Presidente, al Obispo Secretario General, al Obispo Tesorero General, al obispo supervisor y a cada pastor del distrito.</a:t>
            </a:r>
            <a:endParaRPr lang="es-419" sz="5400" b="0" dirty="0">
              <a:solidFill>
                <a:schemeClr val="bg1"/>
              </a:solidFill>
              <a:effectLst/>
              <a:latin typeface="+mj-lt"/>
            </a:endParaRPr>
          </a:p>
        </p:txBody>
      </p:sp>
    </p:spTree>
    <p:extLst>
      <p:ext uri="{BB962C8B-B14F-4D97-AF65-F5344CB8AC3E}">
        <p14:creationId xmlns:p14="http://schemas.microsoft.com/office/powerpoint/2010/main" val="2061182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b="0" i="0" u="none" strike="noStrike" dirty="0">
                <a:solidFill>
                  <a:schemeClr val="bg1"/>
                </a:solidFill>
                <a:effectLst/>
                <a:latin typeface="+mn-lt"/>
              </a:rPr>
              <a:t>Article 62, Clause VI</a:t>
            </a:r>
            <a:endParaRPr lang="es-419"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603945"/>
            <a:ext cx="10515600" cy="4351338"/>
          </a:xfrm>
        </p:spPr>
        <p:txBody>
          <a:bodyPr>
            <a:noAutofit/>
          </a:bodyPr>
          <a:lstStyle/>
          <a:p>
            <a:pPr marL="0" indent="0" algn="just" rtl="0">
              <a:spcBef>
                <a:spcPts val="0"/>
              </a:spcBef>
              <a:spcAft>
                <a:spcPts val="1200"/>
              </a:spcAft>
              <a:buNone/>
            </a:pPr>
            <a:r>
              <a:rPr lang="en-US" sz="3600" b="0" i="0" u="none" strike="noStrike" dirty="0">
                <a:solidFill>
                  <a:schemeClr val="bg1"/>
                </a:solidFill>
                <a:effectLst/>
                <a:latin typeface="+mj-lt"/>
              </a:rPr>
              <a:t>He shall keep minutes at district conventions that will include the financial reports provided to him by the committee treasurer at each convention. He shall send a copy of the minutes to the Bishop President, Bishop General Secretary, Bishop General Treasurer, Bishop Supervisor, and each pastor in his district. </a:t>
            </a:r>
            <a:endParaRPr lang="es-419" sz="8800" b="0" dirty="0">
              <a:solidFill>
                <a:schemeClr val="bg1"/>
              </a:solidFill>
              <a:effectLst/>
              <a:latin typeface="+mj-lt"/>
            </a:endParaRPr>
          </a:p>
        </p:txBody>
      </p:sp>
    </p:spTree>
    <p:extLst>
      <p:ext uri="{BB962C8B-B14F-4D97-AF65-F5344CB8AC3E}">
        <p14:creationId xmlns:p14="http://schemas.microsoft.com/office/powerpoint/2010/main" val="2633535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339D10-E7B0-C7B1-8EEE-DD34ABAEADAE}"/>
              </a:ext>
            </a:extLst>
          </p:cNvPr>
          <p:cNvSpPr>
            <a:spLocks noGrp="1"/>
          </p:cNvSpPr>
          <p:nvPr>
            <p:ph type="title"/>
          </p:nvPr>
        </p:nvSpPr>
        <p:spPr/>
        <p:txBody>
          <a:bodyPr>
            <a:normAutofit/>
          </a:bodyPr>
          <a:lstStyle/>
          <a:p>
            <a:pPr rtl="0">
              <a:spcBef>
                <a:spcPts val="0"/>
              </a:spcBef>
              <a:spcAft>
                <a:spcPts val="0"/>
              </a:spcAft>
            </a:pPr>
            <a:r>
              <a:rPr lang="en-US" sz="5400" b="0" i="0" u="none" strike="noStrike" dirty="0">
                <a:solidFill>
                  <a:schemeClr val="bg1"/>
                </a:solidFill>
                <a:effectLst/>
                <a:latin typeface="+mn-lt"/>
              </a:rPr>
              <a:t>Constitutional Responsibilities</a:t>
            </a:r>
            <a:br>
              <a:rPr lang="en-US" sz="5400" b="0" dirty="0">
                <a:solidFill>
                  <a:schemeClr val="bg1"/>
                </a:solidFill>
                <a:effectLst/>
                <a:latin typeface="+mn-lt"/>
              </a:rPr>
            </a:br>
            <a:r>
              <a:rPr lang="es-419" sz="5400" b="1" i="0" u="none" strike="noStrike" dirty="0">
                <a:solidFill>
                  <a:srgbClr val="FFFF00"/>
                </a:solidFill>
                <a:effectLst/>
                <a:latin typeface="+mn-lt"/>
              </a:rPr>
              <a:t>Responsabilidades Constitucionales</a:t>
            </a:r>
            <a:endParaRPr lang="es-419" sz="5400" dirty="0">
              <a:solidFill>
                <a:srgbClr val="FFFF00"/>
              </a:solidFill>
              <a:latin typeface="+mn-lt"/>
            </a:endParaRPr>
          </a:p>
        </p:txBody>
      </p:sp>
      <p:sp>
        <p:nvSpPr>
          <p:cNvPr id="5" name="Text Placeholder 4">
            <a:extLst>
              <a:ext uri="{FF2B5EF4-FFF2-40B4-BE49-F238E27FC236}">
                <a16:creationId xmlns:a16="http://schemas.microsoft.com/office/drawing/2014/main" id="{81D7470F-C2B6-2862-29A1-E8497C02E64D}"/>
              </a:ext>
            </a:extLst>
          </p:cNvPr>
          <p:cNvSpPr>
            <a:spLocks noGrp="1"/>
          </p:cNvSpPr>
          <p:nvPr>
            <p:ph type="body" idx="1"/>
          </p:nvPr>
        </p:nvSpPr>
        <p:spPr/>
        <p:txBody>
          <a:bodyPr>
            <a:normAutofit/>
          </a:bodyPr>
          <a:lstStyle/>
          <a:p>
            <a:r>
              <a:rPr lang="en-US" sz="3200" i="1" dirty="0">
                <a:solidFill>
                  <a:schemeClr val="bg1"/>
                </a:solidFill>
              </a:rPr>
              <a:t>BISHOP ISMAEL MARTÍN DEL CAMPO</a:t>
            </a:r>
          </a:p>
        </p:txBody>
      </p:sp>
    </p:spTree>
    <p:extLst>
      <p:ext uri="{BB962C8B-B14F-4D97-AF65-F5344CB8AC3E}">
        <p14:creationId xmlns:p14="http://schemas.microsoft.com/office/powerpoint/2010/main" val="539725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603945"/>
            <a:ext cx="10515600" cy="4351338"/>
          </a:xfrm>
        </p:spPr>
        <p:txBody>
          <a:bodyPr>
            <a:noAutofit/>
          </a:bodyPr>
          <a:lstStyle/>
          <a:p>
            <a:pPr marL="0" indent="0" rtl="0">
              <a:spcBef>
                <a:spcPts val="0"/>
              </a:spcBef>
              <a:spcAft>
                <a:spcPts val="1200"/>
              </a:spcAft>
              <a:buNone/>
            </a:pPr>
            <a:r>
              <a:rPr lang="en-US" sz="3600" b="0" i="0" u="none" strike="noStrike" dirty="0">
                <a:solidFill>
                  <a:schemeClr val="bg1"/>
                </a:solidFill>
                <a:effectLst/>
              </a:rPr>
              <a:t>Please verify that you or your predecessor have sent your 2023 convention minutes. </a:t>
            </a:r>
          </a:p>
          <a:p>
            <a:pPr marL="0" indent="0" rtl="0">
              <a:spcBef>
                <a:spcPts val="0"/>
              </a:spcBef>
              <a:spcAft>
                <a:spcPts val="1200"/>
              </a:spcAft>
              <a:buNone/>
            </a:pPr>
            <a:endParaRPr lang="es-ES" sz="3600" b="0" dirty="0">
              <a:solidFill>
                <a:schemeClr val="bg1"/>
              </a:solidFill>
              <a:effectLst/>
            </a:endParaRPr>
          </a:p>
          <a:p>
            <a:pPr marL="0" indent="0" rtl="0">
              <a:spcBef>
                <a:spcPts val="0"/>
              </a:spcBef>
              <a:spcAft>
                <a:spcPts val="1200"/>
              </a:spcAft>
              <a:buNone/>
            </a:pPr>
            <a:r>
              <a:rPr lang="es-ES" sz="3600" b="1" i="0" u="none" strike="noStrike" dirty="0">
                <a:solidFill>
                  <a:schemeClr val="bg1"/>
                </a:solidFill>
                <a:effectLst/>
              </a:rPr>
              <a:t>Verifiquen que usted o su predecesor haya enviado la acta de su convención 2023.</a:t>
            </a:r>
            <a:endParaRPr lang="es-ES" sz="3600" b="0" dirty="0">
              <a:solidFill>
                <a:schemeClr val="bg1"/>
              </a:solidFill>
              <a:effectLst/>
            </a:endParaRPr>
          </a:p>
        </p:txBody>
      </p:sp>
    </p:spTree>
    <p:extLst>
      <p:ext uri="{BB962C8B-B14F-4D97-AF65-F5344CB8AC3E}">
        <p14:creationId xmlns:p14="http://schemas.microsoft.com/office/powerpoint/2010/main" val="1613898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s-419" sz="4000" b="0" i="0" u="none" strike="noStrike" dirty="0">
                <a:solidFill>
                  <a:schemeClr val="bg1"/>
                </a:solidFill>
                <a:effectLst/>
                <a:latin typeface="+mn-lt"/>
              </a:rPr>
              <a:t>Articulo</a:t>
            </a:r>
            <a:r>
              <a:rPr lang="es-419" sz="4000" dirty="0">
                <a:solidFill>
                  <a:schemeClr val="bg1"/>
                </a:solidFill>
                <a:latin typeface="+mn-lt"/>
              </a:rPr>
              <a:t> 62, Inciso VII</a:t>
            </a: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603945"/>
            <a:ext cx="10515600" cy="4351338"/>
          </a:xfrm>
        </p:spPr>
        <p:txBody>
          <a:bodyPr>
            <a:noAutofit/>
          </a:bodyPr>
          <a:lstStyle/>
          <a:p>
            <a:pPr marL="0" indent="0" algn="just" rtl="0">
              <a:spcBef>
                <a:spcPts val="0"/>
              </a:spcBef>
              <a:spcAft>
                <a:spcPts val="1200"/>
              </a:spcAft>
              <a:buNone/>
            </a:pPr>
            <a:r>
              <a:rPr lang="es-ES" sz="3600" b="0" i="0" u="none" strike="noStrike" dirty="0">
                <a:solidFill>
                  <a:schemeClr val="bg1"/>
                </a:solidFill>
                <a:effectLst/>
                <a:latin typeface="+mj-lt"/>
              </a:rPr>
              <a:t>Archivará toda la documentación que sirva para escribir la historia del desarrollo del trabajo en su distrito, redactando las actas de acuerdos de las Convenciones Distritales, de las reuniones ministeriales que se verifiquen por el distrito, de aquellos acuerdos que se tomen en las reuniones del obispo y los ancianos auxiliares, y cuando se tomen acuerdos por emergencia.</a:t>
            </a:r>
            <a:endParaRPr lang="es-419" sz="19900" b="0" dirty="0">
              <a:solidFill>
                <a:schemeClr val="bg1"/>
              </a:solidFill>
              <a:effectLst/>
              <a:latin typeface="+mj-lt"/>
            </a:endParaRPr>
          </a:p>
        </p:txBody>
      </p:sp>
    </p:spTree>
    <p:extLst>
      <p:ext uri="{BB962C8B-B14F-4D97-AF65-F5344CB8AC3E}">
        <p14:creationId xmlns:p14="http://schemas.microsoft.com/office/powerpoint/2010/main" val="3222927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b="0" i="0" u="none" strike="noStrike" dirty="0">
                <a:solidFill>
                  <a:schemeClr val="bg1"/>
                </a:solidFill>
                <a:effectLst/>
                <a:latin typeface="+mn-lt"/>
              </a:rPr>
              <a:t>Article 62, Clause VII</a:t>
            </a:r>
            <a:endParaRPr lang="en-US"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603945"/>
            <a:ext cx="10515600" cy="4351338"/>
          </a:xfrm>
        </p:spPr>
        <p:txBody>
          <a:bodyPr>
            <a:noAutofit/>
          </a:bodyPr>
          <a:lstStyle/>
          <a:p>
            <a:pPr marL="0" indent="0" algn="just" rtl="0">
              <a:spcBef>
                <a:spcPts val="0"/>
              </a:spcBef>
              <a:spcAft>
                <a:spcPts val="1200"/>
              </a:spcAft>
              <a:buNone/>
            </a:pPr>
            <a:r>
              <a:rPr lang="en-US" sz="3600" b="0" i="0" u="none" strike="noStrike" dirty="0">
                <a:solidFill>
                  <a:schemeClr val="bg1"/>
                </a:solidFill>
                <a:effectLst/>
                <a:latin typeface="+mj-lt"/>
              </a:rPr>
              <a:t>He shall file all documents that can serve to write the history of the progress of the work in his district. To that effect, he shall write minutes of those agreements reached at district conventions, ministerial meetings held within the district, meetings between the District Bishop and the Auxiliary Elders, and emergency meetings.</a:t>
            </a:r>
            <a:endParaRPr lang="es-419" sz="49600" b="0" dirty="0">
              <a:solidFill>
                <a:schemeClr val="bg1"/>
              </a:solidFill>
              <a:effectLst/>
              <a:latin typeface="+mj-lt"/>
            </a:endParaRPr>
          </a:p>
        </p:txBody>
      </p:sp>
    </p:spTree>
    <p:extLst>
      <p:ext uri="{BB962C8B-B14F-4D97-AF65-F5344CB8AC3E}">
        <p14:creationId xmlns:p14="http://schemas.microsoft.com/office/powerpoint/2010/main" val="2088949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994343"/>
            <a:ext cx="10515600" cy="4351338"/>
          </a:xfrm>
        </p:spPr>
        <p:txBody>
          <a:bodyPr>
            <a:noAutofit/>
          </a:bodyPr>
          <a:lstStyle/>
          <a:p>
            <a:pPr marL="0" indent="0" algn="just" rtl="0">
              <a:spcBef>
                <a:spcPts val="0"/>
              </a:spcBef>
              <a:spcAft>
                <a:spcPts val="1200"/>
              </a:spcAft>
              <a:buNone/>
            </a:pPr>
            <a:r>
              <a:rPr lang="es-419" sz="3600" b="0" i="0" u="none" strike="noStrike" dirty="0">
                <a:solidFill>
                  <a:schemeClr val="bg1"/>
                </a:solidFill>
                <a:effectLst/>
                <a:latin typeface="+mj-lt"/>
              </a:rPr>
              <a:t>Les recuerdo a todos los Secretarios de Distrito que debemos mantener un archivo físico y electronico de todos los asuntos oficiales de su distrito.</a:t>
            </a:r>
          </a:p>
          <a:p>
            <a:pPr marL="0" indent="0" algn="just" rtl="0">
              <a:spcBef>
                <a:spcPts val="0"/>
              </a:spcBef>
              <a:spcAft>
                <a:spcPts val="1200"/>
              </a:spcAft>
              <a:buNone/>
            </a:pPr>
            <a:endParaRPr lang="en-US" sz="3600" b="0" dirty="0">
              <a:solidFill>
                <a:schemeClr val="bg1"/>
              </a:solidFill>
              <a:effectLst/>
              <a:latin typeface="+mj-lt"/>
            </a:endParaRPr>
          </a:p>
          <a:p>
            <a:pPr marL="0" indent="0" algn="just" rtl="0">
              <a:spcBef>
                <a:spcPts val="0"/>
              </a:spcBef>
              <a:spcAft>
                <a:spcPts val="1200"/>
              </a:spcAft>
              <a:buNone/>
            </a:pPr>
            <a:r>
              <a:rPr lang="en-US" sz="3600" b="1" i="0" u="none" strike="noStrike" dirty="0">
                <a:solidFill>
                  <a:schemeClr val="bg1"/>
                </a:solidFill>
                <a:effectLst/>
                <a:latin typeface="+mj-lt"/>
              </a:rPr>
              <a:t>I remind all District Secretaries that we must conserve a physical and electronica archive of all official district matters.</a:t>
            </a:r>
            <a:endParaRPr lang="en-US" sz="3600" b="0" dirty="0">
              <a:solidFill>
                <a:schemeClr val="bg1"/>
              </a:solidFill>
              <a:effectLst/>
              <a:latin typeface="+mj-lt"/>
            </a:endParaRPr>
          </a:p>
        </p:txBody>
      </p:sp>
    </p:spTree>
    <p:extLst>
      <p:ext uri="{BB962C8B-B14F-4D97-AF65-F5344CB8AC3E}">
        <p14:creationId xmlns:p14="http://schemas.microsoft.com/office/powerpoint/2010/main" val="1733668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s-419" sz="4000" b="0" i="0" u="none" strike="noStrike" dirty="0">
                <a:solidFill>
                  <a:schemeClr val="bg1"/>
                </a:solidFill>
                <a:effectLst/>
                <a:latin typeface="+mn-lt"/>
              </a:rPr>
              <a:t>Articulo 62, Inciso VIII</a:t>
            </a:r>
            <a:endParaRPr lang="es-419"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687075"/>
            <a:ext cx="10515600" cy="4351338"/>
          </a:xfrm>
        </p:spPr>
        <p:txBody>
          <a:bodyPr>
            <a:normAutofit/>
          </a:bodyPr>
          <a:lstStyle/>
          <a:p>
            <a:pPr marL="0" indent="0" algn="just">
              <a:buNone/>
            </a:pPr>
            <a:r>
              <a:rPr lang="es-ES" sz="3600" b="0" i="0" u="none" strike="noStrike" dirty="0">
                <a:solidFill>
                  <a:schemeClr val="bg1"/>
                </a:solidFill>
                <a:effectLst/>
                <a:latin typeface="+mj-lt"/>
              </a:rPr>
              <a:t>Colaborará con el Obispo Secretario General en todo lo que sea necesario, para que cada ministro e iniciados al ministerio tengan sus documentos en regla: credenciales, licencias, certificados de iniciación y nombramientos. Aunque estos se expiden por el Obispo Presidente y el Obispo Secretario General, se presentarán circunstancias en que pudiera solicitársele para colaborar con el Obispo Secretario General</a:t>
            </a:r>
            <a:endParaRPr lang="en-US" sz="3600" dirty="0">
              <a:solidFill>
                <a:schemeClr val="bg1"/>
              </a:solidFill>
              <a:latin typeface="+mj-lt"/>
            </a:endParaRPr>
          </a:p>
        </p:txBody>
      </p:sp>
    </p:spTree>
    <p:extLst>
      <p:ext uri="{BB962C8B-B14F-4D97-AF65-F5344CB8AC3E}">
        <p14:creationId xmlns:p14="http://schemas.microsoft.com/office/powerpoint/2010/main" val="1504772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786518"/>
            <a:ext cx="10515600" cy="4351338"/>
          </a:xfrm>
        </p:spPr>
        <p:txBody>
          <a:bodyPr>
            <a:noAutofit/>
          </a:bodyPr>
          <a:lstStyle/>
          <a:p>
            <a:pPr marL="0" indent="0" algn="just" rtl="0">
              <a:spcBef>
                <a:spcPts val="0"/>
              </a:spcBef>
              <a:spcAft>
                <a:spcPts val="1200"/>
              </a:spcAft>
              <a:buNone/>
            </a:pPr>
            <a:r>
              <a:rPr lang="es-419" sz="3200" b="0" i="0" u="none" strike="noStrike" dirty="0">
                <a:solidFill>
                  <a:schemeClr val="bg1"/>
                </a:solidFill>
                <a:effectLst/>
                <a:latin typeface="+mj-lt"/>
              </a:rPr>
              <a:t>Mi sincera felicitación a todos ustedes porque hemos recibido las aplicaciones ministeriales de todos los distritos y de todas las regiones. Es un hecho histórico tenerlas tres meses antes de terminar el año. </a:t>
            </a:r>
          </a:p>
          <a:p>
            <a:pPr marL="0" indent="0" algn="just" rtl="0">
              <a:spcBef>
                <a:spcPts val="0"/>
              </a:spcBef>
              <a:spcAft>
                <a:spcPts val="1200"/>
              </a:spcAft>
              <a:buNone/>
            </a:pPr>
            <a:endParaRPr lang="en-US" sz="3200" b="0" dirty="0">
              <a:solidFill>
                <a:schemeClr val="bg1"/>
              </a:solidFill>
              <a:effectLst/>
              <a:latin typeface="+mj-lt"/>
            </a:endParaRPr>
          </a:p>
          <a:p>
            <a:pPr marL="0" indent="0" algn="just" rtl="0">
              <a:spcBef>
                <a:spcPts val="0"/>
              </a:spcBef>
              <a:spcAft>
                <a:spcPts val="1200"/>
              </a:spcAft>
              <a:buNone/>
            </a:pPr>
            <a:r>
              <a:rPr lang="en-US" sz="3200" b="1" i="0" u="none" strike="noStrike" dirty="0">
                <a:solidFill>
                  <a:schemeClr val="bg1"/>
                </a:solidFill>
                <a:effectLst/>
                <a:latin typeface="+mj-lt"/>
              </a:rPr>
              <a:t>My heartfelt congratulations to all of you because we have received the ministerial applications of all the districts and regions. This is a historic accomplishment, that we have them all three months before the end of the year. </a:t>
            </a:r>
            <a:endParaRPr lang="en-US" sz="3200" b="0" dirty="0">
              <a:solidFill>
                <a:schemeClr val="bg1"/>
              </a:solidFill>
              <a:effectLst/>
              <a:latin typeface="+mj-lt"/>
            </a:endParaRPr>
          </a:p>
        </p:txBody>
      </p:sp>
    </p:spTree>
    <p:extLst>
      <p:ext uri="{BB962C8B-B14F-4D97-AF65-F5344CB8AC3E}">
        <p14:creationId xmlns:p14="http://schemas.microsoft.com/office/powerpoint/2010/main" val="2588611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339D10-E7B0-C7B1-8EEE-DD34ABAEADAE}"/>
              </a:ext>
            </a:extLst>
          </p:cNvPr>
          <p:cNvSpPr>
            <a:spLocks noGrp="1"/>
          </p:cNvSpPr>
          <p:nvPr>
            <p:ph type="title"/>
          </p:nvPr>
        </p:nvSpPr>
        <p:spPr/>
        <p:txBody>
          <a:bodyPr>
            <a:normAutofit/>
          </a:bodyPr>
          <a:lstStyle/>
          <a:p>
            <a:pPr rtl="0">
              <a:spcBef>
                <a:spcPts val="0"/>
              </a:spcBef>
              <a:spcAft>
                <a:spcPts val="0"/>
              </a:spcAft>
            </a:pPr>
            <a:r>
              <a:rPr lang="en-US" sz="5400" b="0" i="0" u="none" strike="noStrike" dirty="0">
                <a:solidFill>
                  <a:schemeClr val="bg1"/>
                </a:solidFill>
                <a:effectLst/>
                <a:latin typeface="+mn-lt"/>
              </a:rPr>
              <a:t>Transition of Responsibilities</a:t>
            </a:r>
            <a:br>
              <a:rPr lang="en-US" sz="5400" b="0" dirty="0">
                <a:solidFill>
                  <a:schemeClr val="bg1"/>
                </a:solidFill>
                <a:effectLst/>
                <a:latin typeface="+mn-lt"/>
              </a:rPr>
            </a:br>
            <a:r>
              <a:rPr lang="es-419" sz="5400" b="1" i="0" u="none" strike="noStrike" dirty="0">
                <a:solidFill>
                  <a:schemeClr val="bg1"/>
                </a:solidFill>
                <a:effectLst/>
                <a:latin typeface="+mn-lt"/>
              </a:rPr>
              <a:t>Transición de Responsabilidades</a:t>
            </a:r>
            <a:endParaRPr lang="es-419" sz="5400" dirty="0">
              <a:solidFill>
                <a:schemeClr val="bg1"/>
              </a:solidFill>
              <a:latin typeface="+mn-lt"/>
            </a:endParaRPr>
          </a:p>
        </p:txBody>
      </p:sp>
      <p:sp>
        <p:nvSpPr>
          <p:cNvPr id="5" name="Text Placeholder 4">
            <a:extLst>
              <a:ext uri="{FF2B5EF4-FFF2-40B4-BE49-F238E27FC236}">
                <a16:creationId xmlns:a16="http://schemas.microsoft.com/office/drawing/2014/main" id="{81D7470F-C2B6-2862-29A1-E8497C02E64D}"/>
              </a:ext>
            </a:extLst>
          </p:cNvPr>
          <p:cNvSpPr>
            <a:spLocks noGrp="1"/>
          </p:cNvSpPr>
          <p:nvPr>
            <p:ph type="body" idx="1"/>
          </p:nvPr>
        </p:nvSpPr>
        <p:spPr/>
        <p:txBody>
          <a:bodyPr>
            <a:normAutofit/>
          </a:bodyPr>
          <a:lstStyle/>
          <a:p>
            <a:r>
              <a:rPr lang="en-US" sz="3200" i="1" dirty="0">
                <a:solidFill>
                  <a:schemeClr val="bg1"/>
                </a:solidFill>
              </a:rPr>
              <a:t>BISHOP ISMAEL MARTÍN DEL CAMPO</a:t>
            </a:r>
          </a:p>
        </p:txBody>
      </p:sp>
    </p:spTree>
    <p:extLst>
      <p:ext uri="{BB962C8B-B14F-4D97-AF65-F5344CB8AC3E}">
        <p14:creationId xmlns:p14="http://schemas.microsoft.com/office/powerpoint/2010/main" val="31468445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pPr rtl="0">
              <a:spcBef>
                <a:spcPts val="0"/>
              </a:spcBef>
              <a:spcAft>
                <a:spcPts val="0"/>
              </a:spcAft>
            </a:pPr>
            <a:r>
              <a:rPr lang="en-US" b="0" i="0" u="none" strike="noStrike" dirty="0">
                <a:solidFill>
                  <a:schemeClr val="bg1"/>
                </a:solidFill>
                <a:effectLst/>
              </a:rPr>
              <a:t>1. Acta, </a:t>
            </a:r>
            <a:r>
              <a:rPr lang="es-419" b="0" i="0" u="none" strike="noStrike" dirty="0">
                <a:solidFill>
                  <a:schemeClr val="bg1"/>
                </a:solidFill>
                <a:effectLst/>
              </a:rPr>
              <a:t>Convención Distrital </a:t>
            </a:r>
            <a:r>
              <a:rPr lang="en-US" b="0" i="0" u="none" strike="noStrike" dirty="0">
                <a:solidFill>
                  <a:schemeClr val="bg1"/>
                </a:solidFill>
                <a:effectLst/>
              </a:rPr>
              <a:t>2023</a:t>
            </a:r>
            <a:br>
              <a:rPr lang="en-US" b="0" dirty="0">
                <a:solidFill>
                  <a:schemeClr val="bg1"/>
                </a:solidFill>
                <a:effectLst/>
              </a:rPr>
            </a:br>
            <a:r>
              <a:rPr lang="en-US" b="1" i="0" u="none" strike="noStrike" dirty="0">
                <a:solidFill>
                  <a:schemeClr val="bg1"/>
                </a:solidFill>
                <a:effectLst/>
              </a:rPr>
              <a:t>1. 2023 District Convention Minutes</a:t>
            </a:r>
            <a:endParaRPr lang="es-419" dirty="0">
              <a:solidFill>
                <a:schemeClr val="bg1"/>
              </a:solidFill>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rtl="0">
              <a:spcBef>
                <a:spcPts val="0"/>
              </a:spcBef>
              <a:spcAft>
                <a:spcPts val="1200"/>
              </a:spcAft>
              <a:buNone/>
            </a:pPr>
            <a:r>
              <a:rPr lang="en-US" sz="3200" b="0" i="0" u="none" strike="noStrike" dirty="0">
                <a:solidFill>
                  <a:schemeClr val="bg1"/>
                </a:solidFill>
                <a:effectLst/>
                <a:latin typeface="Arial" panose="020B0604020202020204" pitchFamily="34" charset="0"/>
              </a:rPr>
              <a:t>We thank </a:t>
            </a:r>
            <a:r>
              <a:rPr lang="en-US" sz="3200" dirty="0">
                <a:solidFill>
                  <a:schemeClr val="bg1"/>
                </a:solidFill>
                <a:latin typeface="Arial" panose="020B0604020202020204" pitchFamily="34" charset="0"/>
              </a:rPr>
              <a:t>all</a:t>
            </a:r>
            <a:r>
              <a:rPr lang="en-US" sz="3200" b="0" i="0" u="none" strike="noStrike" dirty="0">
                <a:solidFill>
                  <a:schemeClr val="bg1"/>
                </a:solidFill>
                <a:effectLst/>
                <a:latin typeface="Arial" panose="020B0604020202020204" pitchFamily="34" charset="0"/>
              </a:rPr>
              <a:t> districts and regions for submitting their 2023 Convention Minutes</a:t>
            </a:r>
            <a:r>
              <a:rPr lang="en-US" sz="3200" dirty="0">
                <a:solidFill>
                  <a:schemeClr val="bg1"/>
                </a:solidFill>
                <a:latin typeface="Arial" panose="020B0604020202020204" pitchFamily="34" charset="0"/>
              </a:rPr>
              <a:t>.</a:t>
            </a:r>
            <a:endParaRPr lang="en-US" sz="3200" b="0" i="0" u="none" strike="noStrike" dirty="0">
              <a:solidFill>
                <a:schemeClr val="bg1"/>
              </a:solidFill>
              <a:effectLst/>
              <a:latin typeface="Arial" panose="020B0604020202020204" pitchFamily="34" charset="0"/>
            </a:endParaRPr>
          </a:p>
          <a:p>
            <a:pPr marL="0" indent="0" algn="just" rtl="0">
              <a:spcBef>
                <a:spcPts val="0"/>
              </a:spcBef>
              <a:spcAft>
                <a:spcPts val="1200"/>
              </a:spcAft>
              <a:buNone/>
            </a:pPr>
            <a:endParaRPr lang="es-ES" sz="3200" b="0" dirty="0">
              <a:solidFill>
                <a:schemeClr val="bg1"/>
              </a:solidFill>
              <a:effectLst/>
            </a:endParaRPr>
          </a:p>
          <a:p>
            <a:pPr marL="0" indent="0" algn="just" rtl="0">
              <a:spcBef>
                <a:spcPts val="0"/>
              </a:spcBef>
              <a:spcAft>
                <a:spcPts val="1200"/>
              </a:spcAft>
              <a:buNone/>
            </a:pPr>
            <a:r>
              <a:rPr lang="es-ES" sz="3200" b="1" i="0" u="none" strike="noStrike" dirty="0">
                <a:solidFill>
                  <a:schemeClr val="bg1"/>
                </a:solidFill>
                <a:effectLst/>
                <a:latin typeface="Arial" panose="020B0604020202020204" pitchFamily="34" charset="0"/>
              </a:rPr>
              <a:t>Agradecemos a todos los distritos y regiones por entregar sus actas de convención 2023</a:t>
            </a:r>
            <a:r>
              <a:rPr lang="es-ES" sz="3200" b="1" dirty="0">
                <a:solidFill>
                  <a:schemeClr val="bg1"/>
                </a:solidFill>
                <a:latin typeface="Arial" panose="020B0604020202020204" pitchFamily="34" charset="0"/>
              </a:rPr>
              <a:t>.</a:t>
            </a:r>
            <a:endParaRPr lang="es-ES" sz="3200" b="0" dirty="0">
              <a:solidFill>
                <a:schemeClr val="bg1"/>
              </a:solidFill>
              <a:effectLst/>
            </a:endParaRPr>
          </a:p>
        </p:txBody>
      </p:sp>
    </p:spTree>
    <p:extLst>
      <p:ext uri="{BB962C8B-B14F-4D97-AF65-F5344CB8AC3E}">
        <p14:creationId xmlns:p14="http://schemas.microsoft.com/office/powerpoint/2010/main" val="2541355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Autofit/>
          </a:bodyPr>
          <a:lstStyle/>
          <a:p>
            <a:pPr rtl="0">
              <a:spcBef>
                <a:spcPts val="0"/>
              </a:spcBef>
              <a:spcAft>
                <a:spcPts val="0"/>
              </a:spcAft>
            </a:pPr>
            <a:r>
              <a:rPr lang="en-US" sz="4000" b="0" i="0" u="none" strike="noStrike" dirty="0">
                <a:solidFill>
                  <a:schemeClr val="bg1"/>
                </a:solidFill>
                <a:effectLst/>
              </a:rPr>
              <a:t>2. Aviso </a:t>
            </a:r>
            <a:r>
              <a:rPr lang="es-419" sz="4000" b="0" i="0" u="none" strike="noStrike" dirty="0">
                <a:solidFill>
                  <a:schemeClr val="bg1"/>
                </a:solidFill>
                <a:effectLst/>
              </a:rPr>
              <a:t>Oficial de Nuevos Funcionarios</a:t>
            </a:r>
            <a:br>
              <a:rPr lang="en-US" sz="4000" b="0" dirty="0">
                <a:solidFill>
                  <a:schemeClr val="bg1"/>
                </a:solidFill>
                <a:effectLst/>
              </a:rPr>
            </a:br>
            <a:r>
              <a:rPr lang="en-US" sz="4000" b="1" i="0" u="none" strike="noStrike" dirty="0">
                <a:solidFill>
                  <a:schemeClr val="bg1"/>
                </a:solidFill>
                <a:effectLst/>
              </a:rPr>
              <a:t>2. Official Notice of New Board Members</a:t>
            </a:r>
            <a:endParaRPr lang="es-419" sz="4000" dirty="0">
              <a:solidFill>
                <a:schemeClr val="bg1"/>
              </a:solidFill>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728640"/>
            <a:ext cx="10515600" cy="4351338"/>
          </a:xfrm>
        </p:spPr>
        <p:txBody>
          <a:bodyPr>
            <a:noAutofit/>
          </a:bodyPr>
          <a:lstStyle/>
          <a:p>
            <a:pPr marL="0" indent="0" algn="just" rtl="0">
              <a:spcBef>
                <a:spcPts val="0"/>
              </a:spcBef>
              <a:spcAft>
                <a:spcPts val="1200"/>
              </a:spcAft>
              <a:buNone/>
            </a:pPr>
            <a:r>
              <a:rPr lang="en-US" sz="3200" b="0" i="0" u="none" strike="noStrike" dirty="0">
                <a:solidFill>
                  <a:schemeClr val="bg1"/>
                </a:solidFill>
                <a:effectLst/>
                <a:latin typeface="+mj-lt"/>
              </a:rPr>
              <a:t>An official letter written by the District Secretary and signed by the District Supervisor should be sent to all ministers to inform them of the new District Board and to provide contact details. Please submit a copy of this letter.</a:t>
            </a:r>
            <a:endParaRPr lang="en-US" sz="3200" b="0" dirty="0">
              <a:solidFill>
                <a:schemeClr val="bg1"/>
              </a:solidFill>
              <a:effectLst/>
              <a:latin typeface="+mj-lt"/>
            </a:endParaRPr>
          </a:p>
          <a:p>
            <a:pPr marL="0" indent="0" algn="just" rtl="0">
              <a:spcBef>
                <a:spcPts val="0"/>
              </a:spcBef>
              <a:spcAft>
                <a:spcPts val="1200"/>
              </a:spcAft>
              <a:buNone/>
            </a:pPr>
            <a:r>
              <a:rPr lang="es-419" sz="3200" b="1" i="0" u="none" strike="noStrike" dirty="0">
                <a:solidFill>
                  <a:schemeClr val="bg1"/>
                </a:solidFill>
                <a:effectLst/>
                <a:latin typeface="+mj-lt"/>
              </a:rPr>
              <a:t>Una carta oficial escrita por el Secretario Distrital y firmada por el Supervisor Distrital se debe enviar a todos los ministros para informarles de quienes son los nuevos Miembros de la Directiva Distrital y para proveerles información de contacto. Por favor entregan un copia de esta carta. </a:t>
            </a:r>
            <a:endParaRPr lang="es-419" sz="3200" b="0" dirty="0">
              <a:solidFill>
                <a:schemeClr val="bg1"/>
              </a:solidFill>
              <a:effectLst/>
              <a:latin typeface="+mj-lt"/>
            </a:endParaRPr>
          </a:p>
        </p:txBody>
      </p:sp>
    </p:spTree>
    <p:extLst>
      <p:ext uri="{BB962C8B-B14F-4D97-AF65-F5344CB8AC3E}">
        <p14:creationId xmlns:p14="http://schemas.microsoft.com/office/powerpoint/2010/main" val="1431900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Autofit/>
          </a:bodyPr>
          <a:lstStyle/>
          <a:p>
            <a:pPr rtl="0">
              <a:spcBef>
                <a:spcPts val="0"/>
              </a:spcBef>
              <a:spcAft>
                <a:spcPts val="0"/>
              </a:spcAft>
            </a:pPr>
            <a:r>
              <a:rPr lang="es-419" sz="3600" b="0" i="0" u="none" strike="noStrike" dirty="0">
                <a:solidFill>
                  <a:schemeClr val="bg1"/>
                </a:solidFill>
                <a:effectLst/>
              </a:rPr>
              <a:t>3. Administrative Transfer Meeting Minutes</a:t>
            </a:r>
            <a:br>
              <a:rPr lang="es-419" sz="3600" b="0" dirty="0">
                <a:solidFill>
                  <a:schemeClr val="bg1"/>
                </a:solidFill>
                <a:effectLst/>
              </a:rPr>
            </a:br>
            <a:r>
              <a:rPr lang="es-419" sz="3600" b="1" i="0" u="none" strike="noStrike" dirty="0">
                <a:solidFill>
                  <a:schemeClr val="bg1"/>
                </a:solidFill>
                <a:effectLst/>
              </a:rPr>
              <a:t>3. Acta de Reunión para la Transferencia Administración</a:t>
            </a:r>
            <a:endParaRPr lang="es-419" sz="3600" dirty="0">
              <a:solidFill>
                <a:schemeClr val="bg1"/>
              </a:solidFill>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728640"/>
            <a:ext cx="10515600" cy="4351338"/>
          </a:xfrm>
        </p:spPr>
        <p:txBody>
          <a:bodyPr>
            <a:noAutofit/>
          </a:bodyPr>
          <a:lstStyle/>
          <a:p>
            <a:pPr marL="0" indent="0" algn="just" rtl="0">
              <a:spcBef>
                <a:spcPts val="0"/>
              </a:spcBef>
              <a:spcAft>
                <a:spcPts val="1200"/>
              </a:spcAft>
              <a:buNone/>
            </a:pPr>
            <a:r>
              <a:rPr lang="en-US" b="0" i="0" u="none" strike="noStrike" dirty="0">
                <a:solidFill>
                  <a:schemeClr val="bg1"/>
                </a:solidFill>
                <a:effectLst/>
                <a:latin typeface="+mj-lt"/>
              </a:rPr>
              <a:t>The General Board elect, in its first ordinary meeting, invites the outgoing members to meet them to transfer responsibilities and equipment. If a meeting has not taken place, please schedule one with the former members to transfer equipment. If this has been done, please send a copy of the minutes.</a:t>
            </a:r>
            <a:endParaRPr lang="en-US" b="0" dirty="0">
              <a:solidFill>
                <a:schemeClr val="bg1"/>
              </a:solidFill>
              <a:effectLst/>
              <a:latin typeface="+mj-lt"/>
            </a:endParaRPr>
          </a:p>
          <a:p>
            <a:pPr marL="0" indent="0" algn="just" rtl="0">
              <a:spcBef>
                <a:spcPts val="0"/>
              </a:spcBef>
              <a:spcAft>
                <a:spcPts val="1200"/>
              </a:spcAft>
              <a:buNone/>
            </a:pPr>
            <a:r>
              <a:rPr lang="es-419" b="1" i="0" u="none" strike="noStrike" dirty="0">
                <a:solidFill>
                  <a:schemeClr val="bg1"/>
                </a:solidFill>
                <a:effectLst/>
                <a:latin typeface="+mj-lt"/>
              </a:rPr>
              <a:t>La Mesa Directiva General electa, en su primera reunión ordinaria, invita a los miembros salientes a que se reúnan para transferir responsabilidades y equipo. Si no se ha celebrado una reunión </a:t>
            </a:r>
            <a:r>
              <a:rPr lang="es-419" b="1" i="0" u="none" strike="noStrike" dirty="0" err="1">
                <a:solidFill>
                  <a:schemeClr val="bg1"/>
                </a:solidFill>
                <a:effectLst/>
                <a:latin typeface="+mj-lt"/>
              </a:rPr>
              <a:t>todavia</a:t>
            </a:r>
            <a:r>
              <a:rPr lang="es-419" b="1" i="0" u="none" strike="noStrike" dirty="0">
                <a:solidFill>
                  <a:schemeClr val="bg1"/>
                </a:solidFill>
                <a:effectLst/>
                <a:latin typeface="+mj-lt"/>
              </a:rPr>
              <a:t>, por favor programa uno para hacer la transferencia. Si ya se hizo, mande copia de acta.</a:t>
            </a:r>
            <a:endParaRPr lang="es-419" b="0" dirty="0">
              <a:solidFill>
                <a:schemeClr val="bg1"/>
              </a:solidFill>
              <a:effectLst/>
              <a:latin typeface="+mj-lt"/>
            </a:endParaRPr>
          </a:p>
        </p:txBody>
      </p:sp>
    </p:spTree>
    <p:extLst>
      <p:ext uri="{BB962C8B-B14F-4D97-AF65-F5344CB8AC3E}">
        <p14:creationId xmlns:p14="http://schemas.microsoft.com/office/powerpoint/2010/main" val="519720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468086"/>
            <a:ext cx="10515600" cy="5453743"/>
          </a:xfrm>
        </p:spPr>
        <p:txBody>
          <a:bodyPr>
            <a:noAutofit/>
          </a:bodyPr>
          <a:lstStyle/>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Los Angeles District Secretary: 1999-2003</a:t>
            </a:r>
          </a:p>
          <a:p>
            <a:pPr rtl="0" fontAlgn="base">
              <a:spcBef>
                <a:spcPts val="0"/>
              </a:spcBef>
              <a:spcAft>
                <a:spcPts val="0"/>
              </a:spcAft>
              <a:buFont typeface="Arial" panose="020B0604020202020204" pitchFamily="34" charset="0"/>
              <a:buChar char="•"/>
            </a:pPr>
            <a:r>
              <a:rPr lang="es-419" sz="3200" b="1" i="0" u="none" strike="noStrike" dirty="0">
                <a:solidFill>
                  <a:srgbClr val="FFFF00"/>
                </a:solidFill>
                <a:effectLst/>
                <a:latin typeface="+mj-lt"/>
              </a:rPr>
              <a:t>Secretario Distrital de Los Ángeles: 1999-2003</a:t>
            </a:r>
          </a:p>
          <a:p>
            <a:pPr rtl="0" fontAlgn="base">
              <a:spcBef>
                <a:spcPts val="0"/>
              </a:spcBef>
              <a:spcAft>
                <a:spcPts val="0"/>
              </a:spcAft>
              <a:buFont typeface="Arial" panose="020B0604020202020204" pitchFamily="34" charset="0"/>
              <a:buChar char="•"/>
            </a:pPr>
            <a:endParaRPr lang="es-419" sz="3200" b="1" i="0" u="none" strike="noStrike" dirty="0">
              <a:solidFill>
                <a:schemeClr val="bg1"/>
              </a:solidFill>
              <a:effectLst/>
              <a:latin typeface="+mj-lt"/>
            </a:endParaRPr>
          </a:p>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Bishop Richard Galaviz was in Oxnard, California.</a:t>
            </a:r>
          </a:p>
          <a:p>
            <a:pPr rtl="0" fontAlgn="base">
              <a:spcBef>
                <a:spcPts val="0"/>
              </a:spcBef>
              <a:spcAft>
                <a:spcPts val="0"/>
              </a:spcAft>
              <a:buFont typeface="Arial" panose="020B0604020202020204" pitchFamily="34" charset="0"/>
              <a:buChar char="•"/>
            </a:pPr>
            <a:r>
              <a:rPr lang="es-419" sz="3200" b="1" i="0" u="none" strike="noStrike" dirty="0">
                <a:solidFill>
                  <a:srgbClr val="FFFF00"/>
                </a:solidFill>
                <a:effectLst/>
                <a:latin typeface="+mj-lt"/>
              </a:rPr>
              <a:t>El Obispo Richard Galaviz estaba en Oxnard, California</a:t>
            </a:r>
          </a:p>
          <a:p>
            <a:pPr rtl="0" fontAlgn="base">
              <a:spcBef>
                <a:spcPts val="0"/>
              </a:spcBef>
              <a:spcAft>
                <a:spcPts val="0"/>
              </a:spcAft>
              <a:buFont typeface="Arial" panose="020B0604020202020204" pitchFamily="34" charset="0"/>
              <a:buChar char="•"/>
            </a:pPr>
            <a:endParaRPr lang="es-419" sz="3200" b="1" i="0" u="none" strike="noStrike" dirty="0">
              <a:solidFill>
                <a:schemeClr val="bg1"/>
              </a:solidFill>
              <a:effectLst/>
              <a:latin typeface="+mj-lt"/>
            </a:endParaRPr>
          </a:p>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2002: 46 churches, missions and new works</a:t>
            </a:r>
          </a:p>
          <a:p>
            <a:pPr rtl="0" fontAlgn="base">
              <a:spcBef>
                <a:spcPts val="0"/>
              </a:spcBef>
              <a:spcAft>
                <a:spcPts val="0"/>
              </a:spcAft>
              <a:buFont typeface="Arial" panose="020B0604020202020204" pitchFamily="34" charset="0"/>
              <a:buChar char="•"/>
            </a:pPr>
            <a:r>
              <a:rPr lang="es-419" sz="3200" b="1" i="0" u="none" strike="noStrike" dirty="0">
                <a:solidFill>
                  <a:srgbClr val="FFFF00"/>
                </a:solidFill>
                <a:effectLst/>
                <a:latin typeface="+mj-lt"/>
              </a:rPr>
              <a:t>2002: 46 iglesias, misiones y obras nuevas</a:t>
            </a:r>
          </a:p>
          <a:p>
            <a:pPr rtl="0" fontAlgn="base">
              <a:spcBef>
                <a:spcPts val="0"/>
              </a:spcBef>
              <a:spcAft>
                <a:spcPts val="0"/>
              </a:spcAft>
              <a:buFont typeface="Arial" panose="020B0604020202020204" pitchFamily="34" charset="0"/>
              <a:buChar char="•"/>
            </a:pPr>
            <a:endParaRPr lang="es-419" sz="3200" b="1" i="0" u="none" strike="noStrike" dirty="0">
              <a:solidFill>
                <a:schemeClr val="bg1"/>
              </a:solidFill>
              <a:effectLst/>
              <a:latin typeface="+mj-lt"/>
            </a:endParaRPr>
          </a:p>
          <a:p>
            <a:pPr rtl="0" fontAlgn="base">
              <a:spcBef>
                <a:spcPts val="0"/>
              </a:spcBef>
              <a:spcAft>
                <a:spcPts val="0"/>
              </a:spcAft>
              <a:buFont typeface="Arial" panose="020B0604020202020204" pitchFamily="34" charset="0"/>
              <a:buChar char="•"/>
            </a:pPr>
            <a:r>
              <a:rPr lang="en-US" sz="3200" dirty="0">
                <a:solidFill>
                  <a:schemeClr val="bg1"/>
                </a:solidFill>
                <a:latin typeface="+mj-lt"/>
              </a:rPr>
              <a:t>When I was elected I went directly to the Constitution</a:t>
            </a:r>
            <a:endParaRPr lang="en-US" sz="3200" i="0" u="none" strike="noStrike" dirty="0">
              <a:solidFill>
                <a:schemeClr val="bg1"/>
              </a:solidFill>
              <a:effectLst/>
              <a:latin typeface="+mj-lt"/>
            </a:endParaRPr>
          </a:p>
          <a:p>
            <a:pPr rtl="0" fontAlgn="base">
              <a:spcBef>
                <a:spcPts val="0"/>
              </a:spcBef>
              <a:spcAft>
                <a:spcPts val="1200"/>
              </a:spcAft>
              <a:buFont typeface="Arial" panose="020B0604020202020204" pitchFamily="34" charset="0"/>
              <a:buChar char="•"/>
            </a:pPr>
            <a:r>
              <a:rPr lang="es-419" sz="3200" b="1" i="0" u="none" strike="noStrike" dirty="0">
                <a:solidFill>
                  <a:srgbClr val="FFFF00"/>
                </a:solidFill>
                <a:effectLst/>
                <a:latin typeface="+mj-lt"/>
              </a:rPr>
              <a:t>Cuando fui electo lo primero que hice fue leer la Constitución</a:t>
            </a:r>
          </a:p>
        </p:txBody>
      </p:sp>
    </p:spTree>
    <p:extLst>
      <p:ext uri="{BB962C8B-B14F-4D97-AF65-F5344CB8AC3E}">
        <p14:creationId xmlns:p14="http://schemas.microsoft.com/office/powerpoint/2010/main" val="42056130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Autofit/>
          </a:bodyPr>
          <a:lstStyle/>
          <a:p>
            <a:pPr rtl="0">
              <a:spcBef>
                <a:spcPts val="0"/>
              </a:spcBef>
              <a:spcAft>
                <a:spcPts val="0"/>
              </a:spcAft>
            </a:pPr>
            <a:r>
              <a:rPr lang="es-419" sz="3600" b="0" i="0" u="none" strike="noStrike" dirty="0">
                <a:solidFill>
                  <a:schemeClr val="bg1"/>
                </a:solidFill>
                <a:effectLst/>
              </a:rPr>
              <a:t>3. Administrative Transfer Meeting Minutes</a:t>
            </a:r>
            <a:br>
              <a:rPr lang="es-419" sz="3600" b="0" dirty="0">
                <a:solidFill>
                  <a:schemeClr val="bg1"/>
                </a:solidFill>
                <a:effectLst/>
              </a:rPr>
            </a:br>
            <a:r>
              <a:rPr lang="es-419" sz="3600" b="1" i="0" u="none" strike="noStrike" dirty="0">
                <a:solidFill>
                  <a:schemeClr val="bg1"/>
                </a:solidFill>
                <a:effectLst/>
              </a:rPr>
              <a:t>3. Acta de Reunión para la Transferencia Administración</a:t>
            </a:r>
            <a:endParaRPr lang="es-419" sz="3600" dirty="0">
              <a:solidFill>
                <a:schemeClr val="bg1"/>
              </a:solidFill>
            </a:endParaRPr>
          </a:p>
        </p:txBody>
      </p:sp>
      <p:sp>
        <p:nvSpPr>
          <p:cNvPr id="8" name="Content Placeholder 7">
            <a:extLst>
              <a:ext uri="{FF2B5EF4-FFF2-40B4-BE49-F238E27FC236}">
                <a16:creationId xmlns:a16="http://schemas.microsoft.com/office/drawing/2014/main" id="{E4A5DC8C-0BE6-F325-4738-0E03B5983873}"/>
              </a:ext>
            </a:extLst>
          </p:cNvPr>
          <p:cNvSpPr>
            <a:spLocks noGrp="1"/>
          </p:cNvSpPr>
          <p:nvPr>
            <p:ph sz="half" idx="1"/>
          </p:nvPr>
        </p:nvSpPr>
        <p:spPr/>
        <p:txBody>
          <a:bodyPr>
            <a:normAutofit/>
          </a:bodyPr>
          <a:lstStyle/>
          <a:p>
            <a:pPr marL="0" indent="0" rtl="0">
              <a:spcBef>
                <a:spcPts val="0"/>
              </a:spcBef>
              <a:spcAft>
                <a:spcPts val="1200"/>
              </a:spcAft>
              <a:buNone/>
            </a:pPr>
            <a:r>
              <a:rPr lang="en-US" sz="3200" b="0" i="0" u="none" strike="noStrike" dirty="0">
                <a:solidFill>
                  <a:schemeClr val="bg1"/>
                </a:solidFill>
                <a:effectLst/>
                <a:latin typeface="+mj-lt"/>
              </a:rPr>
              <a:t>What should be turned over?</a:t>
            </a:r>
            <a:endParaRPr lang="en-US" sz="3200" b="0" dirty="0">
              <a:solidFill>
                <a:schemeClr val="bg1"/>
              </a:solidFill>
              <a:effectLst/>
              <a:latin typeface="+mj-lt"/>
            </a:endParaRPr>
          </a:p>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Ministerial Roster</a:t>
            </a:r>
          </a:p>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Church Roster</a:t>
            </a:r>
          </a:p>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Real Estate records</a:t>
            </a:r>
          </a:p>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Copy of Grant Deeds for every church property</a:t>
            </a:r>
          </a:p>
          <a:p>
            <a:pPr rtl="0" fontAlgn="base">
              <a:spcBef>
                <a:spcPts val="0"/>
              </a:spcBef>
              <a:spcAft>
                <a:spcPts val="1200"/>
              </a:spcAft>
              <a:buFont typeface="Arial" panose="020B0604020202020204" pitchFamily="34" charset="0"/>
              <a:buChar char="•"/>
            </a:pPr>
            <a:r>
              <a:rPr lang="en-US" sz="3200" b="0" i="0" u="none" strike="noStrike" dirty="0">
                <a:solidFill>
                  <a:schemeClr val="bg1"/>
                </a:solidFill>
                <a:effectLst/>
                <a:latin typeface="+mj-lt"/>
              </a:rPr>
              <a:t>Office equipment</a:t>
            </a:r>
          </a:p>
        </p:txBody>
      </p:sp>
      <p:sp>
        <p:nvSpPr>
          <p:cNvPr id="9" name="Content Placeholder 8">
            <a:extLst>
              <a:ext uri="{FF2B5EF4-FFF2-40B4-BE49-F238E27FC236}">
                <a16:creationId xmlns:a16="http://schemas.microsoft.com/office/drawing/2014/main" id="{5746D379-7823-C76E-32D8-A9CF17AA14FD}"/>
              </a:ext>
            </a:extLst>
          </p:cNvPr>
          <p:cNvSpPr>
            <a:spLocks noGrp="1"/>
          </p:cNvSpPr>
          <p:nvPr>
            <p:ph sz="half" idx="2"/>
          </p:nvPr>
        </p:nvSpPr>
        <p:spPr/>
        <p:txBody>
          <a:bodyPr>
            <a:normAutofit/>
          </a:bodyPr>
          <a:lstStyle/>
          <a:p>
            <a:pPr marL="0" indent="0" rtl="0">
              <a:spcBef>
                <a:spcPts val="0"/>
              </a:spcBef>
              <a:spcAft>
                <a:spcPts val="1200"/>
              </a:spcAft>
              <a:buNone/>
            </a:pPr>
            <a:r>
              <a:rPr lang="es-419" sz="3200" b="0" i="0" u="none" strike="noStrike" dirty="0">
                <a:solidFill>
                  <a:schemeClr val="bg1"/>
                </a:solidFill>
                <a:effectLst/>
                <a:latin typeface="+mj-lt"/>
              </a:rPr>
              <a:t>¿Que debe entregarse?</a:t>
            </a:r>
            <a:endParaRPr lang="es-419" sz="3200" b="0" dirty="0">
              <a:solidFill>
                <a:schemeClr val="bg1"/>
              </a:solidFill>
              <a:effectLst/>
              <a:latin typeface="+mj-lt"/>
            </a:endParaRPr>
          </a:p>
          <a:p>
            <a:pPr rtl="0" fontAlgn="base">
              <a:spcBef>
                <a:spcPts val="0"/>
              </a:spcBef>
              <a:spcAft>
                <a:spcPts val="0"/>
              </a:spcAft>
              <a:buFont typeface="Arial" panose="020B0604020202020204" pitchFamily="34" charset="0"/>
              <a:buChar char="•"/>
            </a:pPr>
            <a:r>
              <a:rPr lang="es-419" sz="3200" b="0" i="0" u="none" strike="noStrike" dirty="0">
                <a:solidFill>
                  <a:schemeClr val="bg1"/>
                </a:solidFill>
                <a:effectLst/>
                <a:latin typeface="+mj-lt"/>
              </a:rPr>
              <a:t>Nómina de Ministros</a:t>
            </a:r>
          </a:p>
          <a:p>
            <a:pPr rtl="0" fontAlgn="base">
              <a:spcBef>
                <a:spcPts val="0"/>
              </a:spcBef>
              <a:spcAft>
                <a:spcPts val="0"/>
              </a:spcAft>
              <a:buFont typeface="Arial" panose="020B0604020202020204" pitchFamily="34" charset="0"/>
              <a:buChar char="•"/>
            </a:pPr>
            <a:r>
              <a:rPr lang="es-419" sz="3200" b="0" i="0" u="none" strike="noStrike" dirty="0">
                <a:solidFill>
                  <a:schemeClr val="bg1"/>
                </a:solidFill>
                <a:effectLst/>
                <a:latin typeface="+mj-lt"/>
              </a:rPr>
              <a:t>Nómina de Iglesias</a:t>
            </a:r>
          </a:p>
          <a:p>
            <a:pPr rtl="0" fontAlgn="base">
              <a:spcBef>
                <a:spcPts val="0"/>
              </a:spcBef>
              <a:spcAft>
                <a:spcPts val="0"/>
              </a:spcAft>
              <a:buFont typeface="Arial" panose="020B0604020202020204" pitchFamily="34" charset="0"/>
              <a:buChar char="•"/>
            </a:pPr>
            <a:r>
              <a:rPr lang="es-419" sz="3200" b="0" i="0" u="none" strike="noStrike" dirty="0">
                <a:solidFill>
                  <a:schemeClr val="bg1"/>
                </a:solidFill>
                <a:effectLst/>
                <a:latin typeface="+mj-lt"/>
              </a:rPr>
              <a:t>Archivos de Bienes Raíces</a:t>
            </a:r>
          </a:p>
          <a:p>
            <a:pPr fontAlgn="base">
              <a:spcBef>
                <a:spcPts val="0"/>
              </a:spcBef>
            </a:pPr>
            <a:r>
              <a:rPr lang="es-419" sz="3200" b="0" i="0" u="none" strike="noStrike" dirty="0">
                <a:solidFill>
                  <a:schemeClr val="bg1"/>
                </a:solidFill>
                <a:effectLst/>
                <a:latin typeface="+mj-lt"/>
              </a:rPr>
              <a:t>Copia de todos los registros oficiales de las propiedades de las iglesia</a:t>
            </a:r>
          </a:p>
          <a:p>
            <a:pPr rtl="0" fontAlgn="base">
              <a:spcBef>
                <a:spcPts val="0"/>
              </a:spcBef>
              <a:spcAft>
                <a:spcPts val="0"/>
              </a:spcAft>
              <a:buFont typeface="Arial" panose="020B0604020202020204" pitchFamily="34" charset="0"/>
              <a:buChar char="•"/>
            </a:pPr>
            <a:r>
              <a:rPr lang="es-419" sz="3200" dirty="0">
                <a:solidFill>
                  <a:schemeClr val="bg1"/>
                </a:solidFill>
                <a:latin typeface="+mj-lt"/>
              </a:rPr>
              <a:t>Equipo de Oficina</a:t>
            </a:r>
            <a:endParaRPr lang="es-419" sz="3200" b="0" i="0" u="none" strike="noStrike" dirty="0">
              <a:solidFill>
                <a:schemeClr val="bg1"/>
              </a:solidFill>
              <a:effectLst/>
              <a:latin typeface="+mj-lt"/>
            </a:endParaRPr>
          </a:p>
        </p:txBody>
      </p:sp>
    </p:spTree>
    <p:extLst>
      <p:ext uri="{BB962C8B-B14F-4D97-AF65-F5344CB8AC3E}">
        <p14:creationId xmlns:p14="http://schemas.microsoft.com/office/powerpoint/2010/main" val="3638571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Autofit/>
          </a:bodyPr>
          <a:lstStyle/>
          <a:p>
            <a:pPr rtl="0">
              <a:spcBef>
                <a:spcPts val="0"/>
              </a:spcBef>
              <a:spcAft>
                <a:spcPts val="0"/>
              </a:spcAft>
            </a:pPr>
            <a:r>
              <a:rPr lang="en-US" sz="3600" b="0" i="0" u="none" strike="noStrike" dirty="0">
                <a:solidFill>
                  <a:schemeClr val="bg1"/>
                </a:solidFill>
                <a:effectLst/>
              </a:rPr>
              <a:t>4. Confidentiality Agreement, 2023-2027</a:t>
            </a:r>
            <a:br>
              <a:rPr lang="es-ES" sz="3600" b="0" dirty="0">
                <a:solidFill>
                  <a:schemeClr val="bg1"/>
                </a:solidFill>
                <a:effectLst/>
              </a:rPr>
            </a:br>
            <a:r>
              <a:rPr lang="es-ES" sz="3600" b="1" i="0" u="none" strike="noStrike" dirty="0">
                <a:solidFill>
                  <a:schemeClr val="bg1"/>
                </a:solidFill>
                <a:effectLst/>
              </a:rPr>
              <a:t>4. Acuerdo de Confidencialidad, 2023-2027</a:t>
            </a:r>
            <a:endParaRPr lang="es-419" sz="3600" dirty="0">
              <a:solidFill>
                <a:schemeClr val="bg1"/>
              </a:solidFill>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1728640"/>
            <a:ext cx="10515600" cy="4351338"/>
          </a:xfrm>
        </p:spPr>
        <p:txBody>
          <a:bodyPr>
            <a:noAutofit/>
          </a:bodyPr>
          <a:lstStyle/>
          <a:p>
            <a:pPr marL="0" indent="0" algn="just" rtl="0">
              <a:spcBef>
                <a:spcPts val="0"/>
              </a:spcBef>
              <a:spcAft>
                <a:spcPts val="1200"/>
              </a:spcAft>
              <a:buNone/>
            </a:pPr>
            <a:r>
              <a:rPr lang="en-US" b="0" i="0" u="none" strike="noStrike" dirty="0">
                <a:solidFill>
                  <a:schemeClr val="bg1"/>
                </a:solidFill>
                <a:effectLst/>
                <a:latin typeface="+mj-lt"/>
              </a:rPr>
              <a:t>The Bishop President recommended to all District Bishops at the last Joint Bishops Meeting to sign with their district boards a confidentiality agreement. This confidentiality agreement is to protect the personal information of your pastors and your meetings. My office has prepared an agreement for your </a:t>
            </a:r>
            <a:r>
              <a:rPr lang="en-US" dirty="0">
                <a:solidFill>
                  <a:schemeClr val="bg1"/>
                </a:solidFill>
                <a:latin typeface="+mj-lt"/>
              </a:rPr>
              <a:t>district board.</a:t>
            </a:r>
            <a:endParaRPr lang="en-US" b="0" dirty="0">
              <a:solidFill>
                <a:schemeClr val="bg1"/>
              </a:solidFill>
              <a:effectLst/>
              <a:latin typeface="+mj-lt"/>
            </a:endParaRPr>
          </a:p>
          <a:p>
            <a:pPr marL="0" indent="0" algn="just" rtl="0">
              <a:spcBef>
                <a:spcPts val="0"/>
              </a:spcBef>
              <a:spcAft>
                <a:spcPts val="1200"/>
              </a:spcAft>
              <a:buNone/>
            </a:pPr>
            <a:r>
              <a:rPr lang="es-419" b="1" i="0" u="none" strike="noStrike" dirty="0">
                <a:solidFill>
                  <a:schemeClr val="bg1"/>
                </a:solidFill>
                <a:effectLst/>
                <a:latin typeface="+mj-lt"/>
              </a:rPr>
              <a:t>El Obispo Presidente recomendó a todos los Obispos de Distrito en nuestra pasada Reunión </a:t>
            </a:r>
            <a:r>
              <a:rPr lang="es-419" b="1" dirty="0">
                <a:solidFill>
                  <a:schemeClr val="bg1"/>
                </a:solidFill>
                <a:latin typeface="+mj-lt"/>
              </a:rPr>
              <a:t>C</a:t>
            </a:r>
            <a:r>
              <a:rPr lang="es-419" b="1" i="0" u="none" strike="noStrike" dirty="0">
                <a:solidFill>
                  <a:schemeClr val="bg1"/>
                </a:solidFill>
                <a:effectLst/>
                <a:latin typeface="+mj-lt"/>
              </a:rPr>
              <a:t>onjunta que firmaran con sus mesas directivas un acuerdo de confidencialidad. El acuerdo es para proteger la información personal de sus pastores y de sus reuniones. Mi oficina ha preparado un acuerdo para </a:t>
            </a:r>
            <a:r>
              <a:rPr lang="es-419" b="1" dirty="0">
                <a:solidFill>
                  <a:schemeClr val="bg1"/>
                </a:solidFill>
                <a:latin typeface="+mj-lt"/>
              </a:rPr>
              <a:t>que ustedes lo lleven.</a:t>
            </a:r>
            <a:r>
              <a:rPr lang="es-419" b="1" i="0" u="none" strike="noStrike" dirty="0">
                <a:solidFill>
                  <a:schemeClr val="bg1"/>
                </a:solidFill>
                <a:effectLst/>
                <a:latin typeface="+mj-lt"/>
              </a:rPr>
              <a:t> </a:t>
            </a:r>
            <a:endParaRPr lang="es-419" b="0" dirty="0">
              <a:solidFill>
                <a:schemeClr val="bg1"/>
              </a:solidFill>
              <a:effectLst/>
              <a:latin typeface="+mj-lt"/>
            </a:endParaRPr>
          </a:p>
        </p:txBody>
      </p:sp>
    </p:spTree>
    <p:extLst>
      <p:ext uri="{BB962C8B-B14F-4D97-AF65-F5344CB8AC3E}">
        <p14:creationId xmlns:p14="http://schemas.microsoft.com/office/powerpoint/2010/main" val="24910945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339D10-E7B0-C7B1-8EEE-DD34ABAEADAE}"/>
              </a:ext>
            </a:extLst>
          </p:cNvPr>
          <p:cNvSpPr>
            <a:spLocks noGrp="1"/>
          </p:cNvSpPr>
          <p:nvPr>
            <p:ph type="title"/>
          </p:nvPr>
        </p:nvSpPr>
        <p:spPr/>
        <p:txBody>
          <a:bodyPr>
            <a:normAutofit/>
          </a:bodyPr>
          <a:lstStyle/>
          <a:p>
            <a:pPr rtl="0">
              <a:spcBef>
                <a:spcPts val="0"/>
              </a:spcBef>
              <a:spcAft>
                <a:spcPts val="0"/>
              </a:spcAft>
            </a:pPr>
            <a:r>
              <a:rPr lang="en-US" sz="5400" b="0" i="0" u="none" strike="noStrike" dirty="0">
                <a:solidFill>
                  <a:schemeClr val="bg1"/>
                </a:solidFill>
                <a:effectLst/>
                <a:latin typeface="+mn-lt"/>
              </a:rPr>
              <a:t>Judgment Process</a:t>
            </a:r>
            <a:br>
              <a:rPr lang="en-US" sz="5400" b="0" dirty="0">
                <a:solidFill>
                  <a:schemeClr val="bg1"/>
                </a:solidFill>
                <a:effectLst/>
                <a:latin typeface="+mn-lt"/>
              </a:rPr>
            </a:br>
            <a:r>
              <a:rPr lang="es-419" sz="5400" b="1" dirty="0">
                <a:solidFill>
                  <a:schemeClr val="bg1"/>
                </a:solidFill>
                <a:effectLst/>
                <a:latin typeface="+mn-lt"/>
              </a:rPr>
              <a:t>Proceso de </a:t>
            </a:r>
            <a:r>
              <a:rPr lang="es-419" sz="5400" b="1" dirty="0">
                <a:solidFill>
                  <a:schemeClr val="bg1"/>
                </a:solidFill>
                <a:latin typeface="+mn-lt"/>
              </a:rPr>
              <a:t>Juicios</a:t>
            </a:r>
            <a:endParaRPr lang="es-419" sz="5400" dirty="0">
              <a:solidFill>
                <a:schemeClr val="bg1"/>
              </a:solidFill>
              <a:latin typeface="+mn-lt"/>
            </a:endParaRPr>
          </a:p>
        </p:txBody>
      </p:sp>
      <p:sp>
        <p:nvSpPr>
          <p:cNvPr id="5" name="Text Placeholder 4">
            <a:extLst>
              <a:ext uri="{FF2B5EF4-FFF2-40B4-BE49-F238E27FC236}">
                <a16:creationId xmlns:a16="http://schemas.microsoft.com/office/drawing/2014/main" id="{81D7470F-C2B6-2862-29A1-E8497C02E64D}"/>
              </a:ext>
            </a:extLst>
          </p:cNvPr>
          <p:cNvSpPr>
            <a:spLocks noGrp="1"/>
          </p:cNvSpPr>
          <p:nvPr>
            <p:ph type="body" idx="1"/>
          </p:nvPr>
        </p:nvSpPr>
        <p:spPr/>
        <p:txBody>
          <a:bodyPr>
            <a:normAutofit/>
          </a:bodyPr>
          <a:lstStyle/>
          <a:p>
            <a:r>
              <a:rPr lang="en-US" sz="3200" i="1" dirty="0">
                <a:solidFill>
                  <a:schemeClr val="bg1"/>
                </a:solidFill>
              </a:rPr>
              <a:t>BISHOP ISMAEL MARTÍN DEL CAMPO</a:t>
            </a:r>
          </a:p>
        </p:txBody>
      </p:sp>
    </p:spTree>
    <p:extLst>
      <p:ext uri="{BB962C8B-B14F-4D97-AF65-F5344CB8AC3E}">
        <p14:creationId xmlns:p14="http://schemas.microsoft.com/office/powerpoint/2010/main" val="26916865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a:xfrm>
            <a:off x="838200" y="651164"/>
            <a:ext cx="10515600" cy="5525799"/>
          </a:xfrm>
        </p:spPr>
        <p:txBody>
          <a:bodyPr>
            <a:normAutofit/>
          </a:bodyPr>
          <a:lstStyle/>
          <a:p>
            <a:pPr marL="0" indent="0" rtl="0">
              <a:spcBef>
                <a:spcPts val="0"/>
              </a:spcBef>
              <a:spcAft>
                <a:spcPts val="0"/>
              </a:spcAft>
              <a:buNone/>
            </a:pPr>
            <a:r>
              <a:rPr lang="en-US" sz="3200" b="0" i="0" u="none" strike="noStrike" dirty="0">
                <a:solidFill>
                  <a:schemeClr val="bg1"/>
                </a:solidFill>
                <a:effectLst/>
                <a:latin typeface="+mj-lt"/>
              </a:rPr>
              <a:t>The Constitution outlines three different church judgment processes:</a:t>
            </a:r>
            <a:endParaRPr lang="en-US" sz="3200" b="0" dirty="0">
              <a:solidFill>
                <a:schemeClr val="bg1"/>
              </a:solidFill>
              <a:effectLst/>
              <a:latin typeface="+mj-lt"/>
            </a:endParaRPr>
          </a:p>
          <a:p>
            <a:pPr marL="914400" lvl="1" fontAlgn="base">
              <a:spcBef>
                <a:spcPts val="0"/>
              </a:spcBef>
              <a:buFont typeface="+mj-lt"/>
              <a:buAutoNum type="arabicPeriod"/>
            </a:pPr>
            <a:r>
              <a:rPr lang="en-US" sz="2800" b="0" i="0" u="none" strike="noStrike" dirty="0">
                <a:solidFill>
                  <a:schemeClr val="bg1"/>
                </a:solidFill>
                <a:effectLst/>
                <a:latin typeface="+mj-lt"/>
              </a:rPr>
              <a:t>Honor &amp; Justice.</a:t>
            </a:r>
          </a:p>
          <a:p>
            <a:pPr marL="914400" lvl="1" fontAlgn="base">
              <a:spcBef>
                <a:spcPts val="0"/>
              </a:spcBef>
              <a:buFont typeface="+mj-lt"/>
              <a:buAutoNum type="arabicPeriod"/>
            </a:pPr>
            <a:r>
              <a:rPr lang="en-US" sz="2800" b="0" i="0" u="none" strike="noStrike" dirty="0">
                <a:solidFill>
                  <a:schemeClr val="bg1"/>
                </a:solidFill>
                <a:effectLst/>
                <a:latin typeface="+mj-lt"/>
              </a:rPr>
              <a:t>Trial.</a:t>
            </a:r>
          </a:p>
          <a:p>
            <a:pPr marL="914400" lvl="1" fontAlgn="base">
              <a:spcBef>
                <a:spcPts val="0"/>
              </a:spcBef>
              <a:buFont typeface="+mj-lt"/>
              <a:buAutoNum type="arabicPeriod"/>
            </a:pPr>
            <a:r>
              <a:rPr lang="en-US" sz="2800" b="0" i="0" u="none" strike="noStrike" dirty="0">
                <a:solidFill>
                  <a:schemeClr val="bg1"/>
                </a:solidFill>
                <a:effectLst/>
                <a:latin typeface="+mj-lt"/>
              </a:rPr>
              <a:t>Appeals.</a:t>
            </a:r>
          </a:p>
          <a:p>
            <a:pPr indent="0" rtl="0" fontAlgn="base">
              <a:spcBef>
                <a:spcPts val="0"/>
              </a:spcBef>
              <a:spcAft>
                <a:spcPts val="0"/>
              </a:spcAft>
              <a:buNone/>
            </a:pPr>
            <a:endParaRPr lang="en-US" sz="3200" b="0" i="0" u="none" strike="noStrike" dirty="0">
              <a:solidFill>
                <a:schemeClr val="bg1"/>
              </a:solidFill>
              <a:effectLst/>
              <a:latin typeface="+mj-lt"/>
            </a:endParaRPr>
          </a:p>
          <a:p>
            <a:pPr marL="0" indent="0" rtl="0">
              <a:spcBef>
                <a:spcPts val="0"/>
              </a:spcBef>
              <a:spcAft>
                <a:spcPts val="0"/>
              </a:spcAft>
              <a:buNone/>
            </a:pPr>
            <a:r>
              <a:rPr lang="es-419" sz="3200" b="1" i="0" u="none" strike="noStrike" dirty="0">
                <a:solidFill>
                  <a:schemeClr val="bg1"/>
                </a:solidFill>
                <a:effectLst/>
                <a:latin typeface="+mj-lt"/>
              </a:rPr>
              <a:t>La Constitución provee tres diferentes procesos de juicios en la iglesia:</a:t>
            </a:r>
            <a:endParaRPr lang="es-419" sz="3200" b="0" dirty="0">
              <a:solidFill>
                <a:schemeClr val="bg1"/>
              </a:solidFill>
              <a:effectLst/>
              <a:latin typeface="+mj-lt"/>
            </a:endParaRPr>
          </a:p>
          <a:p>
            <a:pPr marL="914400" lvl="1" fontAlgn="base">
              <a:spcBef>
                <a:spcPts val="0"/>
              </a:spcBef>
              <a:buFont typeface="+mj-lt"/>
              <a:buAutoNum type="arabicPeriod"/>
            </a:pPr>
            <a:r>
              <a:rPr lang="es-419" sz="2800" b="1" i="0" u="none" strike="noStrike" dirty="0">
                <a:solidFill>
                  <a:schemeClr val="bg1"/>
                </a:solidFill>
                <a:effectLst/>
                <a:latin typeface="+mj-lt"/>
              </a:rPr>
              <a:t>Honor y Justicia</a:t>
            </a:r>
          </a:p>
          <a:p>
            <a:pPr marL="914400" lvl="1" fontAlgn="base">
              <a:spcBef>
                <a:spcPts val="0"/>
              </a:spcBef>
              <a:buFont typeface="+mj-lt"/>
              <a:buAutoNum type="arabicPeriod"/>
            </a:pPr>
            <a:r>
              <a:rPr lang="es-419" sz="2800" b="1" i="0" u="none" strike="noStrike" dirty="0">
                <a:solidFill>
                  <a:schemeClr val="bg1"/>
                </a:solidFill>
                <a:effectLst/>
                <a:latin typeface="+mj-lt"/>
              </a:rPr>
              <a:t>Juicio</a:t>
            </a:r>
          </a:p>
          <a:p>
            <a:pPr marL="914400" lvl="1" fontAlgn="base">
              <a:spcBef>
                <a:spcPts val="0"/>
              </a:spcBef>
              <a:buFont typeface="+mj-lt"/>
              <a:buAutoNum type="arabicPeriod"/>
            </a:pPr>
            <a:r>
              <a:rPr lang="es-419" sz="2800" b="1" i="0" u="none" strike="noStrike" dirty="0">
                <a:solidFill>
                  <a:schemeClr val="bg1"/>
                </a:solidFill>
                <a:effectLst/>
                <a:latin typeface="+mj-lt"/>
              </a:rPr>
              <a:t>Apelación.</a:t>
            </a:r>
          </a:p>
        </p:txBody>
      </p:sp>
    </p:spTree>
    <p:extLst>
      <p:ext uri="{BB962C8B-B14F-4D97-AF65-F5344CB8AC3E}">
        <p14:creationId xmlns:p14="http://schemas.microsoft.com/office/powerpoint/2010/main" val="33907420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pPr rtl="0">
              <a:spcBef>
                <a:spcPts val="0"/>
              </a:spcBef>
              <a:spcAft>
                <a:spcPts val="0"/>
              </a:spcAft>
            </a:pPr>
            <a:r>
              <a:rPr lang="en-US" sz="4000" b="0" i="0" u="none" strike="noStrike" dirty="0">
                <a:solidFill>
                  <a:schemeClr val="bg1"/>
                </a:solidFill>
                <a:effectLst/>
                <a:latin typeface="+mn-lt"/>
              </a:rPr>
              <a:t>1. </a:t>
            </a:r>
            <a:r>
              <a:rPr lang="en-US" sz="4000" dirty="0">
                <a:solidFill>
                  <a:schemeClr val="bg1"/>
                </a:solidFill>
                <a:latin typeface="+mn-lt"/>
              </a:rPr>
              <a:t>HONOR &amp; JUSTICE</a:t>
            </a:r>
            <a:br>
              <a:rPr lang="en-US" sz="4000" dirty="0">
                <a:solidFill>
                  <a:schemeClr val="bg1"/>
                </a:solidFill>
                <a:latin typeface="+mn-lt"/>
              </a:rPr>
            </a:br>
            <a:r>
              <a:rPr lang="en-US" sz="4000" dirty="0">
                <a:solidFill>
                  <a:schemeClr val="bg1"/>
                </a:solidFill>
                <a:latin typeface="+mn-lt"/>
              </a:rPr>
              <a:t>1. HONOR Y JUSTICIA</a:t>
            </a: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rtl="0">
              <a:spcBef>
                <a:spcPts val="0"/>
              </a:spcBef>
              <a:spcAft>
                <a:spcPts val="800"/>
              </a:spcAft>
              <a:buNone/>
            </a:pPr>
            <a:r>
              <a:rPr lang="en-US" sz="3600" b="0" i="0" u="none" strike="noStrike" dirty="0">
                <a:solidFill>
                  <a:schemeClr val="bg1"/>
                </a:solidFill>
                <a:effectLst/>
                <a:latin typeface="+mj-lt"/>
              </a:rPr>
              <a:t>Judgment processes described in Article 50 by which a commission calls a bishop (General Board Member or District) to rectify a violation to the Constitution</a:t>
            </a:r>
            <a:endParaRPr lang="en-US" sz="4000" b="0" dirty="0">
              <a:solidFill>
                <a:schemeClr val="bg1"/>
              </a:solidFill>
              <a:effectLst/>
              <a:latin typeface="+mj-lt"/>
            </a:endParaRPr>
          </a:p>
          <a:p>
            <a:pPr marL="0" indent="0" algn="just" rtl="0">
              <a:spcBef>
                <a:spcPts val="0"/>
              </a:spcBef>
              <a:spcAft>
                <a:spcPts val="800"/>
              </a:spcAft>
              <a:buNone/>
            </a:pPr>
            <a:r>
              <a:rPr lang="es-ES" sz="3600" b="1" i="0" u="none" strike="noStrike" dirty="0">
                <a:solidFill>
                  <a:srgbClr val="FFFF00"/>
                </a:solidFill>
                <a:effectLst/>
                <a:latin typeface="+mj-lt"/>
              </a:rPr>
              <a:t>Procesos de juicios descritos en el Articulo 50 por el cual una comisión llama a rectificar cualquier violación a la Constitución por un obispo en funciones (Mesa Directiva General </a:t>
            </a:r>
            <a:r>
              <a:rPr lang="es-ES" sz="3600" b="1" dirty="0">
                <a:solidFill>
                  <a:srgbClr val="FFFF00"/>
                </a:solidFill>
                <a:latin typeface="+mj-lt"/>
              </a:rPr>
              <a:t>u Obispo Distrito</a:t>
            </a:r>
            <a:r>
              <a:rPr lang="es-ES" sz="3600" b="1" i="0" u="none" strike="noStrike" dirty="0">
                <a:solidFill>
                  <a:srgbClr val="FFFF00"/>
                </a:solidFill>
                <a:effectLst/>
                <a:latin typeface="+mj-lt"/>
              </a:rPr>
              <a:t>).</a:t>
            </a:r>
            <a:endParaRPr lang="es-ES" sz="4000" b="0" dirty="0">
              <a:solidFill>
                <a:srgbClr val="FFFF00"/>
              </a:solidFill>
              <a:effectLst/>
              <a:latin typeface="+mj-lt"/>
            </a:endParaRPr>
          </a:p>
        </p:txBody>
      </p:sp>
    </p:spTree>
    <p:extLst>
      <p:ext uri="{BB962C8B-B14F-4D97-AF65-F5344CB8AC3E}">
        <p14:creationId xmlns:p14="http://schemas.microsoft.com/office/powerpoint/2010/main" val="30045366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Autofit/>
          </a:bodyPr>
          <a:lstStyle/>
          <a:p>
            <a:pPr rtl="0">
              <a:spcBef>
                <a:spcPts val="0"/>
              </a:spcBef>
              <a:spcAft>
                <a:spcPts val="0"/>
              </a:spcAft>
            </a:pPr>
            <a:r>
              <a:rPr lang="en-US" sz="3600" b="0" i="0" u="none" strike="noStrike" dirty="0">
                <a:solidFill>
                  <a:schemeClr val="bg1"/>
                </a:solidFill>
                <a:effectLst/>
              </a:rPr>
              <a:t>1. HONOR &amp; JUSTICE</a:t>
            </a:r>
            <a:br>
              <a:rPr lang="es-ES" sz="3600" b="0" dirty="0">
                <a:solidFill>
                  <a:schemeClr val="bg1"/>
                </a:solidFill>
                <a:effectLst/>
              </a:rPr>
            </a:br>
            <a:r>
              <a:rPr lang="es-ES" sz="3600" b="1" i="0" u="none" strike="noStrike" dirty="0">
                <a:solidFill>
                  <a:schemeClr val="bg1"/>
                </a:solidFill>
                <a:effectLst/>
              </a:rPr>
              <a:t>1. HONOR Y JUSTICIA</a:t>
            </a:r>
            <a:endParaRPr lang="es-419" sz="3600" dirty="0">
              <a:solidFill>
                <a:schemeClr val="bg1"/>
              </a:solidFill>
            </a:endParaRPr>
          </a:p>
        </p:txBody>
      </p:sp>
      <p:sp>
        <p:nvSpPr>
          <p:cNvPr id="7" name="Content Placeholder 6">
            <a:extLst>
              <a:ext uri="{FF2B5EF4-FFF2-40B4-BE49-F238E27FC236}">
                <a16:creationId xmlns:a16="http://schemas.microsoft.com/office/drawing/2014/main" id="{F7A2C858-2A02-E764-00B3-2A008FEEA365}"/>
              </a:ext>
            </a:extLst>
          </p:cNvPr>
          <p:cNvSpPr>
            <a:spLocks noGrp="1"/>
          </p:cNvSpPr>
          <p:nvPr>
            <p:ph sz="half" idx="1"/>
          </p:nvPr>
        </p:nvSpPr>
        <p:spPr/>
        <p:txBody>
          <a:bodyPr>
            <a:noAutofit/>
          </a:bodyPr>
          <a:lstStyle/>
          <a:p>
            <a:pPr marL="0" indent="0" rtl="0">
              <a:spcBef>
                <a:spcPts val="0"/>
              </a:spcBef>
              <a:spcAft>
                <a:spcPts val="1200"/>
              </a:spcAft>
              <a:buNone/>
            </a:pPr>
            <a:r>
              <a:rPr lang="en-US" b="0" i="0" u="none" strike="noStrike" dirty="0">
                <a:solidFill>
                  <a:schemeClr val="bg1"/>
                </a:solidFill>
                <a:effectLst/>
                <a:latin typeface="+mj-lt"/>
              </a:rPr>
              <a:t>PRESIDENT/</a:t>
            </a:r>
            <a:r>
              <a:rPr lang="en-US" b="1" i="0" u="none" strike="noStrike" dirty="0">
                <a:solidFill>
                  <a:schemeClr val="bg1"/>
                </a:solidFill>
                <a:effectLst/>
                <a:latin typeface="+mj-lt"/>
              </a:rPr>
              <a:t>PRESIDENTE</a:t>
            </a:r>
            <a:endParaRPr lang="en-US" b="0" dirty="0">
              <a:solidFill>
                <a:schemeClr val="bg1"/>
              </a:solidFill>
              <a:effectLst/>
              <a:latin typeface="+mj-lt"/>
            </a:endParaRPr>
          </a:p>
          <a:p>
            <a:pPr marL="0" indent="0" rtl="0">
              <a:spcBef>
                <a:spcPts val="0"/>
              </a:spcBef>
              <a:spcAft>
                <a:spcPts val="1200"/>
              </a:spcAft>
              <a:buNone/>
            </a:pPr>
            <a:r>
              <a:rPr lang="en-US" b="0" i="0" u="none" strike="noStrike" dirty="0">
                <a:solidFill>
                  <a:schemeClr val="bg1"/>
                </a:solidFill>
                <a:effectLst/>
                <a:latin typeface="+mj-lt"/>
              </a:rPr>
              <a:t>1. Presided by the Vice President / </a:t>
            </a:r>
            <a:r>
              <a:rPr lang="es-419" b="1" i="0" u="none" strike="noStrike" dirty="0">
                <a:solidFill>
                  <a:srgbClr val="FFFF00"/>
                </a:solidFill>
                <a:effectLst/>
                <a:latin typeface="+mj-lt"/>
              </a:rPr>
              <a:t>Presidido por el Vicepresidente</a:t>
            </a:r>
            <a:endParaRPr lang="es-419" b="0" dirty="0">
              <a:solidFill>
                <a:srgbClr val="FFFF00"/>
              </a:solidFill>
              <a:effectLst/>
              <a:latin typeface="+mj-lt"/>
            </a:endParaRPr>
          </a:p>
          <a:p>
            <a:pPr marL="0" indent="0" rtl="0">
              <a:spcBef>
                <a:spcPts val="0"/>
              </a:spcBef>
              <a:spcAft>
                <a:spcPts val="1200"/>
              </a:spcAft>
              <a:buNone/>
            </a:pPr>
            <a:r>
              <a:rPr lang="en-US" b="0" i="0" u="none" strike="noStrike" dirty="0">
                <a:solidFill>
                  <a:schemeClr val="bg1"/>
                </a:solidFill>
                <a:effectLst/>
                <a:latin typeface="+mj-lt"/>
              </a:rPr>
              <a:t>2. 25 Members/ </a:t>
            </a:r>
            <a:r>
              <a:rPr lang="en-US" b="0" i="0" u="none" strike="noStrike" dirty="0">
                <a:solidFill>
                  <a:srgbClr val="FFFF00"/>
                </a:solidFill>
                <a:effectLst/>
                <a:latin typeface="+mj-lt"/>
              </a:rPr>
              <a:t>25 </a:t>
            </a:r>
            <a:r>
              <a:rPr lang="es-419" b="1" i="0" u="none" strike="noStrike" dirty="0">
                <a:solidFill>
                  <a:srgbClr val="FFFF00"/>
                </a:solidFill>
                <a:effectLst/>
                <a:latin typeface="+mj-lt"/>
              </a:rPr>
              <a:t>Miembros</a:t>
            </a:r>
            <a:r>
              <a:rPr lang="en-US" b="0" i="0" u="none" strike="noStrike" dirty="0">
                <a:solidFill>
                  <a:srgbClr val="FFFF00"/>
                </a:solidFill>
                <a:effectLst/>
                <a:latin typeface="+mj-lt"/>
              </a:rPr>
              <a:t>.</a:t>
            </a:r>
            <a:endParaRPr lang="en-US" b="0" dirty="0">
              <a:solidFill>
                <a:srgbClr val="FFFF00"/>
              </a:solidFill>
              <a:effectLst/>
              <a:latin typeface="+mj-lt"/>
            </a:endParaRPr>
          </a:p>
          <a:p>
            <a:pPr marL="0" indent="0">
              <a:buNone/>
            </a:pPr>
            <a:r>
              <a:rPr lang="en-US" b="0" i="0" u="none" strike="noStrike" dirty="0">
                <a:solidFill>
                  <a:schemeClr val="bg1"/>
                </a:solidFill>
                <a:effectLst/>
                <a:latin typeface="+mj-lt"/>
              </a:rPr>
              <a:t>3. Corrective Action, Removal or Trial / </a:t>
            </a:r>
            <a:r>
              <a:rPr lang="es-419" b="1" i="0" u="none" strike="noStrike" dirty="0">
                <a:solidFill>
                  <a:srgbClr val="FFFF00"/>
                </a:solidFill>
                <a:effectLst/>
                <a:latin typeface="+mj-lt"/>
              </a:rPr>
              <a:t>Acción Correctiva, Remoción o Juicio</a:t>
            </a:r>
            <a:endParaRPr lang="es-419" dirty="0">
              <a:solidFill>
                <a:srgbClr val="FFFF00"/>
              </a:solidFill>
              <a:latin typeface="+mj-lt"/>
            </a:endParaRPr>
          </a:p>
        </p:txBody>
      </p:sp>
      <p:sp>
        <p:nvSpPr>
          <p:cNvPr id="8" name="Content Placeholder 7">
            <a:extLst>
              <a:ext uri="{FF2B5EF4-FFF2-40B4-BE49-F238E27FC236}">
                <a16:creationId xmlns:a16="http://schemas.microsoft.com/office/drawing/2014/main" id="{7A20DF62-927E-642A-8FD7-F70E9458E96D}"/>
              </a:ext>
            </a:extLst>
          </p:cNvPr>
          <p:cNvSpPr>
            <a:spLocks noGrp="1"/>
          </p:cNvSpPr>
          <p:nvPr>
            <p:ph sz="half" idx="2"/>
          </p:nvPr>
        </p:nvSpPr>
        <p:spPr/>
        <p:txBody>
          <a:bodyPr>
            <a:normAutofit/>
          </a:bodyPr>
          <a:lstStyle/>
          <a:p>
            <a:pPr marL="0" indent="0" rtl="0">
              <a:spcBef>
                <a:spcPts val="0"/>
              </a:spcBef>
              <a:spcAft>
                <a:spcPts val="1200"/>
              </a:spcAft>
              <a:buNone/>
            </a:pPr>
            <a:r>
              <a:rPr lang="en-US" b="0" i="0" u="none" strike="noStrike" dirty="0">
                <a:solidFill>
                  <a:schemeClr val="bg1"/>
                </a:solidFill>
                <a:effectLst/>
                <a:latin typeface="+mj-lt"/>
              </a:rPr>
              <a:t>BISHOP/</a:t>
            </a:r>
            <a:r>
              <a:rPr lang="en-US" b="1" i="0" u="none" strike="noStrike" dirty="0">
                <a:solidFill>
                  <a:schemeClr val="bg1"/>
                </a:solidFill>
                <a:effectLst/>
                <a:latin typeface="+mj-lt"/>
              </a:rPr>
              <a:t>OBISPO</a:t>
            </a:r>
            <a:endParaRPr lang="en-US" b="0" dirty="0">
              <a:solidFill>
                <a:schemeClr val="bg1"/>
              </a:solidFill>
              <a:effectLst/>
              <a:latin typeface="+mj-lt"/>
            </a:endParaRPr>
          </a:p>
          <a:p>
            <a:pPr marL="0" indent="0" rtl="0">
              <a:spcBef>
                <a:spcPts val="0"/>
              </a:spcBef>
              <a:spcAft>
                <a:spcPts val="1200"/>
              </a:spcAft>
              <a:buNone/>
            </a:pPr>
            <a:r>
              <a:rPr lang="en-US" b="0" i="0" u="none" strike="noStrike" dirty="0">
                <a:solidFill>
                  <a:schemeClr val="bg1"/>
                </a:solidFill>
                <a:effectLst/>
                <a:latin typeface="+mj-lt"/>
              </a:rPr>
              <a:t>1. Presided by the President / </a:t>
            </a:r>
            <a:r>
              <a:rPr lang="es-419" b="1" i="0" u="none" strike="noStrike" dirty="0">
                <a:solidFill>
                  <a:srgbClr val="FFFF00"/>
                </a:solidFill>
                <a:effectLst/>
                <a:latin typeface="+mj-lt"/>
              </a:rPr>
              <a:t>Presidido por el Presidente</a:t>
            </a:r>
            <a:endParaRPr lang="es-419" b="0" dirty="0">
              <a:solidFill>
                <a:srgbClr val="FFFF00"/>
              </a:solidFill>
              <a:effectLst/>
              <a:latin typeface="+mj-lt"/>
            </a:endParaRPr>
          </a:p>
          <a:p>
            <a:pPr marL="0" indent="0" rtl="0">
              <a:spcBef>
                <a:spcPts val="0"/>
              </a:spcBef>
              <a:spcAft>
                <a:spcPts val="1200"/>
              </a:spcAft>
              <a:buNone/>
            </a:pPr>
            <a:r>
              <a:rPr lang="en-US" b="0" i="0" u="none" strike="noStrike" dirty="0">
                <a:solidFill>
                  <a:schemeClr val="bg1"/>
                </a:solidFill>
                <a:effectLst/>
                <a:latin typeface="+mj-lt"/>
              </a:rPr>
              <a:t>2. 7 Members / </a:t>
            </a:r>
            <a:r>
              <a:rPr lang="en-US" b="0" i="0" u="none" strike="noStrike" dirty="0">
                <a:solidFill>
                  <a:srgbClr val="FFFF00"/>
                </a:solidFill>
                <a:effectLst/>
                <a:latin typeface="+mj-lt"/>
              </a:rPr>
              <a:t>7 </a:t>
            </a:r>
            <a:r>
              <a:rPr lang="es-419" b="1" i="0" u="none" strike="noStrike" dirty="0">
                <a:solidFill>
                  <a:srgbClr val="FFFF00"/>
                </a:solidFill>
                <a:effectLst/>
                <a:latin typeface="+mj-lt"/>
              </a:rPr>
              <a:t>Miembros</a:t>
            </a:r>
            <a:endParaRPr lang="es-419" b="0" dirty="0">
              <a:solidFill>
                <a:srgbClr val="FFFF00"/>
              </a:solidFill>
              <a:effectLst/>
              <a:latin typeface="+mj-lt"/>
            </a:endParaRPr>
          </a:p>
          <a:p>
            <a:pPr marL="0" indent="0">
              <a:buNone/>
            </a:pPr>
            <a:r>
              <a:rPr lang="en-US" b="0" i="0" u="none" strike="noStrike" dirty="0">
                <a:solidFill>
                  <a:schemeClr val="bg1"/>
                </a:solidFill>
                <a:effectLst/>
                <a:latin typeface="+mj-lt"/>
              </a:rPr>
              <a:t>3. Corrective Action, Removal or Trial</a:t>
            </a:r>
          </a:p>
          <a:p>
            <a:pPr marL="0" indent="0">
              <a:buNone/>
            </a:pPr>
            <a:r>
              <a:rPr lang="es-419" b="1" i="0" u="none" strike="noStrike" dirty="0">
                <a:solidFill>
                  <a:srgbClr val="FFFF00"/>
                </a:solidFill>
                <a:effectLst/>
                <a:latin typeface="+mj-lt"/>
              </a:rPr>
              <a:t>Acción Correctiva, Remoción o Juicio</a:t>
            </a:r>
            <a:endParaRPr lang="es-419" dirty="0">
              <a:solidFill>
                <a:srgbClr val="FFFF00"/>
              </a:solidFill>
              <a:latin typeface="+mj-lt"/>
            </a:endParaRPr>
          </a:p>
        </p:txBody>
      </p:sp>
    </p:spTree>
    <p:extLst>
      <p:ext uri="{BB962C8B-B14F-4D97-AF65-F5344CB8AC3E}">
        <p14:creationId xmlns:p14="http://schemas.microsoft.com/office/powerpoint/2010/main" val="26659605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pPr rtl="0">
              <a:spcBef>
                <a:spcPts val="0"/>
              </a:spcBef>
              <a:spcAft>
                <a:spcPts val="0"/>
              </a:spcAft>
            </a:pPr>
            <a:r>
              <a:rPr lang="en-US" sz="4000" b="0" i="0" u="none" strike="noStrike" dirty="0">
                <a:solidFill>
                  <a:schemeClr val="bg1"/>
                </a:solidFill>
                <a:effectLst/>
                <a:latin typeface="+mn-lt"/>
              </a:rPr>
              <a:t>2. TRIAL</a:t>
            </a:r>
            <a:br>
              <a:rPr lang="en-US" sz="4000" b="0" dirty="0">
                <a:solidFill>
                  <a:schemeClr val="bg1"/>
                </a:solidFill>
                <a:effectLst/>
                <a:latin typeface="+mn-lt"/>
              </a:rPr>
            </a:br>
            <a:r>
              <a:rPr lang="en-US" sz="4000" b="1" i="0" u="none" strike="noStrike" dirty="0">
                <a:solidFill>
                  <a:schemeClr val="bg1"/>
                </a:solidFill>
                <a:effectLst/>
                <a:latin typeface="+mn-lt"/>
              </a:rPr>
              <a:t>2. JUICIO</a:t>
            </a:r>
            <a:endParaRPr lang="en-US"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rtl="0">
              <a:spcBef>
                <a:spcPts val="0"/>
              </a:spcBef>
              <a:spcAft>
                <a:spcPts val="800"/>
              </a:spcAft>
              <a:buNone/>
            </a:pPr>
            <a:r>
              <a:rPr lang="en-US" sz="3200" b="0" i="0" u="none" strike="noStrike" dirty="0">
                <a:solidFill>
                  <a:schemeClr val="bg1"/>
                </a:solidFill>
                <a:effectLst/>
                <a:latin typeface="+mj-lt"/>
              </a:rPr>
              <a:t>Justice processes described in Article 47 by which a commission calls to trial a bishop, minister or church member for any moral, institutional or legal violation and a sentence is given by them. </a:t>
            </a:r>
            <a:endParaRPr lang="en-US" sz="3200" b="0" dirty="0">
              <a:solidFill>
                <a:schemeClr val="bg1"/>
              </a:solidFill>
              <a:effectLst/>
              <a:latin typeface="+mj-lt"/>
            </a:endParaRPr>
          </a:p>
          <a:p>
            <a:pPr marL="0" indent="0" algn="just" rtl="0">
              <a:spcBef>
                <a:spcPts val="0"/>
              </a:spcBef>
              <a:spcAft>
                <a:spcPts val="800"/>
              </a:spcAft>
              <a:buNone/>
            </a:pPr>
            <a:r>
              <a:rPr lang="es-ES" sz="3200" b="1" i="0" u="none" strike="noStrike" dirty="0">
                <a:solidFill>
                  <a:srgbClr val="FFFF00"/>
                </a:solidFill>
                <a:effectLst/>
                <a:latin typeface="+mj-lt"/>
              </a:rPr>
              <a:t>Procesos de justicia descrito en el Articulo 47 por el cual una comisión llama a juicio a un obispo, ministro o miembro de la iglesia por cualquier violación moral, institucional o legal y ellos dictan una sentencia. </a:t>
            </a:r>
            <a:endParaRPr lang="es-ES" sz="3200" b="0" dirty="0">
              <a:solidFill>
                <a:srgbClr val="FFFF00"/>
              </a:solidFill>
              <a:effectLst/>
              <a:latin typeface="+mj-lt"/>
            </a:endParaRPr>
          </a:p>
        </p:txBody>
      </p:sp>
    </p:spTree>
    <p:extLst>
      <p:ext uri="{BB962C8B-B14F-4D97-AF65-F5344CB8AC3E}">
        <p14:creationId xmlns:p14="http://schemas.microsoft.com/office/powerpoint/2010/main" val="11968913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113665"/>
            <a:ext cx="10515600" cy="1325563"/>
          </a:xfrm>
        </p:spPr>
        <p:txBody>
          <a:bodyPr>
            <a:noAutofit/>
          </a:bodyPr>
          <a:lstStyle/>
          <a:p>
            <a:pPr rtl="0">
              <a:spcBef>
                <a:spcPts val="0"/>
              </a:spcBef>
              <a:spcAft>
                <a:spcPts val="0"/>
              </a:spcAft>
            </a:pPr>
            <a:r>
              <a:rPr lang="en-US" sz="3600" b="1" i="0" u="none" strike="noStrike" dirty="0">
                <a:solidFill>
                  <a:schemeClr val="bg1"/>
                </a:solidFill>
                <a:effectLst/>
              </a:rPr>
              <a:t>2. TRIAL</a:t>
            </a:r>
            <a:br>
              <a:rPr lang="en-US" sz="3600" b="1" i="0" u="none" strike="noStrike" dirty="0">
                <a:solidFill>
                  <a:schemeClr val="bg1"/>
                </a:solidFill>
                <a:effectLst/>
              </a:rPr>
            </a:br>
            <a:r>
              <a:rPr lang="en-US" sz="3600" b="1" dirty="0">
                <a:solidFill>
                  <a:schemeClr val="bg1"/>
                </a:solidFill>
              </a:rPr>
              <a:t>2. JUICIO</a:t>
            </a:r>
            <a:endParaRPr lang="es-419" sz="3600" b="1" dirty="0">
              <a:solidFill>
                <a:schemeClr val="bg1"/>
              </a:solidFill>
            </a:endParaRPr>
          </a:p>
        </p:txBody>
      </p:sp>
      <p:sp>
        <p:nvSpPr>
          <p:cNvPr id="12" name="Content Placeholder 11">
            <a:extLst>
              <a:ext uri="{FF2B5EF4-FFF2-40B4-BE49-F238E27FC236}">
                <a16:creationId xmlns:a16="http://schemas.microsoft.com/office/drawing/2014/main" id="{46C57230-4FB1-C07A-F900-E06A2CB34D02}"/>
              </a:ext>
            </a:extLst>
          </p:cNvPr>
          <p:cNvSpPr>
            <a:spLocks noGrp="1"/>
          </p:cNvSpPr>
          <p:nvPr>
            <p:ph sz="half" idx="1"/>
          </p:nvPr>
        </p:nvSpPr>
        <p:spPr>
          <a:xfrm>
            <a:off x="838200" y="1528445"/>
            <a:ext cx="3415145" cy="4351338"/>
          </a:xfrm>
        </p:spPr>
        <p:txBody>
          <a:bodyPr>
            <a:normAutofit lnSpcReduction="10000"/>
          </a:bodyPr>
          <a:lstStyle/>
          <a:p>
            <a:pPr marL="0" indent="0" rtl="0">
              <a:spcBef>
                <a:spcPts val="0"/>
              </a:spcBef>
              <a:spcAft>
                <a:spcPts val="1200"/>
              </a:spcAft>
              <a:buNone/>
            </a:pPr>
            <a:r>
              <a:rPr lang="en-US" sz="2600" b="0" i="0" u="none" strike="noStrike" dirty="0">
                <a:solidFill>
                  <a:schemeClr val="bg1"/>
                </a:solidFill>
                <a:effectLst/>
                <a:latin typeface="+mj-lt"/>
              </a:rPr>
              <a:t>GENERAL OR DISTRICT BOARD MEMBERS/</a:t>
            </a:r>
            <a:r>
              <a:rPr lang="en-US" sz="2600" b="1" i="0" u="none" strike="noStrike" dirty="0">
                <a:solidFill>
                  <a:schemeClr val="bg1"/>
                </a:solidFill>
                <a:effectLst/>
                <a:latin typeface="+mj-lt"/>
              </a:rPr>
              <a:t>MIEMBROS DE DIRECTIVA</a:t>
            </a:r>
            <a:endParaRPr lang="en-US" sz="2600" b="0" dirty="0">
              <a:solidFill>
                <a:schemeClr val="bg1"/>
              </a:solidFill>
              <a:effectLst/>
              <a:latin typeface="+mj-lt"/>
            </a:endParaRPr>
          </a:p>
          <a:p>
            <a:pPr marL="0" indent="0" rtl="0">
              <a:spcBef>
                <a:spcPts val="0"/>
              </a:spcBef>
              <a:spcAft>
                <a:spcPts val="1200"/>
              </a:spcAft>
              <a:buNone/>
            </a:pPr>
            <a:r>
              <a:rPr lang="en-US" sz="2600" b="0" i="0" u="none" strike="noStrike" dirty="0">
                <a:solidFill>
                  <a:schemeClr val="bg1"/>
                </a:solidFill>
                <a:effectLst/>
                <a:latin typeface="+mj-lt"/>
              </a:rPr>
              <a:t>1. Presided by the President or the Vice President/</a:t>
            </a:r>
            <a:r>
              <a:rPr lang="es-419" sz="2600" b="1" i="0" u="none" strike="noStrike" dirty="0">
                <a:solidFill>
                  <a:srgbClr val="FFFF00"/>
                </a:solidFill>
                <a:effectLst/>
                <a:latin typeface="+mj-lt"/>
              </a:rPr>
              <a:t>Presidido por el Presidente o Vicepresidente</a:t>
            </a:r>
            <a:endParaRPr lang="es-419" sz="2600" b="0" dirty="0">
              <a:solidFill>
                <a:srgbClr val="FFFF00"/>
              </a:solidFill>
              <a:effectLst/>
              <a:latin typeface="+mj-lt"/>
            </a:endParaRPr>
          </a:p>
          <a:p>
            <a:pPr marL="0" indent="0" rtl="0">
              <a:spcBef>
                <a:spcPts val="0"/>
              </a:spcBef>
              <a:spcAft>
                <a:spcPts val="1200"/>
              </a:spcAft>
              <a:buNone/>
            </a:pPr>
            <a:r>
              <a:rPr lang="en-US" sz="2600" b="0" i="0" u="none" strike="noStrike" dirty="0">
                <a:solidFill>
                  <a:schemeClr val="bg1"/>
                </a:solidFill>
                <a:effectLst/>
                <a:latin typeface="+mj-lt"/>
              </a:rPr>
              <a:t>2. General Secretary /   3 Bishops / </a:t>
            </a:r>
            <a:r>
              <a:rPr lang="en-US" sz="2600" b="0" i="0" u="none" strike="noStrike" dirty="0">
                <a:solidFill>
                  <a:srgbClr val="FFFF00"/>
                </a:solidFill>
                <a:effectLst/>
                <a:latin typeface="+mj-lt"/>
              </a:rPr>
              <a:t>Sec General y 3 </a:t>
            </a:r>
            <a:r>
              <a:rPr lang="es-419" sz="2600" b="1" i="0" u="none" strike="noStrike" dirty="0">
                <a:solidFill>
                  <a:srgbClr val="FFFF00"/>
                </a:solidFill>
                <a:effectLst/>
                <a:latin typeface="+mj-lt"/>
              </a:rPr>
              <a:t>Obispos</a:t>
            </a:r>
            <a:endParaRPr lang="en-US" sz="2600" b="0" dirty="0">
              <a:solidFill>
                <a:srgbClr val="FFFF00"/>
              </a:solidFill>
              <a:effectLst/>
              <a:latin typeface="+mj-lt"/>
            </a:endParaRPr>
          </a:p>
        </p:txBody>
      </p:sp>
      <p:sp>
        <p:nvSpPr>
          <p:cNvPr id="14" name="Content Placeholder 11">
            <a:extLst>
              <a:ext uri="{FF2B5EF4-FFF2-40B4-BE49-F238E27FC236}">
                <a16:creationId xmlns:a16="http://schemas.microsoft.com/office/drawing/2014/main" id="{D4234255-8759-4F41-6C59-685C4D893CA1}"/>
              </a:ext>
            </a:extLst>
          </p:cNvPr>
          <p:cNvSpPr txBox="1">
            <a:spLocks/>
          </p:cNvSpPr>
          <p:nvPr/>
        </p:nvSpPr>
        <p:spPr>
          <a:xfrm>
            <a:off x="4454243" y="1825625"/>
            <a:ext cx="341514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spcAft>
                <a:spcPts val="1200"/>
              </a:spcAft>
              <a:buNone/>
            </a:pPr>
            <a:r>
              <a:rPr lang="en-US" b="0" i="0" u="none" strike="noStrike" dirty="0">
                <a:solidFill>
                  <a:schemeClr val="bg1"/>
                </a:solidFill>
                <a:effectLst/>
                <a:latin typeface="+mj-lt"/>
              </a:rPr>
              <a:t>MINISTERS/</a:t>
            </a:r>
            <a:r>
              <a:rPr lang="en-US" dirty="0">
                <a:solidFill>
                  <a:schemeClr val="bg1"/>
                </a:solidFill>
                <a:latin typeface="+mj-lt"/>
              </a:rPr>
              <a:t> </a:t>
            </a:r>
            <a:r>
              <a:rPr lang="en-US" b="1" i="0" u="none" strike="noStrike" dirty="0">
                <a:solidFill>
                  <a:schemeClr val="bg1"/>
                </a:solidFill>
                <a:effectLst/>
                <a:latin typeface="+mj-lt"/>
              </a:rPr>
              <a:t>MINISTROS</a:t>
            </a:r>
            <a:endParaRPr lang="en-US" b="0" dirty="0">
              <a:solidFill>
                <a:schemeClr val="bg1"/>
              </a:solidFill>
              <a:effectLst/>
              <a:latin typeface="+mj-lt"/>
            </a:endParaRPr>
          </a:p>
          <a:p>
            <a:pPr marL="0" indent="0" rtl="0">
              <a:spcBef>
                <a:spcPts val="0"/>
              </a:spcBef>
              <a:spcAft>
                <a:spcPts val="1200"/>
              </a:spcAft>
              <a:buNone/>
            </a:pPr>
            <a:r>
              <a:rPr lang="en-US" b="0" i="0" u="none" strike="noStrike" dirty="0">
                <a:solidFill>
                  <a:schemeClr val="bg1"/>
                </a:solidFill>
                <a:effectLst/>
                <a:latin typeface="+mj-lt"/>
              </a:rPr>
              <a:t>1. Presided by the respective Bishop/</a:t>
            </a:r>
            <a:r>
              <a:rPr lang="es-419" b="1" i="0" u="none" strike="noStrike" dirty="0">
                <a:solidFill>
                  <a:schemeClr val="bg1"/>
                </a:solidFill>
                <a:effectLst/>
                <a:latin typeface="+mj-lt"/>
              </a:rPr>
              <a:t>Presidido por el Obispo respectivo</a:t>
            </a:r>
            <a:endParaRPr lang="es-419" b="0" dirty="0">
              <a:solidFill>
                <a:schemeClr val="bg1"/>
              </a:solidFill>
              <a:effectLst/>
              <a:latin typeface="+mj-lt"/>
            </a:endParaRPr>
          </a:p>
          <a:p>
            <a:pPr marL="0" indent="0">
              <a:buNone/>
            </a:pPr>
            <a:r>
              <a:rPr lang="en-US" b="0" i="0" u="none" strike="noStrike" dirty="0">
                <a:solidFill>
                  <a:schemeClr val="bg1"/>
                </a:solidFill>
                <a:effectLst/>
                <a:latin typeface="+mj-lt"/>
              </a:rPr>
              <a:t>2. Bishop and 2 Elders/ </a:t>
            </a:r>
            <a:r>
              <a:rPr lang="es-419" b="1" i="0" u="none" strike="noStrike" dirty="0">
                <a:solidFill>
                  <a:srgbClr val="FFFF00"/>
                </a:solidFill>
                <a:effectLst/>
                <a:latin typeface="+mj-lt"/>
              </a:rPr>
              <a:t>Obispo y 2 Ancianos</a:t>
            </a:r>
            <a:endParaRPr lang="es-419" b="1" dirty="0">
              <a:solidFill>
                <a:srgbClr val="FFFF00"/>
              </a:solidFill>
              <a:latin typeface="+mj-lt"/>
            </a:endParaRPr>
          </a:p>
        </p:txBody>
      </p:sp>
      <p:sp>
        <p:nvSpPr>
          <p:cNvPr id="15" name="Content Placeholder 11">
            <a:extLst>
              <a:ext uri="{FF2B5EF4-FFF2-40B4-BE49-F238E27FC236}">
                <a16:creationId xmlns:a16="http://schemas.microsoft.com/office/drawing/2014/main" id="{63DAA1B8-5E49-5D8F-89DF-A33D98F4FD06}"/>
              </a:ext>
            </a:extLst>
          </p:cNvPr>
          <p:cNvSpPr txBox="1">
            <a:spLocks/>
          </p:cNvSpPr>
          <p:nvPr/>
        </p:nvSpPr>
        <p:spPr>
          <a:xfrm>
            <a:off x="8125697" y="1811773"/>
            <a:ext cx="3415145"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spcAft>
                <a:spcPts val="1200"/>
              </a:spcAft>
              <a:buNone/>
            </a:pPr>
            <a:r>
              <a:rPr lang="en-US" sz="2600" b="0" i="0" u="none" strike="noStrike" dirty="0">
                <a:solidFill>
                  <a:schemeClr val="bg1"/>
                </a:solidFill>
                <a:effectLst/>
                <a:latin typeface="+mj-lt"/>
              </a:rPr>
              <a:t>CHURCH MEMBERS/</a:t>
            </a:r>
            <a:r>
              <a:rPr lang="en-US" sz="2600" b="1" i="0" u="none" strike="noStrike" dirty="0">
                <a:solidFill>
                  <a:schemeClr val="bg1"/>
                </a:solidFill>
                <a:effectLst/>
                <a:latin typeface="+mj-lt"/>
              </a:rPr>
              <a:t>MIEMBROS</a:t>
            </a:r>
            <a:endParaRPr lang="en-US" sz="2600" b="0" dirty="0">
              <a:solidFill>
                <a:schemeClr val="bg1"/>
              </a:solidFill>
              <a:effectLst/>
              <a:latin typeface="+mj-lt"/>
            </a:endParaRPr>
          </a:p>
          <a:p>
            <a:pPr marL="0" indent="0" rtl="0">
              <a:spcBef>
                <a:spcPts val="0"/>
              </a:spcBef>
              <a:spcAft>
                <a:spcPts val="1200"/>
              </a:spcAft>
              <a:buNone/>
            </a:pPr>
            <a:r>
              <a:rPr lang="en-US" sz="2600" b="0" i="0" u="none" strike="noStrike" dirty="0">
                <a:solidFill>
                  <a:schemeClr val="bg1"/>
                </a:solidFill>
                <a:effectLst/>
                <a:latin typeface="+mj-lt"/>
              </a:rPr>
              <a:t>1. Presided by the Pastor/</a:t>
            </a:r>
            <a:r>
              <a:rPr lang="es-419" sz="2600" b="1" i="0" u="none" strike="noStrike" dirty="0">
                <a:solidFill>
                  <a:schemeClr val="bg1"/>
                </a:solidFill>
                <a:effectLst/>
                <a:latin typeface="+mj-lt"/>
              </a:rPr>
              <a:t>Presidido por el Pastor</a:t>
            </a:r>
            <a:endParaRPr lang="es-419" sz="2600" b="0" dirty="0">
              <a:solidFill>
                <a:schemeClr val="bg1"/>
              </a:solidFill>
              <a:effectLst/>
              <a:latin typeface="+mj-lt"/>
            </a:endParaRPr>
          </a:p>
          <a:p>
            <a:pPr marL="0" indent="0">
              <a:buNone/>
            </a:pPr>
            <a:r>
              <a:rPr lang="en-US" sz="2600" b="0" i="0" u="none" strike="noStrike" dirty="0">
                <a:solidFill>
                  <a:schemeClr val="bg1"/>
                </a:solidFill>
                <a:effectLst/>
                <a:latin typeface="+mj-lt"/>
              </a:rPr>
              <a:t>2. The Pastor, The Elder and Two Members/</a:t>
            </a:r>
            <a:r>
              <a:rPr lang="es-419" sz="2600" b="1" i="0" u="none" strike="noStrike" dirty="0">
                <a:solidFill>
                  <a:srgbClr val="FFFF00"/>
                </a:solidFill>
                <a:effectLst/>
                <a:latin typeface="+mj-lt"/>
              </a:rPr>
              <a:t>El Pastor, El Anciano y Dos Miembros</a:t>
            </a:r>
            <a:endParaRPr lang="es-419" sz="2600" dirty="0">
              <a:solidFill>
                <a:srgbClr val="FFFF00"/>
              </a:solidFill>
              <a:latin typeface="+mj-lt"/>
            </a:endParaRPr>
          </a:p>
        </p:txBody>
      </p:sp>
    </p:spTree>
    <p:extLst>
      <p:ext uri="{BB962C8B-B14F-4D97-AF65-F5344CB8AC3E}">
        <p14:creationId xmlns:p14="http://schemas.microsoft.com/office/powerpoint/2010/main" val="41176527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pPr rtl="0">
              <a:spcBef>
                <a:spcPts val="0"/>
              </a:spcBef>
              <a:spcAft>
                <a:spcPts val="0"/>
              </a:spcAft>
            </a:pPr>
            <a:r>
              <a:rPr lang="en-US" sz="4000" dirty="0">
                <a:solidFill>
                  <a:schemeClr val="bg1"/>
                </a:solidFill>
                <a:latin typeface="+mn-lt"/>
              </a:rPr>
              <a:t>3</a:t>
            </a:r>
            <a:r>
              <a:rPr lang="en-US" sz="4000" b="0" i="0" u="none" strike="noStrike" dirty="0">
                <a:solidFill>
                  <a:schemeClr val="bg1"/>
                </a:solidFill>
                <a:effectLst/>
                <a:latin typeface="+mn-lt"/>
              </a:rPr>
              <a:t>. APPEALS</a:t>
            </a:r>
            <a:br>
              <a:rPr lang="en-US" sz="4000" b="0" dirty="0">
                <a:solidFill>
                  <a:schemeClr val="bg1"/>
                </a:solidFill>
                <a:effectLst/>
                <a:latin typeface="+mn-lt"/>
              </a:rPr>
            </a:br>
            <a:r>
              <a:rPr lang="en-US" sz="4000" b="1" dirty="0">
                <a:solidFill>
                  <a:schemeClr val="bg1"/>
                </a:solidFill>
                <a:latin typeface="+mn-lt"/>
              </a:rPr>
              <a:t>3</a:t>
            </a:r>
            <a:r>
              <a:rPr lang="en-US" sz="4000" b="1" i="0" u="none" strike="noStrike" dirty="0">
                <a:solidFill>
                  <a:schemeClr val="bg1"/>
                </a:solidFill>
                <a:effectLst/>
                <a:latin typeface="+mn-lt"/>
              </a:rPr>
              <a:t>. APELACIÓN</a:t>
            </a:r>
            <a:endParaRPr lang="en-US"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rtl="0">
              <a:spcBef>
                <a:spcPts val="0"/>
              </a:spcBef>
              <a:spcAft>
                <a:spcPts val="800"/>
              </a:spcAft>
              <a:buNone/>
            </a:pPr>
            <a:r>
              <a:rPr lang="en-US" sz="3200" dirty="0">
                <a:solidFill>
                  <a:schemeClr val="bg1"/>
                </a:solidFill>
                <a:latin typeface="+mj-lt"/>
              </a:rPr>
              <a:t>Process </a:t>
            </a:r>
            <a:r>
              <a:rPr lang="en-US" sz="3200" b="0" i="0" u="none" strike="noStrike" dirty="0">
                <a:solidFill>
                  <a:schemeClr val="bg1"/>
                </a:solidFill>
                <a:effectLst/>
                <a:latin typeface="+mj-lt"/>
              </a:rPr>
              <a:t>described in Article 47 by which a bishop, minister or member of the church asks for a decision in relation to a trial for any moral, institutional or legal violation. This is a final decision.</a:t>
            </a:r>
          </a:p>
          <a:p>
            <a:pPr marL="0" indent="0" algn="just" rtl="0">
              <a:spcBef>
                <a:spcPts val="0"/>
              </a:spcBef>
              <a:spcAft>
                <a:spcPts val="800"/>
              </a:spcAft>
              <a:buNone/>
            </a:pPr>
            <a:r>
              <a:rPr lang="es-ES" sz="3200" b="1" i="0" u="none" strike="noStrike" dirty="0">
                <a:solidFill>
                  <a:srgbClr val="FFFF00"/>
                </a:solidFill>
                <a:effectLst/>
                <a:latin typeface="+mj-lt"/>
              </a:rPr>
              <a:t>Proceso descrito en el Articulo 47, para </a:t>
            </a:r>
            <a:r>
              <a:rPr lang="es-ES" sz="3200" b="1" dirty="0">
                <a:solidFill>
                  <a:srgbClr val="FFFF00"/>
                </a:solidFill>
                <a:latin typeface="+mj-lt"/>
              </a:rPr>
              <a:t>pedir una decisión en relación a un </a:t>
            </a:r>
            <a:r>
              <a:rPr lang="es-ES" sz="3200" b="1" i="0" u="none" strike="noStrike" dirty="0">
                <a:solidFill>
                  <a:srgbClr val="FFFF00"/>
                </a:solidFill>
                <a:effectLst/>
                <a:latin typeface="+mj-lt"/>
              </a:rPr>
              <a:t>juicio </a:t>
            </a:r>
            <a:r>
              <a:rPr lang="es-ES" sz="3200" b="1" dirty="0">
                <a:solidFill>
                  <a:srgbClr val="FFFF00"/>
                </a:solidFill>
                <a:latin typeface="+mj-lt"/>
              </a:rPr>
              <a:t>realizado a</a:t>
            </a:r>
            <a:r>
              <a:rPr lang="es-ES" sz="3200" b="1" i="0" u="none" strike="noStrike" dirty="0">
                <a:solidFill>
                  <a:srgbClr val="FFFF00"/>
                </a:solidFill>
                <a:effectLst/>
                <a:latin typeface="+mj-lt"/>
              </a:rPr>
              <a:t> un obispo, ministro o miembro de la iglesia por cualquier violación moral, institucional o legal. </a:t>
            </a:r>
            <a:r>
              <a:rPr lang="es-ES" sz="3200" b="1" dirty="0">
                <a:solidFill>
                  <a:srgbClr val="FFFF00"/>
                </a:solidFill>
                <a:latin typeface="+mj-lt"/>
              </a:rPr>
              <a:t>Esta es una decisión final</a:t>
            </a:r>
            <a:r>
              <a:rPr lang="es-ES" sz="3200" b="1" i="0" u="none" strike="noStrike" dirty="0">
                <a:solidFill>
                  <a:srgbClr val="FFFF00"/>
                </a:solidFill>
                <a:effectLst/>
                <a:latin typeface="+mj-lt"/>
              </a:rPr>
              <a:t>. </a:t>
            </a:r>
            <a:endParaRPr lang="es-ES" sz="3200" b="0" dirty="0">
              <a:solidFill>
                <a:srgbClr val="FFFF00"/>
              </a:solidFill>
              <a:effectLst/>
              <a:latin typeface="+mj-lt"/>
            </a:endParaRPr>
          </a:p>
        </p:txBody>
      </p:sp>
    </p:spTree>
    <p:extLst>
      <p:ext uri="{BB962C8B-B14F-4D97-AF65-F5344CB8AC3E}">
        <p14:creationId xmlns:p14="http://schemas.microsoft.com/office/powerpoint/2010/main" val="39605776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1">
            <a:extLst>
              <a:ext uri="{FF2B5EF4-FFF2-40B4-BE49-F238E27FC236}">
                <a16:creationId xmlns:a16="http://schemas.microsoft.com/office/drawing/2014/main" id="{8E007421-1FA9-CC98-2B76-C08636EF45AD}"/>
              </a:ext>
            </a:extLst>
          </p:cNvPr>
          <p:cNvSpPr>
            <a:spLocks noGrp="1"/>
          </p:cNvSpPr>
          <p:nvPr>
            <p:ph sz="half" idx="1"/>
          </p:nvPr>
        </p:nvSpPr>
        <p:spPr>
          <a:xfrm>
            <a:off x="838200" y="1825625"/>
            <a:ext cx="3415145" cy="4351338"/>
          </a:xfrm>
        </p:spPr>
        <p:txBody>
          <a:bodyPr>
            <a:normAutofit/>
          </a:bodyPr>
          <a:lstStyle/>
          <a:p>
            <a:pPr marL="0" indent="0" rtl="0">
              <a:spcBef>
                <a:spcPts val="0"/>
              </a:spcBef>
              <a:spcAft>
                <a:spcPts val="1200"/>
              </a:spcAft>
              <a:buNone/>
            </a:pPr>
            <a:r>
              <a:rPr lang="en-US" sz="2600" b="0" i="0" u="none" strike="noStrike" dirty="0">
                <a:solidFill>
                  <a:schemeClr val="bg1"/>
                </a:solidFill>
                <a:effectLst/>
                <a:latin typeface="+mj-lt"/>
              </a:rPr>
              <a:t>General Board Members </a:t>
            </a:r>
            <a:r>
              <a:rPr lang="en-US" sz="2600" dirty="0">
                <a:solidFill>
                  <a:schemeClr val="bg1"/>
                </a:solidFill>
                <a:latin typeface="+mj-lt"/>
              </a:rPr>
              <a:t>or District Board Members can </a:t>
            </a:r>
            <a:r>
              <a:rPr lang="en-US" sz="2600" b="0" i="0" u="none" strike="noStrike" dirty="0">
                <a:solidFill>
                  <a:schemeClr val="bg1"/>
                </a:solidFill>
                <a:effectLst/>
                <a:latin typeface="+mj-lt"/>
              </a:rPr>
              <a:t>appeal to the </a:t>
            </a:r>
            <a:r>
              <a:rPr lang="en-US" sz="2600" b="1" i="0" u="none" strike="noStrike" dirty="0">
                <a:solidFill>
                  <a:schemeClr val="bg1"/>
                </a:solidFill>
                <a:effectLst/>
                <a:latin typeface="+mj-lt"/>
              </a:rPr>
              <a:t>JOINT BISHOPS MEETING</a:t>
            </a:r>
          </a:p>
          <a:p>
            <a:pPr marL="0" indent="0" rtl="0">
              <a:spcBef>
                <a:spcPts val="0"/>
              </a:spcBef>
              <a:spcAft>
                <a:spcPts val="1200"/>
              </a:spcAft>
              <a:buNone/>
            </a:pPr>
            <a:r>
              <a:rPr lang="es-419" sz="2600" i="0" u="none" strike="noStrike" dirty="0">
                <a:solidFill>
                  <a:srgbClr val="FFFF00"/>
                </a:solidFill>
                <a:latin typeface="+mj-lt"/>
              </a:rPr>
              <a:t>Miembros de la M</a:t>
            </a:r>
            <a:r>
              <a:rPr lang="es-419" sz="2600" dirty="0">
                <a:solidFill>
                  <a:srgbClr val="FFFF00"/>
                </a:solidFill>
                <a:latin typeface="+mj-lt"/>
              </a:rPr>
              <a:t>esa Directiva General o de una Mesa Directiva Distrital pueden apelar a la </a:t>
            </a:r>
            <a:r>
              <a:rPr lang="es-419" sz="2600" b="1" dirty="0">
                <a:solidFill>
                  <a:srgbClr val="FFFF00"/>
                </a:solidFill>
                <a:latin typeface="+mj-lt"/>
              </a:rPr>
              <a:t>REUNIÓN CONJUNTA</a:t>
            </a:r>
            <a:endParaRPr lang="es-419" sz="2600" b="1" i="0" u="none" strike="noStrike" dirty="0">
              <a:solidFill>
                <a:srgbClr val="FFFF00"/>
              </a:solidFill>
              <a:effectLst/>
              <a:latin typeface="+mj-lt"/>
            </a:endParaRPr>
          </a:p>
        </p:txBody>
      </p:sp>
      <p:sp>
        <p:nvSpPr>
          <p:cNvPr id="5" name="Content Placeholder 11">
            <a:extLst>
              <a:ext uri="{FF2B5EF4-FFF2-40B4-BE49-F238E27FC236}">
                <a16:creationId xmlns:a16="http://schemas.microsoft.com/office/drawing/2014/main" id="{501C27D4-3D60-784A-4154-EF6D44CE7DAA}"/>
              </a:ext>
            </a:extLst>
          </p:cNvPr>
          <p:cNvSpPr txBox="1">
            <a:spLocks/>
          </p:cNvSpPr>
          <p:nvPr/>
        </p:nvSpPr>
        <p:spPr>
          <a:xfrm>
            <a:off x="4454243" y="1825625"/>
            <a:ext cx="341514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spcAft>
                <a:spcPts val="1200"/>
              </a:spcAft>
              <a:buNone/>
            </a:pPr>
            <a:r>
              <a:rPr lang="en-US" sz="2600" dirty="0">
                <a:solidFill>
                  <a:schemeClr val="bg1"/>
                </a:solidFill>
                <a:latin typeface="Calibri Light" panose="020F0302020204030204" pitchFamily="34" charset="0"/>
                <a:ea typeface="Calibri Light" panose="020F0302020204030204" pitchFamily="34" charset="0"/>
                <a:cs typeface="Calibri Light" panose="020F0302020204030204" pitchFamily="34" charset="0"/>
              </a:rPr>
              <a:t>All other ministers can appeal to the </a:t>
            </a:r>
            <a:r>
              <a:rPr lang="en-US" sz="2600" b="1" dirty="0">
                <a:solidFill>
                  <a:schemeClr val="bg1"/>
                </a:solidFill>
                <a:latin typeface="Calibri Light" panose="020F0302020204030204" pitchFamily="34" charset="0"/>
                <a:ea typeface="Calibri Light" panose="020F0302020204030204" pitchFamily="34" charset="0"/>
                <a:cs typeface="Calibri Light" panose="020F0302020204030204" pitchFamily="34" charset="0"/>
              </a:rPr>
              <a:t>GENERAL BOARD OF DIRECTORS</a:t>
            </a:r>
          </a:p>
          <a:p>
            <a:pPr marL="0" indent="0" rtl="0">
              <a:spcBef>
                <a:spcPts val="0"/>
              </a:spcBef>
              <a:spcAft>
                <a:spcPts val="1200"/>
              </a:spcAft>
              <a:buNone/>
            </a:pPr>
            <a:r>
              <a:rPr lang="es-419" sz="2600" dirty="0">
                <a:solidFill>
                  <a:srgbClr val="FFFF00"/>
                </a:solidFill>
                <a:latin typeface="Calibri Light" panose="020F0302020204030204" pitchFamily="34" charset="0"/>
                <a:ea typeface="Calibri Light" panose="020F0302020204030204" pitchFamily="34" charset="0"/>
                <a:cs typeface="Calibri Light" panose="020F0302020204030204" pitchFamily="34" charset="0"/>
              </a:rPr>
              <a:t>Todos los otros ministros pueden Apelar a la </a:t>
            </a:r>
            <a:r>
              <a:rPr lang="es-419" sz="2600" b="1" dirty="0">
                <a:solidFill>
                  <a:srgbClr val="FFFF00"/>
                </a:solidFill>
                <a:latin typeface="Calibri Light" panose="020F0302020204030204" pitchFamily="34" charset="0"/>
                <a:ea typeface="Calibri Light" panose="020F0302020204030204" pitchFamily="34" charset="0"/>
                <a:cs typeface="Calibri Light" panose="020F0302020204030204" pitchFamily="34" charset="0"/>
              </a:rPr>
              <a:t>MESA DIRECTIVA GENERAL</a:t>
            </a:r>
          </a:p>
        </p:txBody>
      </p:sp>
      <p:sp>
        <p:nvSpPr>
          <p:cNvPr id="6" name="Content Placeholder 11">
            <a:extLst>
              <a:ext uri="{FF2B5EF4-FFF2-40B4-BE49-F238E27FC236}">
                <a16:creationId xmlns:a16="http://schemas.microsoft.com/office/drawing/2014/main" id="{A4B2262A-6BB2-CEB8-C2A7-B1DEB63FD772}"/>
              </a:ext>
            </a:extLst>
          </p:cNvPr>
          <p:cNvSpPr txBox="1">
            <a:spLocks/>
          </p:cNvSpPr>
          <p:nvPr/>
        </p:nvSpPr>
        <p:spPr>
          <a:xfrm>
            <a:off x="8125697" y="1811773"/>
            <a:ext cx="3415145"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Bef>
                <a:spcPts val="0"/>
              </a:spcBef>
              <a:spcAft>
                <a:spcPts val="1200"/>
              </a:spcAft>
              <a:buNone/>
            </a:pPr>
            <a:r>
              <a:rPr lang="en-US" sz="2600" b="0" i="0" u="none" strike="noStrike" dirty="0">
                <a:solidFill>
                  <a:schemeClr val="bg1"/>
                </a:solidFill>
                <a:effectLst/>
                <a:latin typeface="+mj-lt"/>
              </a:rPr>
              <a:t>All church members can appeal first to the </a:t>
            </a:r>
            <a:r>
              <a:rPr lang="en-US" sz="2600" b="1" i="0" u="none" strike="noStrike" dirty="0">
                <a:solidFill>
                  <a:schemeClr val="bg1"/>
                </a:solidFill>
                <a:effectLst/>
                <a:latin typeface="+mj-lt"/>
              </a:rPr>
              <a:t>DISTRICT BOARD </a:t>
            </a:r>
            <a:r>
              <a:rPr lang="en-US" sz="2600" b="0" i="0" u="none" strike="noStrike" dirty="0">
                <a:solidFill>
                  <a:schemeClr val="bg1"/>
                </a:solidFill>
                <a:effectLst/>
                <a:latin typeface="+mj-lt"/>
              </a:rPr>
              <a:t>and second to the </a:t>
            </a:r>
            <a:r>
              <a:rPr lang="en-US" sz="2600" b="1" i="0" u="none" strike="noStrike" dirty="0">
                <a:solidFill>
                  <a:schemeClr val="bg1"/>
                </a:solidFill>
                <a:effectLst/>
                <a:latin typeface="+mj-lt"/>
              </a:rPr>
              <a:t>GENERAL BOARD</a:t>
            </a:r>
          </a:p>
          <a:p>
            <a:pPr marL="0" indent="0" rtl="0">
              <a:spcBef>
                <a:spcPts val="0"/>
              </a:spcBef>
              <a:spcAft>
                <a:spcPts val="1200"/>
              </a:spcAft>
              <a:buNone/>
            </a:pPr>
            <a:r>
              <a:rPr lang="es-419" sz="2600" dirty="0">
                <a:solidFill>
                  <a:srgbClr val="FFFF00"/>
                </a:solidFill>
                <a:latin typeface="+mj-lt"/>
              </a:rPr>
              <a:t>Todos los miembros de la iglesia pueden Apelar primero a la </a:t>
            </a:r>
            <a:r>
              <a:rPr lang="es-419" sz="2600" b="1" dirty="0">
                <a:solidFill>
                  <a:srgbClr val="FFFF00"/>
                </a:solidFill>
                <a:latin typeface="+mj-lt"/>
              </a:rPr>
              <a:t>MESA DIRECTIVA DISTRITAL </a:t>
            </a:r>
            <a:r>
              <a:rPr lang="es-419" sz="2600" dirty="0">
                <a:solidFill>
                  <a:srgbClr val="FFFF00"/>
                </a:solidFill>
                <a:latin typeface="+mj-lt"/>
              </a:rPr>
              <a:t>y Segundo a la </a:t>
            </a:r>
            <a:r>
              <a:rPr lang="es-419" sz="2600" b="1" dirty="0">
                <a:solidFill>
                  <a:srgbClr val="FFFF00"/>
                </a:solidFill>
                <a:latin typeface="+mj-lt"/>
              </a:rPr>
              <a:t>MESA DIRECTIVA GENERAL </a:t>
            </a:r>
          </a:p>
        </p:txBody>
      </p:sp>
      <p:sp>
        <p:nvSpPr>
          <p:cNvPr id="7" name="Title 1">
            <a:extLst>
              <a:ext uri="{FF2B5EF4-FFF2-40B4-BE49-F238E27FC236}">
                <a16:creationId xmlns:a16="http://schemas.microsoft.com/office/drawing/2014/main" id="{7DC9162D-79B7-8774-6812-14AD3D4342EA}"/>
              </a:ext>
            </a:extLst>
          </p:cNvPr>
          <p:cNvSpPr>
            <a:spLocks noGrp="1"/>
          </p:cNvSpPr>
          <p:nvPr>
            <p:ph type="title"/>
          </p:nvPr>
        </p:nvSpPr>
        <p:spPr>
          <a:xfrm>
            <a:off x="838200" y="365125"/>
            <a:ext cx="10515600" cy="1325563"/>
          </a:xfrm>
        </p:spPr>
        <p:txBody>
          <a:bodyPr>
            <a:normAutofit/>
          </a:bodyPr>
          <a:lstStyle/>
          <a:p>
            <a:pPr rtl="0">
              <a:spcBef>
                <a:spcPts val="0"/>
              </a:spcBef>
              <a:spcAft>
                <a:spcPts val="0"/>
              </a:spcAft>
            </a:pPr>
            <a:r>
              <a:rPr lang="en-US" sz="4000" dirty="0">
                <a:solidFill>
                  <a:schemeClr val="bg1"/>
                </a:solidFill>
                <a:latin typeface="+mn-lt"/>
              </a:rPr>
              <a:t>3</a:t>
            </a:r>
            <a:r>
              <a:rPr lang="en-US" sz="4000" b="0" i="0" u="none" strike="noStrike" dirty="0">
                <a:solidFill>
                  <a:schemeClr val="bg1"/>
                </a:solidFill>
                <a:effectLst/>
                <a:latin typeface="+mn-lt"/>
              </a:rPr>
              <a:t>. APPEALS</a:t>
            </a:r>
            <a:br>
              <a:rPr lang="en-US" sz="4000" b="0" dirty="0">
                <a:solidFill>
                  <a:schemeClr val="bg1"/>
                </a:solidFill>
                <a:effectLst/>
                <a:latin typeface="+mn-lt"/>
              </a:rPr>
            </a:br>
            <a:r>
              <a:rPr lang="en-US" sz="4000" b="1" dirty="0">
                <a:solidFill>
                  <a:schemeClr val="bg1"/>
                </a:solidFill>
                <a:latin typeface="+mn-lt"/>
              </a:rPr>
              <a:t>3</a:t>
            </a:r>
            <a:r>
              <a:rPr lang="en-US" sz="4000" b="1" i="0" u="none" strike="noStrike" dirty="0">
                <a:solidFill>
                  <a:schemeClr val="bg1"/>
                </a:solidFill>
                <a:effectLst/>
                <a:latin typeface="+mn-lt"/>
              </a:rPr>
              <a:t>. APELACIÓN</a:t>
            </a:r>
            <a:endParaRPr lang="en-US" sz="4000" dirty="0">
              <a:solidFill>
                <a:schemeClr val="bg1"/>
              </a:solidFill>
              <a:latin typeface="+mn-lt"/>
            </a:endParaRPr>
          </a:p>
        </p:txBody>
      </p:sp>
    </p:spTree>
    <p:extLst>
      <p:ext uri="{BB962C8B-B14F-4D97-AF65-F5344CB8AC3E}">
        <p14:creationId xmlns:p14="http://schemas.microsoft.com/office/powerpoint/2010/main" val="2240121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s-419" sz="4000" b="1" i="0" u="none" strike="noStrik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Articulo 62, Inciso I</a:t>
            </a:r>
            <a:endParaRPr lang="es-419" sz="4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a:buNone/>
            </a:pPr>
            <a:r>
              <a:rPr lang="es-ES" sz="3600" b="0" i="0" u="none" strike="noStrike" dirty="0">
                <a:solidFill>
                  <a:srgbClr val="FFFF00"/>
                </a:solidFill>
                <a:effectLst/>
                <a:latin typeface="+mj-lt"/>
              </a:rPr>
              <a:t>Será un colaborador del obispo supervisor, con quien debe trabajar estrechamente unido, auxiliando en todas las tareas correspondientes al buen funcionamiento de las iglesias del distrito, de sus ministros y de las propiedades que para bien de la Asamblea Apostólica sean adquiridas.</a:t>
            </a:r>
            <a:endParaRPr lang="en-US" sz="3600" dirty="0">
              <a:solidFill>
                <a:srgbClr val="FFFF00"/>
              </a:solidFill>
              <a:latin typeface="+mj-lt"/>
            </a:endParaRPr>
          </a:p>
        </p:txBody>
      </p:sp>
    </p:spTree>
    <p:extLst>
      <p:ext uri="{BB962C8B-B14F-4D97-AF65-F5344CB8AC3E}">
        <p14:creationId xmlns:p14="http://schemas.microsoft.com/office/powerpoint/2010/main" val="16890636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339D10-E7B0-C7B1-8EEE-DD34ABAEADAE}"/>
              </a:ext>
            </a:extLst>
          </p:cNvPr>
          <p:cNvSpPr>
            <a:spLocks noGrp="1"/>
          </p:cNvSpPr>
          <p:nvPr>
            <p:ph type="title"/>
          </p:nvPr>
        </p:nvSpPr>
        <p:spPr/>
        <p:txBody>
          <a:bodyPr>
            <a:normAutofit/>
          </a:bodyPr>
          <a:lstStyle/>
          <a:p>
            <a:pPr rtl="0">
              <a:spcBef>
                <a:spcPts val="0"/>
              </a:spcBef>
              <a:spcAft>
                <a:spcPts val="0"/>
              </a:spcAft>
            </a:pPr>
            <a:r>
              <a:rPr lang="en-US" sz="5400" b="0" i="0" u="none" strike="noStrike" dirty="0">
                <a:solidFill>
                  <a:schemeClr val="bg1"/>
                </a:solidFill>
                <a:effectLst/>
                <a:latin typeface="+mn-lt"/>
              </a:rPr>
              <a:t>Agenda &amp; Action Items</a:t>
            </a:r>
            <a:br>
              <a:rPr lang="en-US" sz="5400" b="0" dirty="0">
                <a:solidFill>
                  <a:schemeClr val="bg1"/>
                </a:solidFill>
                <a:effectLst/>
                <a:latin typeface="+mn-lt"/>
              </a:rPr>
            </a:br>
            <a:r>
              <a:rPr lang="es-419" sz="5400" b="1" dirty="0">
                <a:solidFill>
                  <a:schemeClr val="bg1"/>
                </a:solidFill>
                <a:effectLst/>
                <a:latin typeface="+mn-lt"/>
              </a:rPr>
              <a:t>Agenda y Tareas Ejecució</a:t>
            </a:r>
            <a:r>
              <a:rPr lang="es-419" sz="5400" b="1" dirty="0">
                <a:solidFill>
                  <a:schemeClr val="bg1"/>
                </a:solidFill>
                <a:latin typeface="+mn-lt"/>
              </a:rPr>
              <a:t>n</a:t>
            </a:r>
            <a:endParaRPr lang="es-419" sz="5400" dirty="0">
              <a:solidFill>
                <a:schemeClr val="bg1"/>
              </a:solidFill>
              <a:latin typeface="+mn-lt"/>
            </a:endParaRPr>
          </a:p>
        </p:txBody>
      </p:sp>
      <p:sp>
        <p:nvSpPr>
          <p:cNvPr id="5" name="Text Placeholder 4">
            <a:extLst>
              <a:ext uri="{FF2B5EF4-FFF2-40B4-BE49-F238E27FC236}">
                <a16:creationId xmlns:a16="http://schemas.microsoft.com/office/drawing/2014/main" id="{81D7470F-C2B6-2862-29A1-E8497C02E64D}"/>
              </a:ext>
            </a:extLst>
          </p:cNvPr>
          <p:cNvSpPr>
            <a:spLocks noGrp="1"/>
          </p:cNvSpPr>
          <p:nvPr>
            <p:ph type="body" idx="1"/>
          </p:nvPr>
        </p:nvSpPr>
        <p:spPr/>
        <p:txBody>
          <a:bodyPr>
            <a:normAutofit/>
          </a:bodyPr>
          <a:lstStyle/>
          <a:p>
            <a:r>
              <a:rPr lang="en-US" sz="3200" i="1" dirty="0">
                <a:solidFill>
                  <a:schemeClr val="bg1"/>
                </a:solidFill>
              </a:rPr>
              <a:t>BISHOP ISMAEL MARTÍN DEL CAMPO</a:t>
            </a:r>
          </a:p>
        </p:txBody>
      </p:sp>
    </p:spTree>
    <p:extLst>
      <p:ext uri="{BB962C8B-B14F-4D97-AF65-F5344CB8AC3E}">
        <p14:creationId xmlns:p14="http://schemas.microsoft.com/office/powerpoint/2010/main" val="3298695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lstStyle/>
          <a:p>
            <a:endParaRPr lang="en-US">
              <a:solidFill>
                <a:schemeClr val="bg1"/>
              </a:solidFill>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lstStyle/>
          <a:p>
            <a:endParaRPr lang="en-US">
              <a:solidFill>
                <a:schemeClr val="bg1"/>
              </a:solidFill>
            </a:endParaRPr>
          </a:p>
        </p:txBody>
      </p:sp>
    </p:spTree>
    <p:extLst>
      <p:ext uri="{BB962C8B-B14F-4D97-AF65-F5344CB8AC3E}">
        <p14:creationId xmlns:p14="http://schemas.microsoft.com/office/powerpoint/2010/main" val="18148216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339D10-E7B0-C7B1-8EEE-DD34ABAEADAE}"/>
              </a:ext>
            </a:extLst>
          </p:cNvPr>
          <p:cNvSpPr>
            <a:spLocks noGrp="1"/>
          </p:cNvSpPr>
          <p:nvPr>
            <p:ph type="title"/>
          </p:nvPr>
        </p:nvSpPr>
        <p:spPr>
          <a:xfrm>
            <a:off x="838200" y="2013086"/>
            <a:ext cx="10710966" cy="2852737"/>
          </a:xfrm>
        </p:spPr>
        <p:txBody>
          <a:bodyPr>
            <a:normAutofit fontScale="90000"/>
          </a:bodyPr>
          <a:lstStyle/>
          <a:p>
            <a:pPr rtl="0">
              <a:spcBef>
                <a:spcPts val="0"/>
              </a:spcBef>
              <a:spcAft>
                <a:spcPts val="0"/>
              </a:spcAft>
            </a:pPr>
            <a:r>
              <a:rPr lang="en-US" sz="7300" b="1" dirty="0">
                <a:solidFill>
                  <a:schemeClr val="bg1"/>
                </a:solidFill>
                <a:latin typeface="+mn-lt"/>
              </a:rPr>
              <a:t>Excellence</a:t>
            </a:r>
            <a:r>
              <a:rPr lang="en-US" sz="7300" b="1" dirty="0">
                <a:solidFill>
                  <a:schemeClr val="bg1"/>
                </a:solidFill>
                <a:effectLst/>
                <a:latin typeface="+mn-lt"/>
              </a:rPr>
              <a:t> in Spiritual Balance</a:t>
            </a:r>
            <a:br>
              <a:rPr lang="en-US" b="1" dirty="0">
                <a:solidFill>
                  <a:schemeClr val="bg1"/>
                </a:solidFill>
                <a:effectLst/>
                <a:latin typeface="+mn-lt"/>
              </a:rPr>
            </a:br>
            <a:br>
              <a:rPr lang="en-US" sz="4000" b="0" dirty="0">
                <a:solidFill>
                  <a:schemeClr val="bg1"/>
                </a:solidFill>
                <a:effectLst/>
                <a:latin typeface="+mn-lt"/>
              </a:rPr>
            </a:br>
            <a:r>
              <a:rPr lang="es-419" sz="7300" b="1" dirty="0">
                <a:solidFill>
                  <a:srgbClr val="FFFF00"/>
                </a:solidFill>
                <a:latin typeface="+mn-lt"/>
              </a:rPr>
              <a:t>Excelencia</a:t>
            </a:r>
            <a:r>
              <a:rPr lang="es-419" sz="7300" b="1" dirty="0">
                <a:solidFill>
                  <a:srgbClr val="FFFF00"/>
                </a:solidFill>
                <a:effectLst/>
                <a:latin typeface="+mn-lt"/>
              </a:rPr>
              <a:t> en el Balance Espiritual</a:t>
            </a:r>
            <a:br>
              <a:rPr lang="es-419" sz="7300" b="1" dirty="0">
                <a:solidFill>
                  <a:srgbClr val="FFFF00"/>
                </a:solidFill>
                <a:effectLst/>
                <a:latin typeface="+mn-lt"/>
              </a:rPr>
            </a:br>
            <a:br>
              <a:rPr lang="es-419" sz="2700" b="1" dirty="0">
                <a:solidFill>
                  <a:schemeClr val="bg1"/>
                </a:solidFill>
                <a:effectLst/>
                <a:latin typeface="+mn-lt"/>
              </a:rPr>
            </a:br>
            <a:endParaRPr lang="es-419" sz="4000" dirty="0">
              <a:solidFill>
                <a:srgbClr val="FFC000"/>
              </a:solidFill>
              <a:latin typeface="+mn-lt"/>
            </a:endParaRPr>
          </a:p>
        </p:txBody>
      </p:sp>
      <p:sp>
        <p:nvSpPr>
          <p:cNvPr id="5" name="Text Placeholder 4">
            <a:extLst>
              <a:ext uri="{FF2B5EF4-FFF2-40B4-BE49-F238E27FC236}">
                <a16:creationId xmlns:a16="http://schemas.microsoft.com/office/drawing/2014/main" id="{81D7470F-C2B6-2862-29A1-E8497C02E64D}"/>
              </a:ext>
            </a:extLst>
          </p:cNvPr>
          <p:cNvSpPr>
            <a:spLocks noGrp="1"/>
          </p:cNvSpPr>
          <p:nvPr>
            <p:ph type="body" idx="1"/>
          </p:nvPr>
        </p:nvSpPr>
        <p:spPr>
          <a:xfrm>
            <a:off x="838200" y="5060552"/>
            <a:ext cx="10515600" cy="819387"/>
          </a:xfrm>
        </p:spPr>
        <p:txBody>
          <a:bodyPr>
            <a:normAutofit/>
          </a:bodyPr>
          <a:lstStyle/>
          <a:p>
            <a:r>
              <a:rPr lang="en-US" sz="3200" i="1" dirty="0">
                <a:solidFill>
                  <a:schemeClr val="bg1"/>
                </a:solidFill>
              </a:rPr>
              <a:t>BISHOP ISMAEL MARTÍN DEL CAMPO</a:t>
            </a:r>
          </a:p>
        </p:txBody>
      </p:sp>
    </p:spTree>
    <p:extLst>
      <p:ext uri="{BB962C8B-B14F-4D97-AF65-F5344CB8AC3E}">
        <p14:creationId xmlns:p14="http://schemas.microsoft.com/office/powerpoint/2010/main" val="22576818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339D10-E7B0-C7B1-8EEE-DD34ABAEADAE}"/>
              </a:ext>
            </a:extLst>
          </p:cNvPr>
          <p:cNvSpPr>
            <a:spLocks noGrp="1"/>
          </p:cNvSpPr>
          <p:nvPr>
            <p:ph type="title"/>
          </p:nvPr>
        </p:nvSpPr>
        <p:spPr>
          <a:xfrm>
            <a:off x="831850" y="1989338"/>
            <a:ext cx="10515600" cy="2852737"/>
          </a:xfrm>
        </p:spPr>
        <p:txBody>
          <a:bodyPr>
            <a:normAutofit fontScale="90000"/>
          </a:bodyPr>
          <a:lstStyle/>
          <a:p>
            <a:pPr rtl="0">
              <a:spcBef>
                <a:spcPts val="0"/>
              </a:spcBef>
              <a:spcAft>
                <a:spcPts val="0"/>
              </a:spcAft>
            </a:pPr>
            <a:br>
              <a:rPr lang="es-419" sz="2700" b="1" dirty="0">
                <a:solidFill>
                  <a:schemeClr val="bg1"/>
                </a:solidFill>
                <a:effectLst/>
                <a:latin typeface="+mn-lt"/>
              </a:rPr>
            </a:br>
            <a:r>
              <a:rPr lang="en-US" sz="4400" b="1" dirty="0">
                <a:solidFill>
                  <a:schemeClr val="bg1"/>
                </a:solidFill>
                <a:latin typeface="+mn-lt"/>
              </a:rPr>
              <a:t>15 of the current 26 Bishops were District Secretaries: may this opportunity not affect your marriage or your congregation or your health.</a:t>
            </a:r>
            <a:br>
              <a:rPr lang="en-US" sz="4400" b="1" dirty="0">
                <a:solidFill>
                  <a:schemeClr val="bg1"/>
                </a:solidFill>
                <a:latin typeface="+mn-lt"/>
              </a:rPr>
            </a:br>
            <a:br>
              <a:rPr lang="es-419" sz="4400" b="1" dirty="0">
                <a:solidFill>
                  <a:schemeClr val="bg1"/>
                </a:solidFill>
                <a:effectLst/>
                <a:latin typeface="+mn-lt"/>
              </a:rPr>
            </a:br>
            <a:r>
              <a:rPr lang="es-419" sz="4400" b="1" dirty="0">
                <a:solidFill>
                  <a:srgbClr val="FFC000"/>
                </a:solidFill>
                <a:effectLst/>
                <a:latin typeface="+mn-lt"/>
              </a:rPr>
              <a:t>15 de los actuales 26 Obispos, fueron Secretarios de Distrito: que esta oportunidad no afecte tu matrimonio ni tu congregación ni tu salud.</a:t>
            </a:r>
            <a:endParaRPr lang="es-419" sz="4000" dirty="0">
              <a:solidFill>
                <a:srgbClr val="FFC000"/>
              </a:solidFill>
              <a:latin typeface="+mn-lt"/>
            </a:endParaRPr>
          </a:p>
        </p:txBody>
      </p:sp>
    </p:spTree>
    <p:extLst>
      <p:ext uri="{BB962C8B-B14F-4D97-AF65-F5344CB8AC3E}">
        <p14:creationId xmlns:p14="http://schemas.microsoft.com/office/powerpoint/2010/main" val="37105020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594360" y="1883290"/>
            <a:ext cx="10759440" cy="1325563"/>
          </a:xfrm>
        </p:spPr>
        <p:txBody>
          <a:bodyPr>
            <a:normAutofit fontScale="90000"/>
          </a:bodyPr>
          <a:lstStyle/>
          <a:p>
            <a:pPr fontAlgn="base"/>
            <a:br>
              <a:rPr lang="en-US" sz="4000" b="0" dirty="0">
                <a:solidFill>
                  <a:schemeClr val="bg1"/>
                </a:solidFill>
                <a:effectLst/>
                <a:latin typeface="+mn-lt"/>
              </a:rPr>
            </a:br>
            <a:br>
              <a:rPr lang="en-US" sz="4900" b="1" dirty="0">
                <a:solidFill>
                  <a:schemeClr val="bg1"/>
                </a:solidFill>
                <a:effectLst/>
                <a:latin typeface="+mn-lt"/>
              </a:rPr>
            </a:br>
            <a:r>
              <a:rPr lang="en-US" sz="4900" b="1" dirty="0">
                <a:solidFill>
                  <a:schemeClr val="bg1"/>
                </a:solidFill>
                <a:latin typeface="+mn-lt"/>
              </a:rPr>
              <a:t>1. WORSHIP WHEN YOU ARE NOT IN A CHURCH SERVICE. </a:t>
            </a:r>
            <a:br>
              <a:rPr lang="en-US" sz="4900" b="1" dirty="0">
                <a:solidFill>
                  <a:schemeClr val="bg1"/>
                </a:solidFill>
                <a:latin typeface="+mn-lt"/>
              </a:rPr>
            </a:br>
            <a:r>
              <a:rPr lang="en-US" b="1" dirty="0">
                <a:solidFill>
                  <a:schemeClr val="bg1"/>
                </a:solidFill>
                <a:latin typeface="+mn-lt"/>
              </a:rPr>
              <a:t>Worship God when no one is looking.</a:t>
            </a:r>
            <a:br>
              <a:rPr lang="en-US" sz="4900" b="1" dirty="0">
                <a:solidFill>
                  <a:schemeClr val="bg1"/>
                </a:solidFill>
                <a:latin typeface="+mn-lt"/>
              </a:rPr>
            </a:br>
            <a:br>
              <a:rPr lang="en-US" sz="4900" b="1" dirty="0">
                <a:solidFill>
                  <a:schemeClr val="bg1"/>
                </a:solidFill>
                <a:effectLst/>
                <a:latin typeface="+mn-lt"/>
              </a:rPr>
            </a:br>
            <a:r>
              <a:rPr lang="en-US" sz="4900" b="1" dirty="0">
                <a:solidFill>
                  <a:srgbClr val="FFFF00"/>
                </a:solidFill>
                <a:effectLst/>
                <a:latin typeface="+mn-lt"/>
              </a:rPr>
              <a:t>1</a:t>
            </a:r>
            <a:r>
              <a:rPr lang="en-US" sz="4900" b="1" i="0" u="none" strike="noStrike" dirty="0">
                <a:solidFill>
                  <a:srgbClr val="FFFF00"/>
                </a:solidFill>
                <a:effectLst/>
                <a:latin typeface="+mn-lt"/>
              </a:rPr>
              <a:t>. ADORA CUANDO NO ESTÉS EN UN CULTO.</a:t>
            </a:r>
            <a:br>
              <a:rPr lang="en-US" sz="4000" b="1" dirty="0">
                <a:solidFill>
                  <a:srgbClr val="FFFF00"/>
                </a:solidFill>
              </a:rPr>
            </a:br>
            <a:r>
              <a:rPr lang="en-US" b="1" dirty="0">
                <a:solidFill>
                  <a:srgbClr val="FFFF00"/>
                </a:solidFill>
                <a:latin typeface="+mn-lt"/>
              </a:rPr>
              <a:t>Adora a Dios </a:t>
            </a:r>
            <a:r>
              <a:rPr lang="en-US" b="1" dirty="0" err="1">
                <a:solidFill>
                  <a:srgbClr val="FFFF00"/>
                </a:solidFill>
                <a:latin typeface="+mn-lt"/>
              </a:rPr>
              <a:t>cuando</a:t>
            </a:r>
            <a:r>
              <a:rPr lang="en-US" b="1" dirty="0">
                <a:solidFill>
                  <a:srgbClr val="FFFF00"/>
                </a:solidFill>
                <a:latin typeface="+mn-lt"/>
              </a:rPr>
              <a:t> </a:t>
            </a:r>
            <a:r>
              <a:rPr lang="en-US" b="1" dirty="0" err="1">
                <a:solidFill>
                  <a:srgbClr val="FFFF00"/>
                </a:solidFill>
                <a:latin typeface="+mn-lt"/>
              </a:rPr>
              <a:t>nadie</a:t>
            </a:r>
            <a:r>
              <a:rPr lang="en-US" b="1" dirty="0">
                <a:solidFill>
                  <a:srgbClr val="FFFF00"/>
                </a:solidFill>
                <a:latin typeface="+mn-lt"/>
              </a:rPr>
              <a:t> </a:t>
            </a:r>
            <a:r>
              <a:rPr lang="en-US" b="1" dirty="0" err="1">
                <a:solidFill>
                  <a:srgbClr val="FFFF00"/>
                </a:solidFill>
                <a:latin typeface="+mn-lt"/>
              </a:rPr>
              <a:t>te</a:t>
            </a:r>
            <a:r>
              <a:rPr lang="en-US" b="1" dirty="0">
                <a:solidFill>
                  <a:srgbClr val="FFFF00"/>
                </a:solidFill>
                <a:latin typeface="+mn-lt"/>
              </a:rPr>
              <a:t> </a:t>
            </a:r>
            <a:r>
              <a:rPr lang="en-US" b="1" dirty="0" err="1">
                <a:solidFill>
                  <a:srgbClr val="FFFF00"/>
                </a:solidFill>
                <a:latin typeface="+mn-lt"/>
              </a:rPr>
              <a:t>está</a:t>
            </a:r>
            <a:r>
              <a:rPr lang="en-US" b="1" dirty="0">
                <a:solidFill>
                  <a:srgbClr val="FFFF00"/>
                </a:solidFill>
                <a:latin typeface="+mn-lt"/>
              </a:rPr>
              <a:t> </a:t>
            </a:r>
            <a:r>
              <a:rPr lang="en-US" b="1" dirty="0" err="1">
                <a:solidFill>
                  <a:srgbClr val="FFFF00"/>
                </a:solidFill>
                <a:latin typeface="+mn-lt"/>
              </a:rPr>
              <a:t>mirando</a:t>
            </a:r>
            <a:r>
              <a:rPr lang="en-US" b="1" dirty="0">
                <a:solidFill>
                  <a:srgbClr val="FFFF00"/>
                </a:solidFill>
                <a:latin typeface="+mn-lt"/>
              </a:rPr>
              <a:t>.</a:t>
            </a:r>
            <a:br>
              <a:rPr lang="en-US" sz="3600" b="1" dirty="0"/>
            </a:br>
            <a:endParaRPr lang="en-US" sz="4000" dirty="0">
              <a:solidFill>
                <a:schemeClr val="bg1"/>
              </a:solidFill>
              <a:latin typeface="+mn-lt"/>
            </a:endParaRPr>
          </a:p>
        </p:txBody>
      </p:sp>
    </p:spTree>
    <p:extLst>
      <p:ext uri="{BB962C8B-B14F-4D97-AF65-F5344CB8AC3E}">
        <p14:creationId xmlns:p14="http://schemas.microsoft.com/office/powerpoint/2010/main" val="9268947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1003613"/>
            <a:ext cx="10515600" cy="1325563"/>
          </a:xfrm>
        </p:spPr>
        <p:txBody>
          <a:bodyPr>
            <a:normAutofit fontScale="90000"/>
          </a:bodyPr>
          <a:lstStyle/>
          <a:p>
            <a:pPr fontAlgn="base"/>
            <a:br>
              <a:rPr lang="en-US" sz="4000" b="0" i="0" u="none" strike="noStrike" dirty="0">
                <a:solidFill>
                  <a:schemeClr val="bg1"/>
                </a:solidFill>
                <a:effectLst/>
                <a:latin typeface="+mn-lt"/>
              </a:rPr>
            </a:br>
            <a:br>
              <a:rPr lang="en-US" sz="5300" b="1" i="0" u="none" strike="noStrike" dirty="0">
                <a:solidFill>
                  <a:schemeClr val="bg1"/>
                </a:solidFill>
                <a:effectLst/>
                <a:latin typeface="+mn-lt"/>
              </a:rPr>
            </a:br>
            <a:br>
              <a:rPr lang="en-US" sz="5300" b="1" dirty="0">
                <a:solidFill>
                  <a:schemeClr val="bg1"/>
                </a:solidFill>
                <a:latin typeface="+mn-lt"/>
              </a:rPr>
            </a:br>
            <a:r>
              <a:rPr lang="en-US" sz="6000" b="1" i="0" u="none" strike="noStrike" dirty="0">
                <a:solidFill>
                  <a:schemeClr val="bg1"/>
                </a:solidFill>
                <a:effectLst/>
                <a:latin typeface="+mn-lt"/>
              </a:rPr>
              <a:t>2. PRAY WHEN YOU ARE ALONE.</a:t>
            </a:r>
            <a:br>
              <a:rPr lang="en-US" sz="6000" b="1" i="0" u="none" strike="noStrike" dirty="0">
                <a:solidFill>
                  <a:schemeClr val="bg1"/>
                </a:solidFill>
                <a:effectLst/>
                <a:latin typeface="+mn-lt"/>
              </a:rPr>
            </a:br>
            <a:br>
              <a:rPr lang="en-US" sz="6000" b="0" i="0" u="none" strike="noStrike" dirty="0">
                <a:solidFill>
                  <a:schemeClr val="bg1"/>
                </a:solidFill>
                <a:effectLst/>
                <a:latin typeface="+mn-lt"/>
              </a:rPr>
            </a:br>
            <a:r>
              <a:rPr lang="en-US" sz="6000" b="1" dirty="0">
                <a:solidFill>
                  <a:srgbClr val="FFFF00"/>
                </a:solidFill>
                <a:latin typeface="+mn-lt"/>
              </a:rPr>
              <a:t>2</a:t>
            </a:r>
            <a:r>
              <a:rPr lang="en-US" sz="6000" b="1" i="0" u="none" strike="noStrike" dirty="0">
                <a:solidFill>
                  <a:srgbClr val="FFFF00"/>
                </a:solidFill>
                <a:effectLst/>
                <a:latin typeface="+mn-lt"/>
              </a:rPr>
              <a:t>. ORA CUANDO EST</a:t>
            </a:r>
            <a:r>
              <a:rPr lang="en-US" sz="6000" b="1" dirty="0">
                <a:solidFill>
                  <a:srgbClr val="FFFF00"/>
                </a:solidFill>
                <a:latin typeface="+mn-lt"/>
              </a:rPr>
              <a:t>ÉS A SOLAS.</a:t>
            </a:r>
            <a:br>
              <a:rPr lang="en-US" sz="5300" b="0" dirty="0">
                <a:solidFill>
                  <a:schemeClr val="bg1"/>
                </a:solidFill>
                <a:effectLst/>
                <a:latin typeface="+mn-lt"/>
              </a:rPr>
            </a:br>
            <a:br>
              <a:rPr lang="en-US" sz="3600" b="1" dirty="0"/>
            </a:br>
            <a:endParaRPr lang="en-US" sz="4000" dirty="0">
              <a:solidFill>
                <a:schemeClr val="bg1"/>
              </a:solidFill>
              <a:latin typeface="+mn-lt"/>
            </a:endParaRPr>
          </a:p>
        </p:txBody>
      </p:sp>
    </p:spTree>
    <p:extLst>
      <p:ext uri="{BB962C8B-B14F-4D97-AF65-F5344CB8AC3E}">
        <p14:creationId xmlns:p14="http://schemas.microsoft.com/office/powerpoint/2010/main" val="7468510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1552043"/>
            <a:ext cx="10515600" cy="1325563"/>
          </a:xfrm>
        </p:spPr>
        <p:txBody>
          <a:bodyPr>
            <a:normAutofit fontScale="90000"/>
          </a:bodyPr>
          <a:lstStyle/>
          <a:p>
            <a:pPr fontAlgn="base"/>
            <a:br>
              <a:rPr lang="en-US" sz="4900" b="1" i="0" u="none" strike="noStrike" dirty="0">
                <a:solidFill>
                  <a:srgbClr val="FFFF00"/>
                </a:solidFill>
                <a:effectLst/>
                <a:latin typeface="+mn-lt"/>
              </a:rPr>
            </a:br>
            <a:br>
              <a:rPr lang="en-US" sz="4900" b="1" i="0" u="none" strike="noStrike" dirty="0">
                <a:solidFill>
                  <a:srgbClr val="FFFF00"/>
                </a:solidFill>
                <a:effectLst/>
                <a:latin typeface="+mn-lt"/>
              </a:rPr>
            </a:br>
            <a:r>
              <a:rPr lang="en-US" sz="5300" b="1" dirty="0">
                <a:solidFill>
                  <a:schemeClr val="bg1"/>
                </a:solidFill>
                <a:latin typeface="+mn-lt"/>
              </a:rPr>
              <a:t>3. READ THE BIBLE WHEN YOU ARE NOT PREPARING A SERMON.</a:t>
            </a:r>
            <a:br>
              <a:rPr lang="en-US" sz="5300" b="1" dirty="0">
                <a:solidFill>
                  <a:schemeClr val="bg1"/>
                </a:solidFill>
                <a:latin typeface="+mn-lt"/>
              </a:rPr>
            </a:br>
            <a:br>
              <a:rPr lang="en-US" sz="4900" b="1" i="0" u="none" strike="noStrike" dirty="0">
                <a:solidFill>
                  <a:srgbClr val="FFFF00"/>
                </a:solidFill>
                <a:effectLst/>
                <a:latin typeface="+mn-lt"/>
              </a:rPr>
            </a:br>
            <a:r>
              <a:rPr lang="en-US" sz="5300" b="1" i="0" u="none" strike="noStrike" dirty="0">
                <a:solidFill>
                  <a:srgbClr val="FFFF00"/>
                </a:solidFill>
                <a:effectLst/>
                <a:latin typeface="+mn-lt"/>
              </a:rPr>
              <a:t>3. </a:t>
            </a:r>
            <a:r>
              <a:rPr lang="en-US" sz="5300" b="1" dirty="0">
                <a:solidFill>
                  <a:srgbClr val="FFFF00"/>
                </a:solidFill>
                <a:latin typeface="+mn-lt"/>
              </a:rPr>
              <a:t>LEE LA BIBLIA CUANDO NO ESTES PREPARANDO UN SERMÓN.</a:t>
            </a:r>
            <a:br>
              <a:rPr lang="en-US" sz="3600" b="1" dirty="0"/>
            </a:br>
            <a:endParaRPr lang="en-US" sz="4000" dirty="0">
              <a:solidFill>
                <a:schemeClr val="bg1"/>
              </a:solidFill>
              <a:latin typeface="+mn-lt"/>
            </a:endParaRPr>
          </a:p>
        </p:txBody>
      </p:sp>
    </p:spTree>
    <p:extLst>
      <p:ext uri="{BB962C8B-B14F-4D97-AF65-F5344CB8AC3E}">
        <p14:creationId xmlns:p14="http://schemas.microsoft.com/office/powerpoint/2010/main" val="39997272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1398302"/>
            <a:ext cx="10515600" cy="1325563"/>
          </a:xfrm>
        </p:spPr>
        <p:txBody>
          <a:bodyPr>
            <a:noAutofit/>
          </a:bodyPr>
          <a:lstStyle/>
          <a:p>
            <a:pPr fontAlgn="base"/>
            <a:br>
              <a:rPr lang="en-US" sz="4800" b="0" i="0" u="none" strike="noStrike" dirty="0">
                <a:solidFill>
                  <a:schemeClr val="bg1"/>
                </a:solidFill>
                <a:effectLst/>
                <a:latin typeface="+mn-lt"/>
              </a:rPr>
            </a:br>
            <a:br>
              <a:rPr lang="en-US" sz="4800" b="0" i="0" u="none" strike="noStrike" dirty="0">
                <a:solidFill>
                  <a:schemeClr val="bg1"/>
                </a:solidFill>
                <a:effectLst/>
                <a:latin typeface="+mn-lt"/>
              </a:rPr>
            </a:br>
            <a:br>
              <a:rPr lang="en-US" sz="4800" b="0" i="0" u="none" strike="noStrike" dirty="0">
                <a:solidFill>
                  <a:schemeClr val="bg1"/>
                </a:solidFill>
                <a:effectLst/>
                <a:latin typeface="+mn-lt"/>
              </a:rPr>
            </a:br>
            <a:r>
              <a:rPr lang="en-US" b="1" dirty="0">
                <a:solidFill>
                  <a:schemeClr val="bg1"/>
                </a:solidFill>
                <a:latin typeface="+mn-lt"/>
              </a:rPr>
              <a:t>4. PUT MORE EFFORT INTO YOUR FAMILY THAN YOUR POSITION AS SECRETARY.</a:t>
            </a:r>
            <a:br>
              <a:rPr lang="en-US" b="1" dirty="0">
                <a:solidFill>
                  <a:schemeClr val="bg1"/>
                </a:solidFill>
                <a:latin typeface="+mn-lt"/>
              </a:rPr>
            </a:br>
            <a:r>
              <a:rPr lang="en-US" sz="4000" b="1" dirty="0">
                <a:solidFill>
                  <a:schemeClr val="bg1"/>
                </a:solidFill>
                <a:latin typeface="+mn-lt"/>
              </a:rPr>
              <a:t>God, my health, my marriage, my children and my ministries.</a:t>
            </a:r>
            <a:br>
              <a:rPr lang="en-US" sz="4800" b="0" i="0" u="none" strike="noStrike" dirty="0">
                <a:solidFill>
                  <a:schemeClr val="bg1"/>
                </a:solidFill>
                <a:effectLst/>
                <a:latin typeface="+mn-lt"/>
              </a:rPr>
            </a:br>
            <a:br>
              <a:rPr lang="en-US" sz="3600" b="0" i="0" u="none" strike="noStrike" dirty="0">
                <a:solidFill>
                  <a:schemeClr val="bg1"/>
                </a:solidFill>
                <a:effectLst/>
                <a:latin typeface="+mn-lt"/>
              </a:rPr>
            </a:br>
            <a:r>
              <a:rPr lang="en-US" b="1" dirty="0">
                <a:solidFill>
                  <a:srgbClr val="FFFF00"/>
                </a:solidFill>
                <a:latin typeface="+mn-lt"/>
              </a:rPr>
              <a:t>4. PONLE MAS GANAS A TU FAMILIA QUE A TU PUESTO DE SECRETARIO.</a:t>
            </a:r>
            <a:br>
              <a:rPr lang="en-US" sz="4800" b="1" dirty="0">
                <a:solidFill>
                  <a:srgbClr val="FFFF00"/>
                </a:solidFill>
                <a:latin typeface="+mn-lt"/>
              </a:rPr>
            </a:br>
            <a:r>
              <a:rPr lang="en-US" sz="4000" b="1" dirty="0">
                <a:solidFill>
                  <a:srgbClr val="FFFF00"/>
                </a:solidFill>
                <a:latin typeface="+mn-lt"/>
              </a:rPr>
              <a:t>Dios, mi </a:t>
            </a:r>
            <a:r>
              <a:rPr lang="en-US" sz="4000" b="1" dirty="0" err="1">
                <a:solidFill>
                  <a:srgbClr val="FFFF00"/>
                </a:solidFill>
                <a:latin typeface="+mn-lt"/>
              </a:rPr>
              <a:t>salud</a:t>
            </a:r>
            <a:r>
              <a:rPr lang="en-US" sz="4000" b="1" dirty="0">
                <a:solidFill>
                  <a:srgbClr val="FFFF00"/>
                </a:solidFill>
                <a:latin typeface="+mn-lt"/>
              </a:rPr>
              <a:t>, mi </a:t>
            </a:r>
            <a:r>
              <a:rPr lang="en-US" sz="4000" b="1" dirty="0" err="1">
                <a:solidFill>
                  <a:srgbClr val="FFFF00"/>
                </a:solidFill>
                <a:latin typeface="+mn-lt"/>
              </a:rPr>
              <a:t>matrimonio</a:t>
            </a:r>
            <a:r>
              <a:rPr lang="en-US" sz="4000" b="1" dirty="0">
                <a:solidFill>
                  <a:srgbClr val="FFFF00"/>
                </a:solidFill>
                <a:latin typeface="+mn-lt"/>
              </a:rPr>
              <a:t>, mis </a:t>
            </a:r>
            <a:r>
              <a:rPr lang="en-US" sz="4000" b="1" dirty="0" err="1">
                <a:solidFill>
                  <a:srgbClr val="FFFF00"/>
                </a:solidFill>
                <a:latin typeface="+mn-lt"/>
              </a:rPr>
              <a:t>hijos</a:t>
            </a:r>
            <a:r>
              <a:rPr lang="en-US" sz="4000" b="1" dirty="0">
                <a:solidFill>
                  <a:srgbClr val="FFFF00"/>
                </a:solidFill>
                <a:latin typeface="+mn-lt"/>
              </a:rPr>
              <a:t>, y mis </a:t>
            </a:r>
            <a:r>
              <a:rPr lang="en-US" sz="4000" b="1" dirty="0" err="1">
                <a:solidFill>
                  <a:srgbClr val="FFFF00"/>
                </a:solidFill>
                <a:latin typeface="+mn-lt"/>
              </a:rPr>
              <a:t>ministerios</a:t>
            </a:r>
            <a:r>
              <a:rPr lang="en-US" sz="4000" b="1" dirty="0">
                <a:solidFill>
                  <a:srgbClr val="FFFF00"/>
                </a:solidFill>
                <a:latin typeface="+mn-lt"/>
              </a:rPr>
              <a:t>. </a:t>
            </a:r>
            <a:endParaRPr lang="en-US" sz="4800" dirty="0">
              <a:solidFill>
                <a:schemeClr val="bg1"/>
              </a:solidFill>
              <a:latin typeface="+mn-lt"/>
            </a:endParaRPr>
          </a:p>
        </p:txBody>
      </p:sp>
    </p:spTree>
    <p:extLst>
      <p:ext uri="{BB962C8B-B14F-4D97-AF65-F5344CB8AC3E}">
        <p14:creationId xmlns:p14="http://schemas.microsoft.com/office/powerpoint/2010/main" val="34334755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1960941"/>
            <a:ext cx="10515600" cy="1325563"/>
          </a:xfrm>
        </p:spPr>
        <p:txBody>
          <a:bodyPr>
            <a:normAutofit fontScale="90000"/>
          </a:bodyPr>
          <a:lstStyle/>
          <a:p>
            <a:pPr fontAlgn="base"/>
            <a:br>
              <a:rPr lang="en-US" sz="4000" b="0" i="0" u="none" strike="noStrike" dirty="0">
                <a:solidFill>
                  <a:schemeClr val="bg1"/>
                </a:solidFill>
                <a:effectLst/>
                <a:latin typeface="+mn-lt"/>
              </a:rPr>
            </a:br>
            <a:r>
              <a:rPr lang="en-US" sz="4900" b="1" dirty="0">
                <a:solidFill>
                  <a:schemeClr val="bg1"/>
                </a:solidFill>
                <a:latin typeface="+mn-lt"/>
              </a:rPr>
              <a:t>5. WORK LIKE THE CREATOR: </a:t>
            </a:r>
            <a:br>
              <a:rPr lang="en-US" sz="4900" b="1" dirty="0">
                <a:solidFill>
                  <a:schemeClr val="bg1"/>
                </a:solidFill>
                <a:latin typeface="+mn-lt"/>
              </a:rPr>
            </a:br>
            <a:r>
              <a:rPr lang="en-US" sz="4900" b="1" dirty="0">
                <a:solidFill>
                  <a:schemeClr val="bg1"/>
                </a:solidFill>
                <a:latin typeface="+mn-lt"/>
              </a:rPr>
              <a:t>Take a day of rest every week. </a:t>
            </a:r>
            <a:br>
              <a:rPr lang="en-US" sz="4900" b="1" dirty="0">
                <a:solidFill>
                  <a:schemeClr val="bg1"/>
                </a:solidFill>
                <a:latin typeface="+mn-lt"/>
              </a:rPr>
            </a:br>
            <a:r>
              <a:rPr lang="en-US" sz="4900" b="1" dirty="0">
                <a:solidFill>
                  <a:schemeClr val="bg1"/>
                </a:solidFill>
                <a:latin typeface="+mn-lt"/>
              </a:rPr>
              <a:t>Take vacations with your family every year.</a:t>
            </a:r>
            <a:br>
              <a:rPr lang="en-US" sz="4000" b="0" i="0" u="none" strike="noStrike" dirty="0">
                <a:solidFill>
                  <a:schemeClr val="bg1"/>
                </a:solidFill>
                <a:effectLst/>
                <a:latin typeface="+mn-lt"/>
              </a:rPr>
            </a:br>
            <a:br>
              <a:rPr lang="en-US" sz="4000" b="0" i="0" u="none" strike="noStrike" dirty="0">
                <a:solidFill>
                  <a:schemeClr val="bg1"/>
                </a:solidFill>
                <a:effectLst/>
                <a:latin typeface="+mn-lt"/>
              </a:rPr>
            </a:br>
            <a:r>
              <a:rPr lang="en-US" sz="4900" b="1" i="0" u="none" strike="noStrike" dirty="0">
                <a:solidFill>
                  <a:srgbClr val="FFFF00"/>
                </a:solidFill>
                <a:effectLst/>
                <a:latin typeface="+mn-lt"/>
              </a:rPr>
              <a:t>5</a:t>
            </a:r>
            <a:r>
              <a:rPr lang="en-US" sz="4900" b="1" dirty="0">
                <a:solidFill>
                  <a:srgbClr val="FFFF00"/>
                </a:solidFill>
                <a:latin typeface="+mn-lt"/>
              </a:rPr>
              <a:t>. TRABAJA COMO EL CREADOR:              Toma un día de </a:t>
            </a:r>
            <a:r>
              <a:rPr lang="en-US" sz="4900" b="1" dirty="0" err="1">
                <a:solidFill>
                  <a:srgbClr val="FFFF00"/>
                </a:solidFill>
                <a:latin typeface="+mn-lt"/>
              </a:rPr>
              <a:t>descanso</a:t>
            </a:r>
            <a:r>
              <a:rPr lang="en-US" sz="4900" b="1" dirty="0">
                <a:solidFill>
                  <a:srgbClr val="FFFF00"/>
                </a:solidFill>
                <a:latin typeface="+mn-lt"/>
              </a:rPr>
              <a:t> </a:t>
            </a:r>
            <a:r>
              <a:rPr lang="en-US" sz="4900" b="1" dirty="0" err="1">
                <a:solidFill>
                  <a:srgbClr val="FFFF00"/>
                </a:solidFill>
                <a:latin typeface="+mn-lt"/>
              </a:rPr>
              <a:t>cada</a:t>
            </a:r>
            <a:r>
              <a:rPr lang="en-US" sz="4900" b="1" dirty="0">
                <a:solidFill>
                  <a:srgbClr val="FFFF00"/>
                </a:solidFill>
                <a:latin typeface="+mn-lt"/>
              </a:rPr>
              <a:t> </a:t>
            </a:r>
            <a:r>
              <a:rPr lang="en-US" sz="4900" b="1" dirty="0" err="1">
                <a:solidFill>
                  <a:srgbClr val="FFFF00"/>
                </a:solidFill>
                <a:latin typeface="+mn-lt"/>
              </a:rPr>
              <a:t>semana</a:t>
            </a:r>
            <a:r>
              <a:rPr lang="en-US" sz="4900" b="1" dirty="0">
                <a:solidFill>
                  <a:srgbClr val="FFFF00"/>
                </a:solidFill>
                <a:latin typeface="+mn-lt"/>
              </a:rPr>
              <a:t>.</a:t>
            </a:r>
            <a:br>
              <a:rPr lang="en-US" sz="4900" b="1" dirty="0">
                <a:solidFill>
                  <a:srgbClr val="FFFF00"/>
                </a:solidFill>
                <a:latin typeface="+mn-lt"/>
              </a:rPr>
            </a:br>
            <a:r>
              <a:rPr lang="en-US" sz="4900" b="1" dirty="0">
                <a:solidFill>
                  <a:srgbClr val="FFC000"/>
                </a:solidFill>
                <a:latin typeface="+mn-lt"/>
              </a:rPr>
              <a:t>Toma </a:t>
            </a:r>
            <a:r>
              <a:rPr lang="en-US" sz="4900" b="1" dirty="0" err="1">
                <a:solidFill>
                  <a:srgbClr val="FFC000"/>
                </a:solidFill>
                <a:latin typeface="+mn-lt"/>
              </a:rPr>
              <a:t>vacaciones</a:t>
            </a:r>
            <a:r>
              <a:rPr lang="en-US" sz="4900" b="1" dirty="0">
                <a:solidFill>
                  <a:srgbClr val="FFC000"/>
                </a:solidFill>
                <a:latin typeface="+mn-lt"/>
              </a:rPr>
              <a:t> con </a:t>
            </a:r>
            <a:r>
              <a:rPr lang="en-US" sz="4900" b="1" dirty="0" err="1">
                <a:solidFill>
                  <a:srgbClr val="FFC000"/>
                </a:solidFill>
                <a:latin typeface="+mn-lt"/>
              </a:rPr>
              <a:t>tu</a:t>
            </a:r>
            <a:r>
              <a:rPr lang="en-US" sz="4900" b="1" dirty="0">
                <a:solidFill>
                  <a:srgbClr val="FFC000"/>
                </a:solidFill>
                <a:latin typeface="+mn-lt"/>
              </a:rPr>
              <a:t> </a:t>
            </a:r>
            <a:r>
              <a:rPr lang="en-US" sz="4900" b="1" dirty="0" err="1">
                <a:solidFill>
                  <a:srgbClr val="FFC000"/>
                </a:solidFill>
                <a:latin typeface="+mn-lt"/>
              </a:rPr>
              <a:t>familia</a:t>
            </a:r>
            <a:r>
              <a:rPr lang="en-US" sz="4900" b="1" dirty="0">
                <a:solidFill>
                  <a:srgbClr val="FFC000"/>
                </a:solidFill>
                <a:latin typeface="+mn-lt"/>
              </a:rPr>
              <a:t> </a:t>
            </a:r>
            <a:r>
              <a:rPr lang="en-US" sz="4900" b="1" dirty="0" err="1">
                <a:solidFill>
                  <a:srgbClr val="FFC000"/>
                </a:solidFill>
                <a:latin typeface="+mn-lt"/>
              </a:rPr>
              <a:t>cada</a:t>
            </a:r>
            <a:r>
              <a:rPr lang="en-US" sz="4900" b="1" dirty="0">
                <a:solidFill>
                  <a:srgbClr val="FFC000"/>
                </a:solidFill>
                <a:latin typeface="+mn-lt"/>
              </a:rPr>
              <a:t> </a:t>
            </a:r>
            <a:r>
              <a:rPr lang="en-US" sz="4900" b="1" dirty="0" err="1">
                <a:solidFill>
                  <a:srgbClr val="FFC000"/>
                </a:solidFill>
                <a:latin typeface="+mn-lt"/>
              </a:rPr>
              <a:t>año</a:t>
            </a:r>
            <a:r>
              <a:rPr lang="en-US" sz="4900" b="1" dirty="0">
                <a:solidFill>
                  <a:srgbClr val="FFC000"/>
                </a:solidFill>
                <a:latin typeface="+mn-lt"/>
              </a:rPr>
              <a:t>.</a:t>
            </a:r>
            <a:endParaRPr lang="en-US" sz="4000" dirty="0">
              <a:solidFill>
                <a:srgbClr val="FFC000"/>
              </a:solidFill>
              <a:latin typeface="+mn-lt"/>
            </a:endParaRPr>
          </a:p>
        </p:txBody>
      </p:sp>
    </p:spTree>
    <p:extLst>
      <p:ext uri="{BB962C8B-B14F-4D97-AF65-F5344CB8AC3E}">
        <p14:creationId xmlns:p14="http://schemas.microsoft.com/office/powerpoint/2010/main" val="14522411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2401857"/>
            <a:ext cx="10515600" cy="1325563"/>
          </a:xfrm>
        </p:spPr>
        <p:txBody>
          <a:bodyPr>
            <a:normAutofit fontScale="90000"/>
          </a:bodyPr>
          <a:lstStyle/>
          <a:p>
            <a:pPr fontAlgn="base"/>
            <a:r>
              <a:rPr lang="en-US" b="1" dirty="0">
                <a:solidFill>
                  <a:schemeClr val="bg1"/>
                </a:solidFill>
                <a:latin typeface="+mn-lt"/>
              </a:rPr>
              <a:t>6. FIND A HOBBY THAT IS RE-CREATIVE.                </a:t>
            </a:r>
            <a:r>
              <a:rPr lang="en-US" sz="4000" b="1" dirty="0">
                <a:solidFill>
                  <a:schemeClr val="bg1"/>
                </a:solidFill>
                <a:latin typeface="+mn-lt"/>
              </a:rPr>
              <a:t>Our work is very sedentary. </a:t>
            </a:r>
            <a:br>
              <a:rPr lang="en-US" sz="4000" b="1" dirty="0">
                <a:solidFill>
                  <a:schemeClr val="bg1"/>
                </a:solidFill>
                <a:latin typeface="+mn-lt"/>
              </a:rPr>
            </a:br>
            <a:r>
              <a:rPr lang="en-US" sz="4000" b="1" dirty="0">
                <a:solidFill>
                  <a:schemeClr val="bg1"/>
                </a:solidFill>
                <a:latin typeface="+mn-lt"/>
              </a:rPr>
              <a:t>Imitate Jesus: walk for an hour every day, because oxygen is the key to energy.</a:t>
            </a:r>
            <a:br>
              <a:rPr lang="en-US" sz="4000" b="0" i="0" u="none" strike="noStrike" dirty="0">
                <a:solidFill>
                  <a:schemeClr val="bg1"/>
                </a:solidFill>
                <a:effectLst/>
                <a:latin typeface="+mn-lt"/>
              </a:rPr>
            </a:br>
            <a:br>
              <a:rPr lang="en-US" sz="4000" b="0" i="0" u="none" strike="noStrike" dirty="0">
                <a:solidFill>
                  <a:schemeClr val="bg1"/>
                </a:solidFill>
                <a:effectLst/>
                <a:latin typeface="+mn-lt"/>
              </a:rPr>
            </a:br>
            <a:r>
              <a:rPr lang="en-US" b="1" dirty="0">
                <a:solidFill>
                  <a:srgbClr val="FFFF00"/>
                </a:solidFill>
                <a:latin typeface="+mn-lt"/>
              </a:rPr>
              <a:t>6. ENCUENTRA UN PASATIEMPO QUE SEA </a:t>
            </a:r>
            <a:br>
              <a:rPr lang="en-US" b="1" dirty="0">
                <a:solidFill>
                  <a:srgbClr val="FFFF00"/>
                </a:solidFill>
                <a:latin typeface="+mn-lt"/>
              </a:rPr>
            </a:br>
            <a:r>
              <a:rPr lang="en-US" b="1" dirty="0">
                <a:solidFill>
                  <a:srgbClr val="FFFF00"/>
                </a:solidFill>
                <a:latin typeface="+mn-lt"/>
              </a:rPr>
              <a:t>RE-CREATIVO.</a:t>
            </a:r>
            <a:br>
              <a:rPr lang="en-US" b="1" dirty="0">
                <a:solidFill>
                  <a:srgbClr val="FFFF00"/>
                </a:solidFill>
                <a:latin typeface="+mn-lt"/>
              </a:rPr>
            </a:br>
            <a:r>
              <a:rPr lang="en-US" sz="4000" b="1" dirty="0" err="1">
                <a:solidFill>
                  <a:srgbClr val="FFFF00"/>
                </a:solidFill>
                <a:latin typeface="+mn-lt"/>
              </a:rPr>
              <a:t>Nuestro</a:t>
            </a:r>
            <a:r>
              <a:rPr lang="en-US" sz="4000" b="1" dirty="0">
                <a:solidFill>
                  <a:srgbClr val="FFFF00"/>
                </a:solidFill>
                <a:latin typeface="+mn-lt"/>
              </a:rPr>
              <a:t> </a:t>
            </a:r>
            <a:r>
              <a:rPr lang="en-US" sz="4000" b="1" dirty="0" err="1">
                <a:solidFill>
                  <a:srgbClr val="FFFF00"/>
                </a:solidFill>
                <a:latin typeface="+mn-lt"/>
              </a:rPr>
              <a:t>trabajo</a:t>
            </a:r>
            <a:r>
              <a:rPr lang="en-US" sz="4000" b="1" dirty="0">
                <a:solidFill>
                  <a:srgbClr val="FFFF00"/>
                </a:solidFill>
                <a:latin typeface="+mn-lt"/>
              </a:rPr>
              <a:t> es </a:t>
            </a:r>
            <a:r>
              <a:rPr lang="en-US" sz="4000" b="1" dirty="0" err="1">
                <a:solidFill>
                  <a:srgbClr val="FFFF00"/>
                </a:solidFill>
                <a:latin typeface="+mn-lt"/>
              </a:rPr>
              <a:t>muy</a:t>
            </a:r>
            <a:r>
              <a:rPr lang="en-US" sz="4000" b="1" dirty="0">
                <a:solidFill>
                  <a:srgbClr val="FFFF00"/>
                </a:solidFill>
                <a:latin typeface="+mn-lt"/>
              </a:rPr>
              <a:t> </a:t>
            </a:r>
            <a:r>
              <a:rPr lang="en-US" sz="4000" b="1" dirty="0" err="1">
                <a:solidFill>
                  <a:srgbClr val="FFFF00"/>
                </a:solidFill>
                <a:latin typeface="+mn-lt"/>
              </a:rPr>
              <a:t>sedentario</a:t>
            </a:r>
            <a:r>
              <a:rPr lang="en-US" sz="4000" b="1" dirty="0">
                <a:solidFill>
                  <a:srgbClr val="FFFF00"/>
                </a:solidFill>
                <a:latin typeface="+mn-lt"/>
              </a:rPr>
              <a:t>.</a:t>
            </a:r>
            <a:br>
              <a:rPr lang="en-US" sz="4000" b="1" dirty="0">
                <a:solidFill>
                  <a:srgbClr val="FFFF00"/>
                </a:solidFill>
                <a:latin typeface="+mn-lt"/>
              </a:rPr>
            </a:br>
            <a:r>
              <a:rPr lang="en-US" sz="4000" b="1" dirty="0" err="1">
                <a:solidFill>
                  <a:srgbClr val="FFFF00"/>
                </a:solidFill>
                <a:latin typeface="+mn-lt"/>
              </a:rPr>
              <a:t>Imita</a:t>
            </a:r>
            <a:r>
              <a:rPr lang="en-US" sz="4000" b="1" dirty="0">
                <a:solidFill>
                  <a:srgbClr val="FFFF00"/>
                </a:solidFill>
                <a:latin typeface="+mn-lt"/>
              </a:rPr>
              <a:t> a Jesús: </a:t>
            </a:r>
            <a:r>
              <a:rPr lang="en-US" sz="4000" b="1" dirty="0" err="1">
                <a:solidFill>
                  <a:srgbClr val="FFFF00"/>
                </a:solidFill>
                <a:latin typeface="+mn-lt"/>
              </a:rPr>
              <a:t>camina</a:t>
            </a:r>
            <a:r>
              <a:rPr lang="en-US" sz="4000" b="1" dirty="0">
                <a:solidFill>
                  <a:srgbClr val="FFFF00"/>
                </a:solidFill>
                <a:latin typeface="+mn-lt"/>
              </a:rPr>
              <a:t> </a:t>
            </a:r>
            <a:r>
              <a:rPr lang="en-US" sz="4000" b="1" dirty="0" err="1">
                <a:solidFill>
                  <a:srgbClr val="FFFF00"/>
                </a:solidFill>
                <a:latin typeface="+mn-lt"/>
              </a:rPr>
              <a:t>una</a:t>
            </a:r>
            <a:r>
              <a:rPr lang="en-US" sz="4000" b="1" dirty="0">
                <a:solidFill>
                  <a:srgbClr val="FFFF00"/>
                </a:solidFill>
                <a:latin typeface="+mn-lt"/>
              </a:rPr>
              <a:t> hora </a:t>
            </a:r>
            <a:r>
              <a:rPr lang="en-US" sz="4000" b="1" dirty="0" err="1">
                <a:solidFill>
                  <a:srgbClr val="FFFF00"/>
                </a:solidFill>
                <a:latin typeface="+mn-lt"/>
              </a:rPr>
              <a:t>todos</a:t>
            </a:r>
            <a:r>
              <a:rPr lang="en-US" sz="4000" b="1" dirty="0">
                <a:solidFill>
                  <a:srgbClr val="FFFF00"/>
                </a:solidFill>
                <a:latin typeface="+mn-lt"/>
              </a:rPr>
              <a:t> </a:t>
            </a:r>
            <a:r>
              <a:rPr lang="en-US" sz="4000" b="1" dirty="0" err="1">
                <a:solidFill>
                  <a:srgbClr val="FFFF00"/>
                </a:solidFill>
                <a:latin typeface="+mn-lt"/>
              </a:rPr>
              <a:t>los</a:t>
            </a:r>
            <a:r>
              <a:rPr lang="en-US" sz="4000" b="1" dirty="0">
                <a:solidFill>
                  <a:srgbClr val="FFFF00"/>
                </a:solidFill>
                <a:latin typeface="+mn-lt"/>
              </a:rPr>
              <a:t> días, </a:t>
            </a:r>
            <a:br>
              <a:rPr lang="en-US" sz="4000" b="1" dirty="0">
                <a:solidFill>
                  <a:srgbClr val="FFFF00"/>
                </a:solidFill>
                <a:latin typeface="+mn-lt"/>
              </a:rPr>
            </a:br>
            <a:r>
              <a:rPr lang="en-US" sz="4000" b="1" dirty="0" err="1">
                <a:solidFill>
                  <a:srgbClr val="FFFF00"/>
                </a:solidFill>
                <a:latin typeface="+mn-lt"/>
              </a:rPr>
              <a:t>porque</a:t>
            </a:r>
            <a:r>
              <a:rPr lang="en-US" sz="4000" b="1" dirty="0">
                <a:solidFill>
                  <a:srgbClr val="FFFF00"/>
                </a:solidFill>
                <a:latin typeface="+mn-lt"/>
              </a:rPr>
              <a:t> </a:t>
            </a:r>
            <a:r>
              <a:rPr lang="en-US" sz="4000" b="1" dirty="0" err="1">
                <a:solidFill>
                  <a:srgbClr val="FFFF00"/>
                </a:solidFill>
                <a:latin typeface="+mn-lt"/>
              </a:rPr>
              <a:t>el</a:t>
            </a:r>
            <a:r>
              <a:rPr lang="en-US" sz="4000" b="1" dirty="0">
                <a:solidFill>
                  <a:srgbClr val="FFFF00"/>
                </a:solidFill>
                <a:latin typeface="+mn-lt"/>
              </a:rPr>
              <a:t> </a:t>
            </a:r>
            <a:r>
              <a:rPr lang="en-US" sz="4000" b="1" dirty="0" err="1">
                <a:solidFill>
                  <a:srgbClr val="FFFF00"/>
                </a:solidFill>
                <a:latin typeface="+mn-lt"/>
              </a:rPr>
              <a:t>oxígeno</a:t>
            </a:r>
            <a:r>
              <a:rPr lang="en-US" sz="4000" b="1" dirty="0">
                <a:solidFill>
                  <a:srgbClr val="FFFF00"/>
                </a:solidFill>
                <a:latin typeface="+mn-lt"/>
              </a:rPr>
              <a:t> es la clave de la </a:t>
            </a:r>
            <a:r>
              <a:rPr lang="en-US" sz="4000" b="1" dirty="0" err="1">
                <a:solidFill>
                  <a:srgbClr val="FFFF00"/>
                </a:solidFill>
                <a:latin typeface="+mn-lt"/>
              </a:rPr>
              <a:t>energía</a:t>
            </a:r>
            <a:r>
              <a:rPr lang="en-US" sz="4000" b="1" dirty="0">
                <a:solidFill>
                  <a:srgbClr val="FFFF00"/>
                </a:solidFill>
                <a:latin typeface="+mn-lt"/>
              </a:rPr>
              <a:t>.</a:t>
            </a:r>
            <a:endParaRPr lang="en-US" dirty="0">
              <a:solidFill>
                <a:schemeClr val="bg1"/>
              </a:solidFill>
              <a:latin typeface="+mn-lt"/>
            </a:endParaRPr>
          </a:p>
        </p:txBody>
      </p:sp>
    </p:spTree>
    <p:extLst>
      <p:ext uri="{BB962C8B-B14F-4D97-AF65-F5344CB8AC3E}">
        <p14:creationId xmlns:p14="http://schemas.microsoft.com/office/powerpoint/2010/main" val="3236516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b="1" i="0" u="none" strike="noStrik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Article 62, Clause I</a:t>
            </a:r>
            <a:endParaRPr lang="en-US" sz="4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a:buNone/>
            </a:pPr>
            <a:r>
              <a:rPr lang="en-US" sz="3600" b="0" i="0" u="none" strike="noStrike" dirty="0">
                <a:solidFill>
                  <a:schemeClr val="bg1"/>
                </a:solidFill>
                <a:effectLst/>
                <a:latin typeface="+mj-lt"/>
              </a:rPr>
              <a:t>He shall be a collaborator with the Bishop Supervisor, with whom he should work in unison, assisting in all corresponding tasks having to do with the good functioning of the district’s churches, ministers, and properties acquired for the good of the Apostolic Assembly. </a:t>
            </a:r>
            <a:endParaRPr lang="en-US" sz="3600" dirty="0">
              <a:solidFill>
                <a:schemeClr val="bg1"/>
              </a:solidFill>
              <a:latin typeface="+mj-lt"/>
            </a:endParaRPr>
          </a:p>
        </p:txBody>
      </p:sp>
    </p:spTree>
    <p:extLst>
      <p:ext uri="{BB962C8B-B14F-4D97-AF65-F5344CB8AC3E}">
        <p14:creationId xmlns:p14="http://schemas.microsoft.com/office/powerpoint/2010/main" val="7360059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3316257"/>
            <a:ext cx="10515600" cy="1325563"/>
          </a:xfrm>
        </p:spPr>
        <p:txBody>
          <a:bodyPr>
            <a:normAutofit fontScale="90000"/>
          </a:bodyPr>
          <a:lstStyle/>
          <a:p>
            <a:pPr fontAlgn="base"/>
            <a:br>
              <a:rPr lang="en-US" sz="1600" dirty="0"/>
            </a:br>
            <a:r>
              <a:rPr lang="en-US" sz="5300" b="1" i="0" u="none" strike="noStrike" dirty="0">
                <a:solidFill>
                  <a:schemeClr val="bg1"/>
                </a:solidFill>
                <a:effectLst/>
                <a:latin typeface="+mn-lt"/>
              </a:rPr>
              <a:t>7. LISTEN MORE! </a:t>
            </a:r>
            <a:br>
              <a:rPr lang="en-US" b="1" i="0" u="none" strike="noStrike" dirty="0">
                <a:solidFill>
                  <a:schemeClr val="bg1"/>
                </a:solidFill>
                <a:effectLst/>
                <a:latin typeface="+mn-lt"/>
              </a:rPr>
            </a:br>
            <a:r>
              <a:rPr lang="en-US" b="1" i="0" u="none" strike="noStrike" dirty="0">
                <a:solidFill>
                  <a:schemeClr val="bg1"/>
                </a:solidFill>
                <a:effectLst/>
                <a:latin typeface="+mn-lt"/>
              </a:rPr>
              <a:t>Open your heart to all the new lessons with which God wants to renew your spiritual strength.</a:t>
            </a:r>
            <a:br>
              <a:rPr lang="en-US" b="1" i="0" u="none" strike="noStrike" dirty="0">
                <a:solidFill>
                  <a:schemeClr val="bg1"/>
                </a:solidFill>
                <a:effectLst/>
                <a:latin typeface="+mn-lt"/>
              </a:rPr>
            </a:br>
            <a:br>
              <a:rPr lang="en-US" sz="3100" b="0" i="0" u="none" strike="noStrike" dirty="0">
                <a:solidFill>
                  <a:schemeClr val="bg1"/>
                </a:solidFill>
                <a:effectLst/>
                <a:latin typeface="+mn-lt"/>
              </a:rPr>
            </a:br>
            <a:r>
              <a:rPr lang="en-US" sz="5300" b="1" i="0" u="none" strike="noStrike" dirty="0">
                <a:solidFill>
                  <a:srgbClr val="FFFF00"/>
                </a:solidFill>
                <a:effectLst/>
                <a:latin typeface="+mn-lt"/>
              </a:rPr>
              <a:t>7</a:t>
            </a:r>
            <a:r>
              <a:rPr lang="en-US" sz="5300" b="1" dirty="0">
                <a:solidFill>
                  <a:srgbClr val="FFFF00"/>
                </a:solidFill>
                <a:latin typeface="+mn-lt"/>
              </a:rPr>
              <a:t>. ¡ESCUCHA MÁS! </a:t>
            </a:r>
            <a:br>
              <a:rPr lang="en-US" sz="6000" b="1" dirty="0">
                <a:solidFill>
                  <a:srgbClr val="FFFF00"/>
                </a:solidFill>
                <a:latin typeface="+mn-lt"/>
              </a:rPr>
            </a:br>
            <a:r>
              <a:rPr lang="en-US" b="1" dirty="0" err="1">
                <a:solidFill>
                  <a:srgbClr val="FFFF00"/>
                </a:solidFill>
                <a:latin typeface="+mn-lt"/>
              </a:rPr>
              <a:t>Abre</a:t>
            </a:r>
            <a:r>
              <a:rPr lang="en-US" b="1" dirty="0">
                <a:solidFill>
                  <a:srgbClr val="FFFF00"/>
                </a:solidFill>
                <a:latin typeface="+mn-lt"/>
              </a:rPr>
              <a:t> </a:t>
            </a:r>
            <a:r>
              <a:rPr lang="en-US" b="1" dirty="0" err="1">
                <a:solidFill>
                  <a:srgbClr val="FFFF00"/>
                </a:solidFill>
                <a:latin typeface="+mn-lt"/>
              </a:rPr>
              <a:t>tu</a:t>
            </a:r>
            <a:r>
              <a:rPr lang="en-US" b="1" dirty="0">
                <a:solidFill>
                  <a:srgbClr val="FFFF00"/>
                </a:solidFill>
                <a:latin typeface="+mn-lt"/>
              </a:rPr>
              <a:t> </a:t>
            </a:r>
            <a:r>
              <a:rPr lang="en-US" b="1" dirty="0" err="1">
                <a:solidFill>
                  <a:srgbClr val="FFFF00"/>
                </a:solidFill>
                <a:latin typeface="+mn-lt"/>
              </a:rPr>
              <a:t>corazón</a:t>
            </a:r>
            <a:r>
              <a:rPr lang="en-US" b="1" dirty="0">
                <a:solidFill>
                  <a:srgbClr val="FFFF00"/>
                </a:solidFill>
                <a:latin typeface="+mn-lt"/>
              </a:rPr>
              <a:t> a </a:t>
            </a:r>
            <a:r>
              <a:rPr lang="en-US" b="1" dirty="0" err="1">
                <a:solidFill>
                  <a:srgbClr val="FFFF00"/>
                </a:solidFill>
                <a:latin typeface="+mn-lt"/>
              </a:rPr>
              <a:t>todas</a:t>
            </a:r>
            <a:r>
              <a:rPr lang="en-US" b="1" dirty="0">
                <a:solidFill>
                  <a:srgbClr val="FFFF00"/>
                </a:solidFill>
                <a:latin typeface="+mn-lt"/>
              </a:rPr>
              <a:t> las </a:t>
            </a:r>
            <a:r>
              <a:rPr lang="en-US" b="1" dirty="0" err="1">
                <a:solidFill>
                  <a:srgbClr val="FFFF00"/>
                </a:solidFill>
                <a:latin typeface="+mn-lt"/>
              </a:rPr>
              <a:t>nuevas</a:t>
            </a:r>
            <a:r>
              <a:rPr lang="en-US" b="1" dirty="0">
                <a:solidFill>
                  <a:srgbClr val="FFFF00"/>
                </a:solidFill>
                <a:latin typeface="+mn-lt"/>
              </a:rPr>
              <a:t> </a:t>
            </a:r>
            <a:r>
              <a:rPr lang="en-US" b="1" dirty="0" err="1">
                <a:solidFill>
                  <a:srgbClr val="FFFF00"/>
                </a:solidFill>
                <a:latin typeface="+mn-lt"/>
              </a:rPr>
              <a:t>lecciones</a:t>
            </a:r>
            <a:r>
              <a:rPr lang="en-US" b="1" dirty="0">
                <a:solidFill>
                  <a:srgbClr val="FFFF00"/>
                </a:solidFill>
                <a:latin typeface="+mn-lt"/>
              </a:rPr>
              <a:t> con las que Dios </a:t>
            </a:r>
            <a:r>
              <a:rPr lang="en-US" b="1" dirty="0" err="1">
                <a:solidFill>
                  <a:srgbClr val="FFFF00"/>
                </a:solidFill>
                <a:latin typeface="+mn-lt"/>
              </a:rPr>
              <a:t>quiere</a:t>
            </a:r>
            <a:r>
              <a:rPr lang="en-US" b="1" dirty="0">
                <a:solidFill>
                  <a:srgbClr val="FFFF00"/>
                </a:solidFill>
                <a:latin typeface="+mn-lt"/>
              </a:rPr>
              <a:t> </a:t>
            </a:r>
            <a:r>
              <a:rPr lang="en-US" b="1" dirty="0" err="1">
                <a:solidFill>
                  <a:srgbClr val="FFFF00"/>
                </a:solidFill>
                <a:latin typeface="+mn-lt"/>
              </a:rPr>
              <a:t>renovar</a:t>
            </a:r>
            <a:r>
              <a:rPr lang="en-US" b="1" dirty="0">
                <a:solidFill>
                  <a:srgbClr val="FFFF00"/>
                </a:solidFill>
                <a:latin typeface="+mn-lt"/>
              </a:rPr>
              <a:t> </a:t>
            </a:r>
            <a:r>
              <a:rPr lang="en-US" b="1" dirty="0" err="1">
                <a:solidFill>
                  <a:srgbClr val="FFFF00"/>
                </a:solidFill>
                <a:latin typeface="+mn-lt"/>
              </a:rPr>
              <a:t>tus</a:t>
            </a:r>
            <a:r>
              <a:rPr lang="en-US" b="1" dirty="0">
                <a:solidFill>
                  <a:srgbClr val="FFFF00"/>
                </a:solidFill>
                <a:latin typeface="+mn-lt"/>
              </a:rPr>
              <a:t> </a:t>
            </a:r>
            <a:r>
              <a:rPr lang="en-US" b="1" dirty="0" err="1">
                <a:solidFill>
                  <a:srgbClr val="FFFF00"/>
                </a:solidFill>
                <a:latin typeface="+mn-lt"/>
              </a:rPr>
              <a:t>fuerzas</a:t>
            </a:r>
            <a:r>
              <a:rPr lang="en-US" b="1" dirty="0">
                <a:solidFill>
                  <a:srgbClr val="FFFF00"/>
                </a:solidFill>
                <a:latin typeface="+mn-lt"/>
              </a:rPr>
              <a:t> </a:t>
            </a:r>
            <a:r>
              <a:rPr lang="en-US" b="1" dirty="0" err="1">
                <a:solidFill>
                  <a:srgbClr val="FFFF00"/>
                </a:solidFill>
                <a:latin typeface="+mn-lt"/>
              </a:rPr>
              <a:t>espirituales</a:t>
            </a:r>
            <a:r>
              <a:rPr lang="en-US" b="1" dirty="0">
                <a:solidFill>
                  <a:srgbClr val="FFFF00"/>
                </a:solidFill>
                <a:latin typeface="+mn-lt"/>
              </a:rPr>
              <a:t>. </a:t>
            </a:r>
            <a:br>
              <a:rPr lang="en-US" sz="6000" b="1" dirty="0">
                <a:solidFill>
                  <a:srgbClr val="FFFF00"/>
                </a:solidFill>
                <a:latin typeface="+mn-lt"/>
              </a:rPr>
            </a:br>
            <a:br>
              <a:rPr lang="en-US" sz="6000" b="1" dirty="0"/>
            </a:br>
            <a:br>
              <a:rPr lang="en-US" sz="6000" b="1" dirty="0">
                <a:solidFill>
                  <a:srgbClr val="FFFF00"/>
                </a:solidFill>
                <a:latin typeface="+mn-lt"/>
              </a:rPr>
            </a:br>
            <a:endParaRPr lang="en-US" sz="4000" dirty="0">
              <a:solidFill>
                <a:schemeClr val="bg1"/>
              </a:solidFill>
              <a:latin typeface="+mn-lt"/>
            </a:endParaRPr>
          </a:p>
        </p:txBody>
      </p:sp>
    </p:spTree>
    <p:extLst>
      <p:ext uri="{BB962C8B-B14F-4D97-AF65-F5344CB8AC3E}">
        <p14:creationId xmlns:p14="http://schemas.microsoft.com/office/powerpoint/2010/main" val="12065620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2622629"/>
            <a:ext cx="10515600" cy="1325563"/>
          </a:xfrm>
        </p:spPr>
        <p:txBody>
          <a:bodyPr>
            <a:normAutofit fontScale="90000"/>
          </a:bodyPr>
          <a:lstStyle/>
          <a:p>
            <a:pPr fontAlgn="base"/>
            <a:r>
              <a:rPr lang="en-US" sz="5300" b="1" dirty="0">
                <a:solidFill>
                  <a:schemeClr val="bg1"/>
                </a:solidFill>
                <a:latin typeface="+mn-lt"/>
              </a:rPr>
              <a:t>8. SLEEP MORE! </a:t>
            </a:r>
            <a:br>
              <a:rPr lang="en-US" sz="4900" b="1" dirty="0">
                <a:solidFill>
                  <a:schemeClr val="bg1"/>
                </a:solidFill>
                <a:latin typeface="+mn-lt"/>
              </a:rPr>
            </a:br>
            <a:r>
              <a:rPr lang="en-US" sz="4900" b="1" dirty="0">
                <a:solidFill>
                  <a:schemeClr val="bg1"/>
                </a:solidFill>
                <a:latin typeface="+mn-lt"/>
              </a:rPr>
              <a:t>A key to the anointing (if you are a man of prayer).</a:t>
            </a:r>
            <a:br>
              <a:rPr lang="en-US" sz="4900" b="1" dirty="0">
                <a:solidFill>
                  <a:schemeClr val="bg1"/>
                </a:solidFill>
                <a:latin typeface="+mn-lt"/>
              </a:rPr>
            </a:br>
            <a:br>
              <a:rPr lang="en-US" sz="4000" b="0" i="0" u="none" strike="noStrike" dirty="0">
                <a:solidFill>
                  <a:schemeClr val="bg1"/>
                </a:solidFill>
                <a:effectLst/>
                <a:latin typeface="+mn-lt"/>
              </a:rPr>
            </a:br>
            <a:r>
              <a:rPr lang="en-US" sz="5300" b="1" dirty="0">
                <a:solidFill>
                  <a:srgbClr val="FFFF00"/>
                </a:solidFill>
                <a:latin typeface="+mn-lt"/>
              </a:rPr>
              <a:t>8. ¡DUERMES MÁS!</a:t>
            </a:r>
            <a:br>
              <a:rPr lang="en-US" sz="6000" b="1" dirty="0">
                <a:solidFill>
                  <a:srgbClr val="FFFF00"/>
                </a:solidFill>
                <a:latin typeface="+mn-lt"/>
              </a:rPr>
            </a:br>
            <a:r>
              <a:rPr lang="en-US" sz="4900" b="1" dirty="0">
                <a:solidFill>
                  <a:srgbClr val="FFFF00"/>
                </a:solidFill>
                <a:latin typeface="+mn-lt"/>
              </a:rPr>
              <a:t>Clave de la </a:t>
            </a:r>
            <a:r>
              <a:rPr lang="en-US" sz="4900" b="1" dirty="0" err="1">
                <a:solidFill>
                  <a:srgbClr val="FFFF00"/>
                </a:solidFill>
                <a:latin typeface="+mn-lt"/>
              </a:rPr>
              <a:t>unción</a:t>
            </a:r>
            <a:r>
              <a:rPr lang="en-US" sz="4900" b="1" dirty="0">
                <a:solidFill>
                  <a:srgbClr val="FFFF00"/>
                </a:solidFill>
                <a:latin typeface="+mn-lt"/>
              </a:rPr>
              <a:t> (</a:t>
            </a:r>
            <a:r>
              <a:rPr lang="en-US" sz="4900" b="1" dirty="0" err="1">
                <a:solidFill>
                  <a:srgbClr val="FFFF00"/>
                </a:solidFill>
                <a:latin typeface="+mn-lt"/>
              </a:rPr>
              <a:t>si</a:t>
            </a:r>
            <a:r>
              <a:rPr lang="en-US" sz="4900" b="1" dirty="0">
                <a:solidFill>
                  <a:srgbClr val="FFFF00"/>
                </a:solidFill>
                <a:latin typeface="+mn-lt"/>
              </a:rPr>
              <a:t> </a:t>
            </a:r>
            <a:r>
              <a:rPr lang="en-US" sz="4900" b="1" dirty="0" err="1">
                <a:solidFill>
                  <a:srgbClr val="FFFF00"/>
                </a:solidFill>
                <a:latin typeface="+mn-lt"/>
              </a:rPr>
              <a:t>eres</a:t>
            </a:r>
            <a:r>
              <a:rPr lang="en-US" sz="4900" b="1" dirty="0">
                <a:solidFill>
                  <a:srgbClr val="FFFF00"/>
                </a:solidFill>
                <a:latin typeface="+mn-lt"/>
              </a:rPr>
              <a:t> hombre de </a:t>
            </a:r>
            <a:r>
              <a:rPr lang="en-US" sz="4900" b="1" dirty="0" err="1">
                <a:solidFill>
                  <a:srgbClr val="FFFF00"/>
                </a:solidFill>
                <a:latin typeface="+mn-lt"/>
              </a:rPr>
              <a:t>oración</a:t>
            </a:r>
            <a:r>
              <a:rPr lang="en-US" sz="4900" b="1" dirty="0">
                <a:solidFill>
                  <a:srgbClr val="FFFF00"/>
                </a:solidFill>
                <a:latin typeface="+mn-lt"/>
              </a:rPr>
              <a:t>).</a:t>
            </a:r>
            <a:br>
              <a:rPr lang="en-US" sz="6000" b="1" dirty="0">
                <a:solidFill>
                  <a:srgbClr val="FFFF00"/>
                </a:solidFill>
                <a:latin typeface="+mn-lt"/>
              </a:rPr>
            </a:br>
            <a:endParaRPr lang="en-US" sz="4000" dirty="0">
              <a:solidFill>
                <a:schemeClr val="bg1"/>
              </a:solidFill>
              <a:latin typeface="+mn-lt"/>
            </a:endParaRPr>
          </a:p>
        </p:txBody>
      </p:sp>
    </p:spTree>
    <p:extLst>
      <p:ext uri="{BB962C8B-B14F-4D97-AF65-F5344CB8AC3E}">
        <p14:creationId xmlns:p14="http://schemas.microsoft.com/office/powerpoint/2010/main" val="40799467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3053211"/>
            <a:ext cx="10515600" cy="1325563"/>
          </a:xfrm>
        </p:spPr>
        <p:txBody>
          <a:bodyPr>
            <a:normAutofit fontScale="90000"/>
          </a:bodyPr>
          <a:lstStyle/>
          <a:p>
            <a:pPr fontAlgn="base"/>
            <a:r>
              <a:rPr lang="en-US" sz="4900" b="1" dirty="0">
                <a:solidFill>
                  <a:schemeClr val="bg1"/>
                </a:solidFill>
                <a:latin typeface="+mn-lt"/>
              </a:rPr>
              <a:t>9. LAUGH MORE! </a:t>
            </a:r>
            <a:br>
              <a:rPr lang="en-US" sz="4900" b="1" dirty="0">
                <a:solidFill>
                  <a:schemeClr val="bg1"/>
                </a:solidFill>
                <a:latin typeface="+mn-lt"/>
              </a:rPr>
            </a:br>
            <a:r>
              <a:rPr lang="en-US" b="1" dirty="0">
                <a:solidFill>
                  <a:schemeClr val="bg1"/>
                </a:solidFill>
                <a:latin typeface="+mn-lt"/>
              </a:rPr>
              <a:t>Be a Secretary who enjoys every blessing from God, every day of your life.</a:t>
            </a:r>
            <a:br>
              <a:rPr lang="en-US" b="1" dirty="0">
                <a:solidFill>
                  <a:schemeClr val="bg1"/>
                </a:solidFill>
                <a:latin typeface="+mn-lt"/>
              </a:rPr>
            </a:br>
            <a:r>
              <a:rPr lang="en-US" b="1" dirty="0">
                <a:solidFill>
                  <a:schemeClr val="bg1"/>
                </a:solidFill>
                <a:latin typeface="+mn-lt"/>
              </a:rPr>
              <a:t>Don't wait to be happy until you are a Bishop...</a:t>
            </a:r>
            <a:br>
              <a:rPr lang="en-US" sz="4000" b="0" i="0" u="none" strike="noStrike" dirty="0">
                <a:solidFill>
                  <a:schemeClr val="bg1"/>
                </a:solidFill>
                <a:effectLst/>
                <a:latin typeface="+mn-lt"/>
              </a:rPr>
            </a:br>
            <a:br>
              <a:rPr lang="en-US" sz="4000" b="0" i="0" u="none" strike="noStrike" dirty="0">
                <a:solidFill>
                  <a:schemeClr val="bg1"/>
                </a:solidFill>
                <a:effectLst/>
                <a:latin typeface="+mn-lt"/>
              </a:rPr>
            </a:br>
            <a:r>
              <a:rPr lang="en-US" sz="4900" b="1" i="0" u="none" strike="noStrike" dirty="0">
                <a:solidFill>
                  <a:srgbClr val="FFFF00"/>
                </a:solidFill>
                <a:effectLst/>
                <a:latin typeface="+mn-lt"/>
              </a:rPr>
              <a:t>9</a:t>
            </a:r>
            <a:r>
              <a:rPr lang="en-US" sz="4900" b="1" dirty="0">
                <a:solidFill>
                  <a:srgbClr val="FFFF00"/>
                </a:solidFill>
                <a:latin typeface="+mn-lt"/>
              </a:rPr>
              <a:t>. ¡RÍE MÁS! </a:t>
            </a:r>
            <a:br>
              <a:rPr lang="en-US" sz="6000" b="1" dirty="0">
                <a:solidFill>
                  <a:srgbClr val="FFFF00"/>
                </a:solidFill>
                <a:latin typeface="+mn-lt"/>
              </a:rPr>
            </a:br>
            <a:r>
              <a:rPr lang="en-US" b="1" dirty="0">
                <a:solidFill>
                  <a:srgbClr val="FFFF00"/>
                </a:solidFill>
                <a:latin typeface="+mn-lt"/>
              </a:rPr>
              <a:t>Se un </a:t>
            </a:r>
            <a:r>
              <a:rPr lang="en-US" b="1" dirty="0" err="1">
                <a:solidFill>
                  <a:srgbClr val="FFFF00"/>
                </a:solidFill>
                <a:latin typeface="+mn-lt"/>
              </a:rPr>
              <a:t>Secretario</a:t>
            </a:r>
            <a:r>
              <a:rPr lang="en-US" b="1" dirty="0">
                <a:solidFill>
                  <a:srgbClr val="FFFF00"/>
                </a:solidFill>
                <a:latin typeface="+mn-lt"/>
              </a:rPr>
              <a:t> que </a:t>
            </a:r>
            <a:r>
              <a:rPr lang="en-US" b="1" dirty="0" err="1">
                <a:solidFill>
                  <a:srgbClr val="FFFF00"/>
                </a:solidFill>
                <a:latin typeface="+mn-lt"/>
              </a:rPr>
              <a:t>disfruta</a:t>
            </a:r>
            <a:r>
              <a:rPr lang="en-US" b="1" dirty="0">
                <a:solidFill>
                  <a:srgbClr val="FFFF00"/>
                </a:solidFill>
                <a:latin typeface="+mn-lt"/>
              </a:rPr>
              <a:t> </a:t>
            </a:r>
            <a:r>
              <a:rPr lang="en-US" b="1" dirty="0" err="1">
                <a:solidFill>
                  <a:srgbClr val="FFFF00"/>
                </a:solidFill>
                <a:latin typeface="+mn-lt"/>
              </a:rPr>
              <a:t>cada</a:t>
            </a:r>
            <a:r>
              <a:rPr lang="en-US" b="1" dirty="0">
                <a:solidFill>
                  <a:srgbClr val="FFFF00"/>
                </a:solidFill>
                <a:latin typeface="+mn-lt"/>
              </a:rPr>
              <a:t> </a:t>
            </a:r>
            <a:r>
              <a:rPr lang="en-US" b="1" dirty="0" err="1">
                <a:solidFill>
                  <a:srgbClr val="FFFF00"/>
                </a:solidFill>
                <a:latin typeface="+mn-lt"/>
              </a:rPr>
              <a:t>bendición</a:t>
            </a:r>
            <a:r>
              <a:rPr lang="en-US" b="1" dirty="0">
                <a:solidFill>
                  <a:srgbClr val="FFFF00"/>
                </a:solidFill>
                <a:latin typeface="+mn-lt"/>
              </a:rPr>
              <a:t> de Dios, </a:t>
            </a:r>
            <a:r>
              <a:rPr lang="en-US" b="1" dirty="0" err="1">
                <a:solidFill>
                  <a:srgbClr val="FFFF00"/>
                </a:solidFill>
                <a:latin typeface="+mn-lt"/>
              </a:rPr>
              <a:t>cada</a:t>
            </a:r>
            <a:r>
              <a:rPr lang="en-US" b="1" dirty="0">
                <a:solidFill>
                  <a:srgbClr val="FFFF00"/>
                </a:solidFill>
                <a:latin typeface="+mn-lt"/>
              </a:rPr>
              <a:t> día de </a:t>
            </a:r>
            <a:r>
              <a:rPr lang="en-US" b="1" dirty="0" err="1">
                <a:solidFill>
                  <a:srgbClr val="FFFF00"/>
                </a:solidFill>
                <a:latin typeface="+mn-lt"/>
              </a:rPr>
              <a:t>tu</a:t>
            </a:r>
            <a:r>
              <a:rPr lang="en-US" b="1" dirty="0">
                <a:solidFill>
                  <a:srgbClr val="FFFF00"/>
                </a:solidFill>
                <a:latin typeface="+mn-lt"/>
              </a:rPr>
              <a:t> </a:t>
            </a:r>
            <a:r>
              <a:rPr lang="en-US" b="1" dirty="0" err="1">
                <a:solidFill>
                  <a:srgbClr val="FFFF00"/>
                </a:solidFill>
                <a:latin typeface="+mn-lt"/>
              </a:rPr>
              <a:t>vida</a:t>
            </a:r>
            <a:r>
              <a:rPr lang="en-US" b="1" dirty="0">
                <a:solidFill>
                  <a:srgbClr val="FFFF00"/>
                </a:solidFill>
                <a:latin typeface="+mn-lt"/>
              </a:rPr>
              <a:t>.</a:t>
            </a:r>
            <a:br>
              <a:rPr lang="en-US" b="1" dirty="0">
                <a:solidFill>
                  <a:srgbClr val="FFFF00"/>
                </a:solidFill>
                <a:latin typeface="+mn-lt"/>
              </a:rPr>
            </a:br>
            <a:r>
              <a:rPr lang="en-US" b="1" dirty="0">
                <a:solidFill>
                  <a:srgbClr val="FFFF00"/>
                </a:solidFill>
                <a:latin typeface="+mn-lt"/>
              </a:rPr>
              <a:t>No </a:t>
            </a:r>
            <a:r>
              <a:rPr lang="en-US" b="1" dirty="0" err="1">
                <a:solidFill>
                  <a:srgbClr val="FFFF00"/>
                </a:solidFill>
                <a:latin typeface="+mn-lt"/>
              </a:rPr>
              <a:t>te</a:t>
            </a:r>
            <a:r>
              <a:rPr lang="en-US" b="1" dirty="0">
                <a:solidFill>
                  <a:srgbClr val="FFFF00"/>
                </a:solidFill>
                <a:latin typeface="+mn-lt"/>
              </a:rPr>
              <a:t> </a:t>
            </a:r>
            <a:r>
              <a:rPr lang="en-US" b="1" dirty="0" err="1">
                <a:solidFill>
                  <a:srgbClr val="FFFF00"/>
                </a:solidFill>
                <a:latin typeface="+mn-lt"/>
              </a:rPr>
              <a:t>esperes</a:t>
            </a:r>
            <a:r>
              <a:rPr lang="en-US" b="1" dirty="0">
                <a:solidFill>
                  <a:srgbClr val="FFFF00"/>
                </a:solidFill>
                <a:latin typeface="+mn-lt"/>
              </a:rPr>
              <a:t> para ser </a:t>
            </a:r>
            <a:r>
              <a:rPr lang="en-US" b="1" dirty="0" err="1">
                <a:solidFill>
                  <a:srgbClr val="FFFF00"/>
                </a:solidFill>
                <a:latin typeface="+mn-lt"/>
              </a:rPr>
              <a:t>feliz</a:t>
            </a:r>
            <a:r>
              <a:rPr lang="en-US" b="1" dirty="0">
                <a:solidFill>
                  <a:srgbClr val="FFFF00"/>
                </a:solidFill>
                <a:latin typeface="+mn-lt"/>
              </a:rPr>
              <a:t> hasta que seas Obispo</a:t>
            </a:r>
            <a:br>
              <a:rPr lang="en-US" sz="4900" b="1" dirty="0"/>
            </a:br>
            <a:br>
              <a:rPr lang="en-US" sz="6000" b="1" dirty="0">
                <a:solidFill>
                  <a:srgbClr val="FFFF00"/>
                </a:solidFill>
                <a:latin typeface="+mn-lt"/>
              </a:rPr>
            </a:br>
            <a:endParaRPr lang="en-US" sz="4000" dirty="0">
              <a:solidFill>
                <a:schemeClr val="bg1"/>
              </a:solidFill>
              <a:latin typeface="+mn-lt"/>
            </a:endParaRPr>
          </a:p>
        </p:txBody>
      </p:sp>
    </p:spTree>
    <p:extLst>
      <p:ext uri="{BB962C8B-B14F-4D97-AF65-F5344CB8AC3E}">
        <p14:creationId xmlns:p14="http://schemas.microsoft.com/office/powerpoint/2010/main" val="27148550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a:xfrm>
            <a:off x="838200" y="2587625"/>
            <a:ext cx="10515600" cy="1325563"/>
          </a:xfrm>
        </p:spPr>
        <p:txBody>
          <a:bodyPr>
            <a:normAutofit fontScale="90000"/>
          </a:bodyPr>
          <a:lstStyle/>
          <a:p>
            <a:pPr fontAlgn="base"/>
            <a:r>
              <a:rPr lang="en-US" sz="5300" b="1" dirty="0">
                <a:solidFill>
                  <a:schemeClr val="bg1"/>
                </a:solidFill>
                <a:latin typeface="+mn-lt"/>
              </a:rPr>
              <a:t>10. KNOW, ACCEPT AND ENJOY THE CYCLES OF YOUR LIFE: </a:t>
            </a:r>
            <a:br>
              <a:rPr lang="en-US" sz="4900" b="1" dirty="0">
                <a:solidFill>
                  <a:schemeClr val="bg1"/>
                </a:solidFill>
                <a:latin typeface="+mn-lt"/>
              </a:rPr>
            </a:br>
            <a:r>
              <a:rPr lang="en-US" sz="4900" b="1" dirty="0">
                <a:solidFill>
                  <a:schemeClr val="bg1"/>
                </a:solidFill>
                <a:latin typeface="+mn-lt"/>
              </a:rPr>
              <a:t>Youth, maturity and old age.</a:t>
            </a:r>
            <a:br>
              <a:rPr lang="en-US" b="0" i="0" u="none" strike="noStrike" dirty="0">
                <a:solidFill>
                  <a:schemeClr val="bg1"/>
                </a:solidFill>
                <a:effectLst/>
                <a:latin typeface="+mn-lt"/>
              </a:rPr>
            </a:br>
            <a:br>
              <a:rPr lang="en-US" sz="4000" b="0" i="0" u="none" strike="noStrike" dirty="0">
                <a:solidFill>
                  <a:schemeClr val="bg1"/>
                </a:solidFill>
                <a:effectLst/>
                <a:latin typeface="+mn-lt"/>
              </a:rPr>
            </a:br>
            <a:r>
              <a:rPr lang="en-US" sz="5300" b="1" dirty="0">
                <a:solidFill>
                  <a:srgbClr val="FFFF00"/>
                </a:solidFill>
                <a:latin typeface="+mn-lt"/>
              </a:rPr>
              <a:t>10. CONOCE, ACEPTA Y DISFRUTA LOS CICLOS DE TU VIDA:</a:t>
            </a:r>
            <a:br>
              <a:rPr lang="en-US" sz="5300" b="1" dirty="0">
                <a:solidFill>
                  <a:srgbClr val="FFFF00"/>
                </a:solidFill>
                <a:latin typeface="+mn-lt"/>
              </a:rPr>
            </a:br>
            <a:r>
              <a:rPr lang="en-US" sz="4900" b="1" dirty="0">
                <a:solidFill>
                  <a:srgbClr val="FFFF00"/>
                </a:solidFill>
                <a:latin typeface="+mn-lt"/>
              </a:rPr>
              <a:t>Juventud, </a:t>
            </a:r>
            <a:r>
              <a:rPr lang="en-US" sz="4900" b="1" dirty="0" err="1">
                <a:solidFill>
                  <a:srgbClr val="FFFF00"/>
                </a:solidFill>
                <a:latin typeface="+mn-lt"/>
              </a:rPr>
              <a:t>madurez</a:t>
            </a:r>
            <a:r>
              <a:rPr lang="en-US" sz="4900" b="1" dirty="0">
                <a:solidFill>
                  <a:srgbClr val="FFFF00"/>
                </a:solidFill>
                <a:latin typeface="+mn-lt"/>
              </a:rPr>
              <a:t> y </a:t>
            </a:r>
            <a:r>
              <a:rPr lang="en-US" sz="4900" b="1" dirty="0" err="1">
                <a:solidFill>
                  <a:srgbClr val="FFFF00"/>
                </a:solidFill>
                <a:latin typeface="+mn-lt"/>
              </a:rPr>
              <a:t>vejez</a:t>
            </a:r>
            <a:r>
              <a:rPr lang="en-US" sz="4900" b="1" dirty="0">
                <a:solidFill>
                  <a:srgbClr val="FFFF00"/>
                </a:solidFill>
                <a:latin typeface="+mn-lt"/>
              </a:rPr>
              <a:t>.</a:t>
            </a:r>
            <a:br>
              <a:rPr lang="en-US" sz="4900" b="1" dirty="0">
                <a:solidFill>
                  <a:srgbClr val="FFFF00"/>
                </a:solidFill>
                <a:latin typeface="+mn-lt"/>
              </a:rPr>
            </a:br>
            <a:endParaRPr lang="en-US" sz="4000" dirty="0">
              <a:solidFill>
                <a:schemeClr val="bg1"/>
              </a:solidFill>
              <a:latin typeface="+mn-lt"/>
            </a:endParaRPr>
          </a:p>
        </p:txBody>
      </p:sp>
    </p:spTree>
    <p:extLst>
      <p:ext uri="{BB962C8B-B14F-4D97-AF65-F5344CB8AC3E}">
        <p14:creationId xmlns:p14="http://schemas.microsoft.com/office/powerpoint/2010/main" val="1468750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i="0" u="none" strike="noStrik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1. Main Collaborator</a:t>
            </a:r>
            <a:r>
              <a:rPr lang="en-US" sz="4000" b="1" i="0" u="none" strike="noStrik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r>
              <a:rPr lang="es-419" sz="4000" b="1" i="0" u="none" strike="noStrike"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Colaborador Principal</a:t>
            </a:r>
            <a:endParaRPr lang="es-419" sz="40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a:buNone/>
            </a:pPr>
            <a:r>
              <a:rPr lang="en-US" sz="3600" dirty="0">
                <a:solidFill>
                  <a:schemeClr val="bg1"/>
                </a:solidFill>
                <a:latin typeface="+mj-lt"/>
              </a:rPr>
              <a:t>Working closely with your Bishop will require constant communication</a:t>
            </a:r>
          </a:p>
          <a:p>
            <a:pPr marL="0" indent="0" algn="just">
              <a:buNone/>
            </a:pPr>
            <a:r>
              <a:rPr lang="es-419" sz="3600" b="1" dirty="0">
                <a:solidFill>
                  <a:srgbClr val="FFFF00"/>
                </a:solidFill>
                <a:latin typeface="+mj-lt"/>
              </a:rPr>
              <a:t>Trabajar cercanamente con su Obispo requiere de estrecha comunicación</a:t>
            </a:r>
          </a:p>
          <a:p>
            <a:pPr marL="0" indent="0" algn="just">
              <a:buNone/>
            </a:pPr>
            <a:r>
              <a:rPr lang="en-US" sz="3600" dirty="0">
                <a:solidFill>
                  <a:schemeClr val="bg1"/>
                </a:solidFill>
                <a:latin typeface="+mj-lt"/>
              </a:rPr>
              <a:t>1. Daily Calls &amp; Texts/</a:t>
            </a:r>
            <a:r>
              <a:rPr lang="es-419" sz="3600" b="1" dirty="0">
                <a:solidFill>
                  <a:srgbClr val="FFFF00"/>
                </a:solidFill>
                <a:latin typeface="+mj-lt"/>
              </a:rPr>
              <a:t>Llamadas y textos diarios</a:t>
            </a:r>
          </a:p>
          <a:p>
            <a:pPr marL="0" indent="0" algn="just">
              <a:buNone/>
            </a:pPr>
            <a:r>
              <a:rPr lang="en-US" sz="3600" dirty="0">
                <a:solidFill>
                  <a:schemeClr val="bg1"/>
                </a:solidFill>
                <a:latin typeface="+mj-lt"/>
              </a:rPr>
              <a:t>2. Email for all official business (Paper Trail)</a:t>
            </a:r>
          </a:p>
          <a:p>
            <a:pPr marL="0" indent="0" algn="just">
              <a:buNone/>
            </a:pPr>
            <a:r>
              <a:rPr lang="es-419" sz="3600" b="1" dirty="0">
                <a:solidFill>
                  <a:srgbClr val="FFFF00"/>
                </a:solidFill>
                <a:latin typeface="+mj-lt"/>
              </a:rPr>
              <a:t>2. Emails para todo asunto oficial</a:t>
            </a:r>
          </a:p>
        </p:txBody>
      </p:sp>
    </p:spTree>
    <p:extLst>
      <p:ext uri="{BB962C8B-B14F-4D97-AF65-F5344CB8AC3E}">
        <p14:creationId xmlns:p14="http://schemas.microsoft.com/office/powerpoint/2010/main" val="2127532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i="0" u="none" strike="noStrik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1. Main Collaborator</a:t>
            </a:r>
            <a:r>
              <a:rPr lang="en-US" sz="4000" b="1" i="0" u="none" strike="noStrik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r>
              <a:rPr lang="es-419" sz="4000" b="1" i="0" u="none" strike="noStrik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Colaborador Principal</a:t>
            </a:r>
            <a:endParaRPr lang="es-419" sz="4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normAutofit/>
          </a:bodyPr>
          <a:lstStyle/>
          <a:p>
            <a:pPr marL="0" indent="0" algn="just">
              <a:buNone/>
            </a:pPr>
            <a:r>
              <a:rPr lang="en-US" sz="3600" dirty="0">
                <a:solidFill>
                  <a:schemeClr val="bg1"/>
                </a:solidFill>
                <a:latin typeface="+mj-lt"/>
              </a:rPr>
              <a:t>3. Every pastor should present an official matter in writing or by email.</a:t>
            </a:r>
          </a:p>
          <a:p>
            <a:pPr marL="0" indent="0" algn="just">
              <a:buNone/>
            </a:pPr>
            <a:r>
              <a:rPr lang="es-419" sz="3600" b="1" dirty="0">
                <a:solidFill>
                  <a:srgbClr val="FFFF00"/>
                </a:solidFill>
                <a:latin typeface="+mj-lt"/>
              </a:rPr>
              <a:t>3. Que todo pastor presente todo asunto oficial por escrito o en un correo electronico.</a:t>
            </a:r>
          </a:p>
        </p:txBody>
      </p:sp>
    </p:spTree>
    <p:extLst>
      <p:ext uri="{BB962C8B-B14F-4D97-AF65-F5344CB8AC3E}">
        <p14:creationId xmlns:p14="http://schemas.microsoft.com/office/powerpoint/2010/main" val="773699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FC509F-2D97-DD8F-8F5D-764AAD715B8A}"/>
              </a:ext>
            </a:extLst>
          </p:cNvPr>
          <p:cNvSpPr>
            <a:spLocks noGrp="1"/>
          </p:cNvSpPr>
          <p:nvPr>
            <p:ph type="title"/>
          </p:nvPr>
        </p:nvSpPr>
        <p:spPr/>
        <p:txBody>
          <a:bodyPr/>
          <a:lstStyle/>
          <a:p>
            <a:r>
              <a:rPr lang="en-US" sz="4400" i="0" u="none" strike="noStrik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Additional Responsibilities</a:t>
            </a:r>
            <a:b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s-419" b="1" dirty="0">
                <a:solidFill>
                  <a:srgbClr val="FFFF00"/>
                </a:solidFill>
                <a:latin typeface="Calibri" panose="020F0502020204030204" pitchFamily="34" charset="0"/>
                <a:ea typeface="Calibri" panose="020F0502020204030204" pitchFamily="34" charset="0"/>
                <a:cs typeface="Calibri" panose="020F0502020204030204" pitchFamily="34" charset="0"/>
              </a:rPr>
              <a:t>Responsabilidades Adicionales</a:t>
            </a:r>
            <a:endParaRPr lang="es-419" b="1" dirty="0">
              <a:solidFill>
                <a:srgbClr val="FFFF00"/>
              </a:solidFill>
            </a:endParaRPr>
          </a:p>
        </p:txBody>
      </p:sp>
      <p:sp>
        <p:nvSpPr>
          <p:cNvPr id="5" name="Content Placeholder 4">
            <a:extLst>
              <a:ext uri="{FF2B5EF4-FFF2-40B4-BE49-F238E27FC236}">
                <a16:creationId xmlns:a16="http://schemas.microsoft.com/office/drawing/2014/main" id="{D3CC08F0-2E05-98BD-B770-96DCDD7FDAEB}"/>
              </a:ext>
            </a:extLst>
          </p:cNvPr>
          <p:cNvSpPr>
            <a:spLocks noGrp="1"/>
          </p:cNvSpPr>
          <p:nvPr>
            <p:ph sz="half" idx="1"/>
          </p:nvPr>
        </p:nvSpPr>
        <p:spPr/>
        <p:txBody>
          <a:bodyPr>
            <a:normAutofit/>
          </a:bodyPr>
          <a:lstStyle/>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Process Credentials, Licenses and Certificates</a:t>
            </a:r>
          </a:p>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Process Evaluations and Census</a:t>
            </a:r>
          </a:p>
          <a:p>
            <a:pPr rtl="0" fontAlgn="base">
              <a:spcBef>
                <a:spcPts val="0"/>
              </a:spcBef>
              <a:spcAft>
                <a:spcPts val="0"/>
              </a:spcAft>
              <a:buFont typeface="Arial" panose="020B0604020202020204" pitchFamily="34" charset="0"/>
              <a:buChar char="•"/>
            </a:pPr>
            <a:r>
              <a:rPr lang="en-US" sz="3200" dirty="0">
                <a:solidFill>
                  <a:schemeClr val="bg1"/>
                </a:solidFill>
                <a:latin typeface="+mj-lt"/>
              </a:rPr>
              <a:t>Process Real Estate resolution</a:t>
            </a:r>
          </a:p>
          <a:p>
            <a:pPr rtl="0" fontAlgn="base">
              <a:spcBef>
                <a:spcPts val="0"/>
              </a:spcBef>
              <a:spcAft>
                <a:spcPts val="0"/>
              </a:spcAft>
              <a:buFont typeface="Arial" panose="020B0604020202020204" pitchFamily="34" charset="0"/>
              <a:buChar char="•"/>
            </a:pPr>
            <a:r>
              <a:rPr lang="en-US" sz="3200" b="0" i="0" u="none" strike="noStrike" dirty="0">
                <a:solidFill>
                  <a:schemeClr val="bg1"/>
                </a:solidFill>
                <a:effectLst/>
                <a:latin typeface="+mj-lt"/>
              </a:rPr>
              <a:t>Process Mandatory Training</a:t>
            </a:r>
          </a:p>
        </p:txBody>
      </p:sp>
      <p:sp>
        <p:nvSpPr>
          <p:cNvPr id="6" name="Content Placeholder 5">
            <a:extLst>
              <a:ext uri="{FF2B5EF4-FFF2-40B4-BE49-F238E27FC236}">
                <a16:creationId xmlns:a16="http://schemas.microsoft.com/office/drawing/2014/main" id="{9C5DDBA3-BE16-D9B6-97BD-F2CBAF23E9BE}"/>
              </a:ext>
            </a:extLst>
          </p:cNvPr>
          <p:cNvSpPr>
            <a:spLocks noGrp="1"/>
          </p:cNvSpPr>
          <p:nvPr>
            <p:ph sz="half" idx="2"/>
          </p:nvPr>
        </p:nvSpPr>
        <p:spPr/>
        <p:txBody>
          <a:bodyPr>
            <a:normAutofit/>
          </a:bodyPr>
          <a:lstStyle/>
          <a:p>
            <a:r>
              <a:rPr lang="es-419" sz="3200" dirty="0">
                <a:solidFill>
                  <a:schemeClr val="bg1"/>
                </a:solidFill>
                <a:latin typeface="+mj-lt"/>
              </a:rPr>
              <a:t>Procesar credenciales, licencias, y certificados</a:t>
            </a:r>
          </a:p>
          <a:p>
            <a:r>
              <a:rPr lang="es-419" sz="3200" dirty="0">
                <a:solidFill>
                  <a:schemeClr val="bg1"/>
                </a:solidFill>
                <a:latin typeface="+mj-lt"/>
              </a:rPr>
              <a:t>Procesar evaluaciones y censos</a:t>
            </a:r>
          </a:p>
          <a:p>
            <a:r>
              <a:rPr lang="es-419" sz="3200" dirty="0">
                <a:solidFill>
                  <a:schemeClr val="bg1"/>
                </a:solidFill>
                <a:latin typeface="+mj-lt"/>
              </a:rPr>
              <a:t>Procesar resoluciones de bienes inmobiliarios</a:t>
            </a:r>
          </a:p>
          <a:p>
            <a:r>
              <a:rPr lang="es-419" sz="3200" dirty="0">
                <a:solidFill>
                  <a:schemeClr val="bg1"/>
                </a:solidFill>
                <a:latin typeface="+mj-lt"/>
              </a:rPr>
              <a:t>Procesar Entrenamiento Mandatorio</a:t>
            </a:r>
            <a:endParaRPr lang="en-US" sz="3200" dirty="0">
              <a:solidFill>
                <a:schemeClr val="bg1"/>
              </a:solidFill>
              <a:latin typeface="+mj-lt"/>
            </a:endParaRPr>
          </a:p>
        </p:txBody>
      </p:sp>
    </p:spTree>
    <p:extLst>
      <p:ext uri="{BB962C8B-B14F-4D97-AF65-F5344CB8AC3E}">
        <p14:creationId xmlns:p14="http://schemas.microsoft.com/office/powerpoint/2010/main" val="583423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4D467-71EC-DB8A-1C47-A4B176F422BB}"/>
              </a:ext>
            </a:extLst>
          </p:cNvPr>
          <p:cNvSpPr>
            <a:spLocks noGrp="1"/>
          </p:cNvSpPr>
          <p:nvPr>
            <p:ph type="title"/>
          </p:nvPr>
        </p:nvSpPr>
        <p:spPr/>
        <p:txBody>
          <a:bodyPr>
            <a:normAutofit/>
          </a:bodyPr>
          <a:lstStyle/>
          <a:p>
            <a:r>
              <a:rPr lang="en-US" sz="4000" b="0" i="0" u="none" strike="noStrike" dirty="0">
                <a:solidFill>
                  <a:schemeClr val="bg1"/>
                </a:solidFill>
                <a:effectLst/>
                <a:latin typeface="+mn-lt"/>
              </a:rPr>
              <a:t>Article 62, Clause II/</a:t>
            </a:r>
            <a:r>
              <a:rPr lang="es-419" sz="4000" b="1" i="0" u="none" strike="noStrike" dirty="0">
                <a:solidFill>
                  <a:schemeClr val="bg1"/>
                </a:solidFill>
                <a:effectLst/>
                <a:latin typeface="+mn-lt"/>
              </a:rPr>
              <a:t>Articulo 62, Inciso II</a:t>
            </a:r>
            <a:endParaRPr lang="es-419" sz="4000" dirty="0">
              <a:solidFill>
                <a:schemeClr val="bg1"/>
              </a:solidFill>
              <a:latin typeface="+mn-lt"/>
            </a:endParaRPr>
          </a:p>
        </p:txBody>
      </p:sp>
      <p:sp>
        <p:nvSpPr>
          <p:cNvPr id="3" name="Content Placeholder 2">
            <a:extLst>
              <a:ext uri="{FF2B5EF4-FFF2-40B4-BE49-F238E27FC236}">
                <a16:creationId xmlns:a16="http://schemas.microsoft.com/office/drawing/2014/main" id="{E744F3C3-F825-9E72-2DF7-6CD1FD87DF05}"/>
              </a:ext>
            </a:extLst>
          </p:cNvPr>
          <p:cNvSpPr>
            <a:spLocks noGrp="1"/>
          </p:cNvSpPr>
          <p:nvPr>
            <p:ph idx="1"/>
          </p:nvPr>
        </p:nvSpPr>
        <p:spPr/>
        <p:txBody>
          <a:bodyPr/>
          <a:lstStyle/>
          <a:p>
            <a:pPr marL="0" indent="0" algn="just" rtl="0">
              <a:spcBef>
                <a:spcPts val="0"/>
              </a:spcBef>
              <a:spcAft>
                <a:spcPts val="1200"/>
              </a:spcAft>
              <a:buNone/>
            </a:pPr>
            <a:r>
              <a:rPr lang="en-US" sz="3600" b="0" i="0" u="none" strike="noStrike" dirty="0">
                <a:solidFill>
                  <a:schemeClr val="bg1"/>
                </a:solidFill>
                <a:effectLst/>
              </a:rPr>
              <a:t>He shall keep a registry of all real estate and archive a copy of the title of every temple and building that are in the service of the Apostolic Assembly.</a:t>
            </a:r>
            <a:endParaRPr lang="en-US" sz="3600" b="0" dirty="0">
              <a:solidFill>
                <a:schemeClr val="bg1"/>
              </a:solidFill>
              <a:effectLst/>
            </a:endParaRPr>
          </a:p>
          <a:p>
            <a:pPr marL="0" indent="0" algn="just" rtl="0">
              <a:spcBef>
                <a:spcPts val="0"/>
              </a:spcBef>
              <a:spcAft>
                <a:spcPts val="1200"/>
              </a:spcAft>
              <a:buNone/>
            </a:pPr>
            <a:r>
              <a:rPr lang="es-419" sz="3600" b="1" i="0" u="none" strike="noStrike" dirty="0">
                <a:solidFill>
                  <a:srgbClr val="FFFF00"/>
                </a:solidFill>
                <a:effectLst/>
              </a:rPr>
              <a:t>Llevará un libro de registro y guardará una copia del título de propiedad de cada templo y edificio que estén al servicio de la Asamblea Apostólica.</a:t>
            </a:r>
            <a:endParaRPr lang="es-419" sz="3600" b="0" dirty="0">
              <a:solidFill>
                <a:srgbClr val="FFFF00"/>
              </a:solidFill>
              <a:effectLst/>
            </a:endParaRPr>
          </a:p>
          <a:p>
            <a:pPr marL="0" indent="0">
              <a:buNone/>
            </a:pPr>
            <a:endParaRPr lang="en-US" b="1" dirty="0">
              <a:solidFill>
                <a:schemeClr val="bg1"/>
              </a:solidFill>
            </a:endParaRPr>
          </a:p>
        </p:txBody>
      </p:sp>
    </p:spTree>
    <p:extLst>
      <p:ext uri="{BB962C8B-B14F-4D97-AF65-F5344CB8AC3E}">
        <p14:creationId xmlns:p14="http://schemas.microsoft.com/office/powerpoint/2010/main" val="27447073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3303</TotalTime>
  <Words>3081</Words>
  <Application>Microsoft Macintosh PowerPoint</Application>
  <PresentationFormat>Widescreen</PresentationFormat>
  <Paragraphs>168</Paragraphs>
  <Slides>53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53</vt:i4>
      </vt:variant>
    </vt:vector>
  </HeadingPairs>
  <TitlesOfParts>
    <vt:vector size="57" baseType="lpstr">
      <vt:lpstr>Arial</vt:lpstr>
      <vt:lpstr>Calibri</vt:lpstr>
      <vt:lpstr>Calibri Light</vt:lpstr>
      <vt:lpstr>Office Theme</vt:lpstr>
      <vt:lpstr>PowerPoint Presentation</vt:lpstr>
      <vt:lpstr>Constitutional Responsibilities Responsabilidades Constitucionales</vt:lpstr>
      <vt:lpstr>PowerPoint Presentation</vt:lpstr>
      <vt:lpstr>Articulo 62, Inciso I</vt:lpstr>
      <vt:lpstr>Article 62, Clause I</vt:lpstr>
      <vt:lpstr>1. Main Collaborator/Colaborador Principal</vt:lpstr>
      <vt:lpstr>1. Main Collaborator/Colaborador Principal</vt:lpstr>
      <vt:lpstr>Additional Responsibilities Responsabilidades Adicionales</vt:lpstr>
      <vt:lpstr>Article 62, Clause II/Articulo 62, Inciso II</vt:lpstr>
      <vt:lpstr>PowerPoint Presentation</vt:lpstr>
      <vt:lpstr>PowerPoint Presentation</vt:lpstr>
      <vt:lpstr>Article 62, Clause III/Articulo 62, Inciso III</vt:lpstr>
      <vt:lpstr>Article 62, Clause IV</vt:lpstr>
      <vt:lpstr>Article 62, Clause IV</vt:lpstr>
      <vt:lpstr>PowerPoint Presentation</vt:lpstr>
      <vt:lpstr>Article 62, Clause V/Articulo 62, Inciso V</vt:lpstr>
      <vt:lpstr>PowerPoint Presentation</vt:lpstr>
      <vt:lpstr>Articulo 62, Inciso VI</vt:lpstr>
      <vt:lpstr>Article 62, Clause VI</vt:lpstr>
      <vt:lpstr>PowerPoint Presentation</vt:lpstr>
      <vt:lpstr>Articulo 62, Inciso VII</vt:lpstr>
      <vt:lpstr>Article 62, Clause VII</vt:lpstr>
      <vt:lpstr>PowerPoint Presentation</vt:lpstr>
      <vt:lpstr>Articulo 62, Inciso VIII</vt:lpstr>
      <vt:lpstr>PowerPoint Presentation</vt:lpstr>
      <vt:lpstr>Transition of Responsibilities Transición de Responsabilidades</vt:lpstr>
      <vt:lpstr>1. Acta, Convención Distrital 2023 1. 2023 District Convention Minutes</vt:lpstr>
      <vt:lpstr>2. Aviso Oficial de Nuevos Funcionarios 2. Official Notice of New Board Members</vt:lpstr>
      <vt:lpstr>3. Administrative Transfer Meeting Minutes 3. Acta de Reunión para la Transferencia Administración</vt:lpstr>
      <vt:lpstr>3. Administrative Transfer Meeting Minutes 3. Acta de Reunión para la Transferencia Administración</vt:lpstr>
      <vt:lpstr>4. Confidentiality Agreement, 2023-2027 4. Acuerdo de Confidencialidad, 2023-2027</vt:lpstr>
      <vt:lpstr>Judgment Process Proceso de Juicios</vt:lpstr>
      <vt:lpstr>PowerPoint Presentation</vt:lpstr>
      <vt:lpstr>1. HONOR &amp; JUSTICE 1. HONOR Y JUSTICIA</vt:lpstr>
      <vt:lpstr>1. HONOR &amp; JUSTICE 1. HONOR Y JUSTICIA</vt:lpstr>
      <vt:lpstr>2. TRIAL 2. JUICIO</vt:lpstr>
      <vt:lpstr>2. TRIAL 2. JUICIO</vt:lpstr>
      <vt:lpstr>3. APPEALS 3. APELACIÓN</vt:lpstr>
      <vt:lpstr>3. APPEALS 3. APELACIÓN</vt:lpstr>
      <vt:lpstr>Agenda &amp; Action Items Agenda y Tareas Ejecución</vt:lpstr>
      <vt:lpstr>PowerPoint Presentation</vt:lpstr>
      <vt:lpstr>Excellence in Spiritual Balance  Excelencia en el Balance Espiritual  </vt:lpstr>
      <vt:lpstr> 15 of the current 26 Bishops were District Secretaries: may this opportunity not affect your marriage or your congregation or your health.  15 de los actuales 26 Obispos, fueron Secretarios de Distrito: que esta oportunidad no afecte tu matrimonio ni tu congregación ni tu salud.</vt:lpstr>
      <vt:lpstr>  1. WORSHIP WHEN YOU ARE NOT IN A CHURCH SERVICE.  Worship God when no one is looking.  1. ADORA CUANDO NO ESTÉS EN UN CULTO. Adora a Dios cuando nadie te está mirando. </vt:lpstr>
      <vt:lpstr>   2. PRAY WHEN YOU ARE ALONE.  2. ORA CUANDO ESTÉS A SOLAS.  </vt:lpstr>
      <vt:lpstr>  3. READ THE BIBLE WHEN YOU ARE NOT PREPARING A SERMON.  3. LEE LA BIBLIA CUANDO NO ESTES PREPARANDO UN SERMÓN. </vt:lpstr>
      <vt:lpstr>   4. PUT MORE EFFORT INTO YOUR FAMILY THAN YOUR POSITION AS SECRETARY. God, my health, my marriage, my children and my ministries.  4. PONLE MAS GANAS A TU FAMILIA QUE A TU PUESTO DE SECRETARIO. Dios, mi salud, mi matrimonio, mis hijos, y mis ministerios. </vt:lpstr>
      <vt:lpstr> 5. WORK LIKE THE CREATOR:  Take a day of rest every week.  Take vacations with your family every year.  5. TRABAJA COMO EL CREADOR:              Toma un día de descanso cada semana. Toma vacaciones con tu familia cada año.</vt:lpstr>
      <vt:lpstr>6. FIND A HOBBY THAT IS RE-CREATIVE.                Our work is very sedentary.  Imitate Jesus: walk for an hour every day, because oxygen is the key to energy.  6. ENCUENTRA UN PASATIEMPO QUE SEA  RE-CREATIVO. Nuestro trabajo es muy sedentario. Imita a Jesús: camina una hora todos los días,  porque el oxígeno es la clave de la energía.</vt:lpstr>
      <vt:lpstr> 7. LISTEN MORE!  Open your heart to all the new lessons with which God wants to renew your spiritual strength.  7. ¡ESCUCHA MÁS!  Abre tu corazón a todas las nuevas lecciones con las que Dios quiere renovar tus fuerzas espirituales.    </vt:lpstr>
      <vt:lpstr>8. SLEEP MORE!  A key to the anointing (if you are a man of prayer).  8. ¡DUERMES MÁS! Clave de la unción (si eres hombre de oración). </vt:lpstr>
      <vt:lpstr>9. LAUGH MORE!  Be a Secretary who enjoys every blessing from God, every day of your life. Don't wait to be happy until you are a Bishop...  9. ¡RÍE MÁS!  Se un Secretario que disfruta cada bendición de Dios, cada día de tu vida. No te esperes para ser feliz hasta que seas Obispo  </vt:lpstr>
      <vt:lpstr>10. KNOW, ACCEPT AND ENJOY THE CYCLES OF YOUR LIFE:  Youth, maturity and old age.  10. CONOCE, ACEPTA Y DISFRUTA LOS CICLOS DE TU VIDA: Juventud, madurez y vejez.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Pacheco</dc:creator>
  <cp:lastModifiedBy>ismaelmdc@yahoo.com</cp:lastModifiedBy>
  <cp:revision>19</cp:revision>
  <dcterms:created xsi:type="dcterms:W3CDTF">2023-10-16T03:12:43Z</dcterms:created>
  <dcterms:modified xsi:type="dcterms:W3CDTF">2024-04-10T16:35:28Z</dcterms:modified>
</cp:coreProperties>
</file>