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5" r:id="rId10"/>
    <p:sldId id="262" r:id="rId11"/>
    <p:sldId id="266" r:id="rId12"/>
    <p:sldId id="263" r:id="rId13"/>
    <p:sldId id="271" r:id="rId14"/>
    <p:sldId id="272" r:id="rId15"/>
    <p:sldId id="273" r:id="rId16"/>
    <p:sldId id="264"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4660"/>
  </p:normalViewPr>
  <p:slideViewPr>
    <p:cSldViewPr snapToGrid="0">
      <p:cViewPr varScale="1">
        <p:scale>
          <a:sx n="74" d="100"/>
          <a:sy n="74" d="100"/>
        </p:scale>
        <p:origin x="7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FF3B-907E-32B1-59DA-838FEB7AA6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B440AB-F1F4-E41D-C264-774219534F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E63197-7ECD-67E6-5A46-B8C6DFC3B7B1}"/>
              </a:ext>
            </a:extLst>
          </p:cNvPr>
          <p:cNvSpPr>
            <a:spLocks noGrp="1"/>
          </p:cNvSpPr>
          <p:nvPr>
            <p:ph type="dt" sz="half" idx="10"/>
          </p:nvPr>
        </p:nvSpPr>
        <p:spPr/>
        <p:txBody>
          <a:bodyPr/>
          <a:lstStyle/>
          <a:p>
            <a:fld id="{9615CA86-9AF9-43BC-A1E7-FC390BA2ADEE}" type="datetimeFigureOut">
              <a:rPr lang="en-US" smtClean="0"/>
              <a:t>5/20/2025</a:t>
            </a:fld>
            <a:endParaRPr lang="en-US"/>
          </a:p>
        </p:txBody>
      </p:sp>
      <p:sp>
        <p:nvSpPr>
          <p:cNvPr id="5" name="Footer Placeholder 4">
            <a:extLst>
              <a:ext uri="{FF2B5EF4-FFF2-40B4-BE49-F238E27FC236}">
                <a16:creationId xmlns:a16="http://schemas.microsoft.com/office/drawing/2014/main" id="{992F5EED-BC27-02E1-B3D8-F4707C142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1F8F8-EE20-2594-076F-BB9B19C3FD71}"/>
              </a:ext>
            </a:extLst>
          </p:cNvPr>
          <p:cNvSpPr>
            <a:spLocks noGrp="1"/>
          </p:cNvSpPr>
          <p:nvPr>
            <p:ph type="sldNum" sz="quarter" idx="12"/>
          </p:nvPr>
        </p:nvSpPr>
        <p:spPr/>
        <p:txBody>
          <a:bodyPr/>
          <a:lstStyle/>
          <a:p>
            <a:fld id="{A14C3580-4D41-4C41-A5FB-174070E4487B}" type="slidenum">
              <a:rPr lang="en-US" smtClean="0"/>
              <a:t>‹#›</a:t>
            </a:fld>
            <a:endParaRPr lang="en-US"/>
          </a:p>
        </p:txBody>
      </p:sp>
    </p:spTree>
    <p:extLst>
      <p:ext uri="{BB962C8B-B14F-4D97-AF65-F5344CB8AC3E}">
        <p14:creationId xmlns:p14="http://schemas.microsoft.com/office/powerpoint/2010/main" val="3124230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196B-EA45-D6FA-5BBD-34116254FE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D326B1-6F7C-4931-A30B-18BB309AEE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364A4-6A3D-AAEC-D1AB-1E0323E213D2}"/>
              </a:ext>
            </a:extLst>
          </p:cNvPr>
          <p:cNvSpPr>
            <a:spLocks noGrp="1"/>
          </p:cNvSpPr>
          <p:nvPr>
            <p:ph type="dt" sz="half" idx="10"/>
          </p:nvPr>
        </p:nvSpPr>
        <p:spPr/>
        <p:txBody>
          <a:bodyPr/>
          <a:lstStyle/>
          <a:p>
            <a:fld id="{9615CA86-9AF9-43BC-A1E7-FC390BA2ADEE}" type="datetimeFigureOut">
              <a:rPr lang="en-US" smtClean="0"/>
              <a:t>5/20/2025</a:t>
            </a:fld>
            <a:endParaRPr lang="en-US"/>
          </a:p>
        </p:txBody>
      </p:sp>
      <p:sp>
        <p:nvSpPr>
          <p:cNvPr id="5" name="Footer Placeholder 4">
            <a:extLst>
              <a:ext uri="{FF2B5EF4-FFF2-40B4-BE49-F238E27FC236}">
                <a16:creationId xmlns:a16="http://schemas.microsoft.com/office/drawing/2014/main" id="{335490D5-D91D-824A-FD8D-63DD4B689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B0BC18-4432-A773-30A1-773B9D79F70A}"/>
              </a:ext>
            </a:extLst>
          </p:cNvPr>
          <p:cNvSpPr>
            <a:spLocks noGrp="1"/>
          </p:cNvSpPr>
          <p:nvPr>
            <p:ph type="sldNum" sz="quarter" idx="12"/>
          </p:nvPr>
        </p:nvSpPr>
        <p:spPr/>
        <p:txBody>
          <a:bodyPr/>
          <a:lstStyle/>
          <a:p>
            <a:fld id="{A14C3580-4D41-4C41-A5FB-174070E4487B}" type="slidenum">
              <a:rPr lang="en-US" smtClean="0"/>
              <a:t>‹#›</a:t>
            </a:fld>
            <a:endParaRPr lang="en-US"/>
          </a:p>
        </p:txBody>
      </p:sp>
    </p:spTree>
    <p:extLst>
      <p:ext uri="{BB962C8B-B14F-4D97-AF65-F5344CB8AC3E}">
        <p14:creationId xmlns:p14="http://schemas.microsoft.com/office/powerpoint/2010/main" val="1623571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EC6390-D7EB-6820-C73B-EA18BB0D30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7E7212-25A6-E813-F81B-B1B98CC913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B63540-E41E-32B1-984E-44CB773A789A}"/>
              </a:ext>
            </a:extLst>
          </p:cNvPr>
          <p:cNvSpPr>
            <a:spLocks noGrp="1"/>
          </p:cNvSpPr>
          <p:nvPr>
            <p:ph type="dt" sz="half" idx="10"/>
          </p:nvPr>
        </p:nvSpPr>
        <p:spPr/>
        <p:txBody>
          <a:bodyPr/>
          <a:lstStyle/>
          <a:p>
            <a:fld id="{9615CA86-9AF9-43BC-A1E7-FC390BA2ADEE}" type="datetimeFigureOut">
              <a:rPr lang="en-US" smtClean="0"/>
              <a:t>5/20/2025</a:t>
            </a:fld>
            <a:endParaRPr lang="en-US"/>
          </a:p>
        </p:txBody>
      </p:sp>
      <p:sp>
        <p:nvSpPr>
          <p:cNvPr id="5" name="Footer Placeholder 4">
            <a:extLst>
              <a:ext uri="{FF2B5EF4-FFF2-40B4-BE49-F238E27FC236}">
                <a16:creationId xmlns:a16="http://schemas.microsoft.com/office/drawing/2014/main" id="{A74814BC-F40F-DAA9-B1B7-49F3D9A55D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7D31F-AFD9-0843-3103-5E707CA62DD9}"/>
              </a:ext>
            </a:extLst>
          </p:cNvPr>
          <p:cNvSpPr>
            <a:spLocks noGrp="1"/>
          </p:cNvSpPr>
          <p:nvPr>
            <p:ph type="sldNum" sz="quarter" idx="12"/>
          </p:nvPr>
        </p:nvSpPr>
        <p:spPr/>
        <p:txBody>
          <a:bodyPr/>
          <a:lstStyle/>
          <a:p>
            <a:fld id="{A14C3580-4D41-4C41-A5FB-174070E4487B}" type="slidenum">
              <a:rPr lang="en-US" smtClean="0"/>
              <a:t>‹#›</a:t>
            </a:fld>
            <a:endParaRPr lang="en-US"/>
          </a:p>
        </p:txBody>
      </p:sp>
    </p:spTree>
    <p:extLst>
      <p:ext uri="{BB962C8B-B14F-4D97-AF65-F5344CB8AC3E}">
        <p14:creationId xmlns:p14="http://schemas.microsoft.com/office/powerpoint/2010/main" val="280937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0D8C8-2BF8-AC9C-B323-24597F5539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4039FC-E8EA-5DD4-0443-A7EFB5CE16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26465-9F0C-CB26-7523-4E7FE7DC89E6}"/>
              </a:ext>
            </a:extLst>
          </p:cNvPr>
          <p:cNvSpPr>
            <a:spLocks noGrp="1"/>
          </p:cNvSpPr>
          <p:nvPr>
            <p:ph type="dt" sz="half" idx="10"/>
          </p:nvPr>
        </p:nvSpPr>
        <p:spPr/>
        <p:txBody>
          <a:bodyPr/>
          <a:lstStyle/>
          <a:p>
            <a:fld id="{9615CA86-9AF9-43BC-A1E7-FC390BA2ADEE}" type="datetimeFigureOut">
              <a:rPr lang="en-US" smtClean="0"/>
              <a:t>5/20/2025</a:t>
            </a:fld>
            <a:endParaRPr lang="en-US"/>
          </a:p>
        </p:txBody>
      </p:sp>
      <p:sp>
        <p:nvSpPr>
          <p:cNvPr id="5" name="Footer Placeholder 4">
            <a:extLst>
              <a:ext uri="{FF2B5EF4-FFF2-40B4-BE49-F238E27FC236}">
                <a16:creationId xmlns:a16="http://schemas.microsoft.com/office/drawing/2014/main" id="{CBA27059-2037-4542-7116-238C16E9B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30CD1-926E-548D-D982-7F20EA378C4D}"/>
              </a:ext>
            </a:extLst>
          </p:cNvPr>
          <p:cNvSpPr>
            <a:spLocks noGrp="1"/>
          </p:cNvSpPr>
          <p:nvPr>
            <p:ph type="sldNum" sz="quarter" idx="12"/>
          </p:nvPr>
        </p:nvSpPr>
        <p:spPr/>
        <p:txBody>
          <a:bodyPr/>
          <a:lstStyle/>
          <a:p>
            <a:fld id="{A14C3580-4D41-4C41-A5FB-174070E4487B}" type="slidenum">
              <a:rPr lang="en-US" smtClean="0"/>
              <a:t>‹#›</a:t>
            </a:fld>
            <a:endParaRPr lang="en-US"/>
          </a:p>
        </p:txBody>
      </p:sp>
    </p:spTree>
    <p:extLst>
      <p:ext uri="{BB962C8B-B14F-4D97-AF65-F5344CB8AC3E}">
        <p14:creationId xmlns:p14="http://schemas.microsoft.com/office/powerpoint/2010/main" val="777488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C0A4-ED4E-8984-32DC-5191C18436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26FB80-1658-8054-F200-22D70A9BEEC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93BE57-600C-1098-2512-315DE59FD0F4}"/>
              </a:ext>
            </a:extLst>
          </p:cNvPr>
          <p:cNvSpPr>
            <a:spLocks noGrp="1"/>
          </p:cNvSpPr>
          <p:nvPr>
            <p:ph type="dt" sz="half" idx="10"/>
          </p:nvPr>
        </p:nvSpPr>
        <p:spPr/>
        <p:txBody>
          <a:bodyPr/>
          <a:lstStyle/>
          <a:p>
            <a:fld id="{9615CA86-9AF9-43BC-A1E7-FC390BA2ADEE}" type="datetimeFigureOut">
              <a:rPr lang="en-US" smtClean="0"/>
              <a:t>5/20/2025</a:t>
            </a:fld>
            <a:endParaRPr lang="en-US"/>
          </a:p>
        </p:txBody>
      </p:sp>
      <p:sp>
        <p:nvSpPr>
          <p:cNvPr id="5" name="Footer Placeholder 4">
            <a:extLst>
              <a:ext uri="{FF2B5EF4-FFF2-40B4-BE49-F238E27FC236}">
                <a16:creationId xmlns:a16="http://schemas.microsoft.com/office/drawing/2014/main" id="{FB8B83B5-2F0C-EB49-48FF-A237ABF21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C6D0E6-4C34-C92B-9FCC-E091FAE36A6F}"/>
              </a:ext>
            </a:extLst>
          </p:cNvPr>
          <p:cNvSpPr>
            <a:spLocks noGrp="1"/>
          </p:cNvSpPr>
          <p:nvPr>
            <p:ph type="sldNum" sz="quarter" idx="12"/>
          </p:nvPr>
        </p:nvSpPr>
        <p:spPr/>
        <p:txBody>
          <a:bodyPr/>
          <a:lstStyle/>
          <a:p>
            <a:fld id="{A14C3580-4D41-4C41-A5FB-174070E4487B}" type="slidenum">
              <a:rPr lang="en-US" smtClean="0"/>
              <a:t>‹#›</a:t>
            </a:fld>
            <a:endParaRPr lang="en-US"/>
          </a:p>
        </p:txBody>
      </p:sp>
    </p:spTree>
    <p:extLst>
      <p:ext uri="{BB962C8B-B14F-4D97-AF65-F5344CB8AC3E}">
        <p14:creationId xmlns:p14="http://schemas.microsoft.com/office/powerpoint/2010/main" val="4094227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C24BE-4B6C-8D41-468E-844FDACC58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3DF525-0014-E969-AAA6-1D144C271E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335768-971B-C2C0-C25D-EAECA49031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DF2344-400B-064D-9C0F-D0B90A3AD4C4}"/>
              </a:ext>
            </a:extLst>
          </p:cNvPr>
          <p:cNvSpPr>
            <a:spLocks noGrp="1"/>
          </p:cNvSpPr>
          <p:nvPr>
            <p:ph type="dt" sz="half" idx="10"/>
          </p:nvPr>
        </p:nvSpPr>
        <p:spPr/>
        <p:txBody>
          <a:bodyPr/>
          <a:lstStyle/>
          <a:p>
            <a:fld id="{9615CA86-9AF9-43BC-A1E7-FC390BA2ADEE}" type="datetimeFigureOut">
              <a:rPr lang="en-US" smtClean="0"/>
              <a:t>5/20/2025</a:t>
            </a:fld>
            <a:endParaRPr lang="en-US"/>
          </a:p>
        </p:txBody>
      </p:sp>
      <p:sp>
        <p:nvSpPr>
          <p:cNvPr id="6" name="Footer Placeholder 5">
            <a:extLst>
              <a:ext uri="{FF2B5EF4-FFF2-40B4-BE49-F238E27FC236}">
                <a16:creationId xmlns:a16="http://schemas.microsoft.com/office/drawing/2014/main" id="{87E36265-BE61-AB04-CC2D-9E9FC4EDD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C4A9EC-B07D-B6AD-13E0-5D1CEA04AB99}"/>
              </a:ext>
            </a:extLst>
          </p:cNvPr>
          <p:cNvSpPr>
            <a:spLocks noGrp="1"/>
          </p:cNvSpPr>
          <p:nvPr>
            <p:ph type="sldNum" sz="quarter" idx="12"/>
          </p:nvPr>
        </p:nvSpPr>
        <p:spPr/>
        <p:txBody>
          <a:bodyPr/>
          <a:lstStyle/>
          <a:p>
            <a:fld id="{A14C3580-4D41-4C41-A5FB-174070E4487B}" type="slidenum">
              <a:rPr lang="en-US" smtClean="0"/>
              <a:t>‹#›</a:t>
            </a:fld>
            <a:endParaRPr lang="en-US"/>
          </a:p>
        </p:txBody>
      </p:sp>
    </p:spTree>
    <p:extLst>
      <p:ext uri="{BB962C8B-B14F-4D97-AF65-F5344CB8AC3E}">
        <p14:creationId xmlns:p14="http://schemas.microsoft.com/office/powerpoint/2010/main" val="3547666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86CF-DBD9-4458-C050-C52FFE5ACB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E23EB9-8F00-9668-C53A-C384061B04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165A63-39D6-4E65-4E83-57FB5F23E1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97EAFD-69BF-AB66-BE51-86800142F3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012E56-B44D-B5A7-984F-67B1E4FE2C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DF2B77-5D6A-E258-86D4-0833DD6FE535}"/>
              </a:ext>
            </a:extLst>
          </p:cNvPr>
          <p:cNvSpPr>
            <a:spLocks noGrp="1"/>
          </p:cNvSpPr>
          <p:nvPr>
            <p:ph type="dt" sz="half" idx="10"/>
          </p:nvPr>
        </p:nvSpPr>
        <p:spPr/>
        <p:txBody>
          <a:bodyPr/>
          <a:lstStyle/>
          <a:p>
            <a:fld id="{9615CA86-9AF9-43BC-A1E7-FC390BA2ADEE}" type="datetimeFigureOut">
              <a:rPr lang="en-US" smtClean="0"/>
              <a:t>5/20/2025</a:t>
            </a:fld>
            <a:endParaRPr lang="en-US"/>
          </a:p>
        </p:txBody>
      </p:sp>
      <p:sp>
        <p:nvSpPr>
          <p:cNvPr id="8" name="Footer Placeholder 7">
            <a:extLst>
              <a:ext uri="{FF2B5EF4-FFF2-40B4-BE49-F238E27FC236}">
                <a16:creationId xmlns:a16="http://schemas.microsoft.com/office/drawing/2014/main" id="{27D4F1F9-0541-18AD-1BD9-55B6DB57E5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B2812-3A82-CC70-6C2D-4D6D13C03CC1}"/>
              </a:ext>
            </a:extLst>
          </p:cNvPr>
          <p:cNvSpPr>
            <a:spLocks noGrp="1"/>
          </p:cNvSpPr>
          <p:nvPr>
            <p:ph type="sldNum" sz="quarter" idx="12"/>
          </p:nvPr>
        </p:nvSpPr>
        <p:spPr/>
        <p:txBody>
          <a:bodyPr/>
          <a:lstStyle/>
          <a:p>
            <a:fld id="{A14C3580-4D41-4C41-A5FB-174070E4487B}" type="slidenum">
              <a:rPr lang="en-US" smtClean="0"/>
              <a:t>‹#›</a:t>
            </a:fld>
            <a:endParaRPr lang="en-US"/>
          </a:p>
        </p:txBody>
      </p:sp>
    </p:spTree>
    <p:extLst>
      <p:ext uri="{BB962C8B-B14F-4D97-AF65-F5344CB8AC3E}">
        <p14:creationId xmlns:p14="http://schemas.microsoft.com/office/powerpoint/2010/main" val="175889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866F-6225-2AE9-804F-9D4058435E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200AF1-D2E9-F8EA-1E82-F3C474FB4B6D}"/>
              </a:ext>
            </a:extLst>
          </p:cNvPr>
          <p:cNvSpPr>
            <a:spLocks noGrp="1"/>
          </p:cNvSpPr>
          <p:nvPr>
            <p:ph type="dt" sz="half" idx="10"/>
          </p:nvPr>
        </p:nvSpPr>
        <p:spPr/>
        <p:txBody>
          <a:bodyPr/>
          <a:lstStyle/>
          <a:p>
            <a:fld id="{9615CA86-9AF9-43BC-A1E7-FC390BA2ADEE}" type="datetimeFigureOut">
              <a:rPr lang="en-US" smtClean="0"/>
              <a:t>5/20/2025</a:t>
            </a:fld>
            <a:endParaRPr lang="en-US"/>
          </a:p>
        </p:txBody>
      </p:sp>
      <p:sp>
        <p:nvSpPr>
          <p:cNvPr id="4" name="Footer Placeholder 3">
            <a:extLst>
              <a:ext uri="{FF2B5EF4-FFF2-40B4-BE49-F238E27FC236}">
                <a16:creationId xmlns:a16="http://schemas.microsoft.com/office/drawing/2014/main" id="{B1358B9E-F94E-854E-BCED-0749773F17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B98BD0-D48C-1608-BEEB-05E397C2291E}"/>
              </a:ext>
            </a:extLst>
          </p:cNvPr>
          <p:cNvSpPr>
            <a:spLocks noGrp="1"/>
          </p:cNvSpPr>
          <p:nvPr>
            <p:ph type="sldNum" sz="quarter" idx="12"/>
          </p:nvPr>
        </p:nvSpPr>
        <p:spPr/>
        <p:txBody>
          <a:bodyPr/>
          <a:lstStyle/>
          <a:p>
            <a:fld id="{A14C3580-4D41-4C41-A5FB-174070E4487B}" type="slidenum">
              <a:rPr lang="en-US" smtClean="0"/>
              <a:t>‹#›</a:t>
            </a:fld>
            <a:endParaRPr lang="en-US"/>
          </a:p>
        </p:txBody>
      </p:sp>
    </p:spTree>
    <p:extLst>
      <p:ext uri="{BB962C8B-B14F-4D97-AF65-F5344CB8AC3E}">
        <p14:creationId xmlns:p14="http://schemas.microsoft.com/office/powerpoint/2010/main" val="175304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16F0B0-1E7D-F6D6-5BEC-AE66E50A8778}"/>
              </a:ext>
            </a:extLst>
          </p:cNvPr>
          <p:cNvSpPr>
            <a:spLocks noGrp="1"/>
          </p:cNvSpPr>
          <p:nvPr>
            <p:ph type="dt" sz="half" idx="10"/>
          </p:nvPr>
        </p:nvSpPr>
        <p:spPr/>
        <p:txBody>
          <a:bodyPr/>
          <a:lstStyle/>
          <a:p>
            <a:fld id="{9615CA86-9AF9-43BC-A1E7-FC390BA2ADEE}" type="datetimeFigureOut">
              <a:rPr lang="en-US" smtClean="0"/>
              <a:t>5/20/2025</a:t>
            </a:fld>
            <a:endParaRPr lang="en-US"/>
          </a:p>
        </p:txBody>
      </p:sp>
      <p:sp>
        <p:nvSpPr>
          <p:cNvPr id="3" name="Footer Placeholder 2">
            <a:extLst>
              <a:ext uri="{FF2B5EF4-FFF2-40B4-BE49-F238E27FC236}">
                <a16:creationId xmlns:a16="http://schemas.microsoft.com/office/drawing/2014/main" id="{3592CDBE-A788-8D00-12A0-2909D354E9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E3C952-E889-22FB-1F9E-5DBA027C10D1}"/>
              </a:ext>
            </a:extLst>
          </p:cNvPr>
          <p:cNvSpPr>
            <a:spLocks noGrp="1"/>
          </p:cNvSpPr>
          <p:nvPr>
            <p:ph type="sldNum" sz="quarter" idx="12"/>
          </p:nvPr>
        </p:nvSpPr>
        <p:spPr/>
        <p:txBody>
          <a:bodyPr/>
          <a:lstStyle/>
          <a:p>
            <a:fld id="{A14C3580-4D41-4C41-A5FB-174070E4487B}" type="slidenum">
              <a:rPr lang="en-US" smtClean="0"/>
              <a:t>‹#›</a:t>
            </a:fld>
            <a:endParaRPr lang="en-US"/>
          </a:p>
        </p:txBody>
      </p:sp>
    </p:spTree>
    <p:extLst>
      <p:ext uri="{BB962C8B-B14F-4D97-AF65-F5344CB8AC3E}">
        <p14:creationId xmlns:p14="http://schemas.microsoft.com/office/powerpoint/2010/main" val="73299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56E9C-2DC0-B97B-78A6-D01818912E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7D4634-EDCD-0A35-86FE-B0C6DA987F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083E58-F5A2-E2C3-CB4E-D66DFE46A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780675-2A08-247F-6220-02DB1597AD15}"/>
              </a:ext>
            </a:extLst>
          </p:cNvPr>
          <p:cNvSpPr>
            <a:spLocks noGrp="1"/>
          </p:cNvSpPr>
          <p:nvPr>
            <p:ph type="dt" sz="half" idx="10"/>
          </p:nvPr>
        </p:nvSpPr>
        <p:spPr/>
        <p:txBody>
          <a:bodyPr/>
          <a:lstStyle/>
          <a:p>
            <a:fld id="{9615CA86-9AF9-43BC-A1E7-FC390BA2ADEE}" type="datetimeFigureOut">
              <a:rPr lang="en-US" smtClean="0"/>
              <a:t>5/20/2025</a:t>
            </a:fld>
            <a:endParaRPr lang="en-US"/>
          </a:p>
        </p:txBody>
      </p:sp>
      <p:sp>
        <p:nvSpPr>
          <p:cNvPr id="6" name="Footer Placeholder 5">
            <a:extLst>
              <a:ext uri="{FF2B5EF4-FFF2-40B4-BE49-F238E27FC236}">
                <a16:creationId xmlns:a16="http://schemas.microsoft.com/office/drawing/2014/main" id="{61BCF50B-DE57-6FBC-D7E5-441F94D261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578456-0931-FD6A-EBCF-711F172C0C48}"/>
              </a:ext>
            </a:extLst>
          </p:cNvPr>
          <p:cNvSpPr>
            <a:spLocks noGrp="1"/>
          </p:cNvSpPr>
          <p:nvPr>
            <p:ph type="sldNum" sz="quarter" idx="12"/>
          </p:nvPr>
        </p:nvSpPr>
        <p:spPr/>
        <p:txBody>
          <a:bodyPr/>
          <a:lstStyle/>
          <a:p>
            <a:fld id="{A14C3580-4D41-4C41-A5FB-174070E4487B}" type="slidenum">
              <a:rPr lang="en-US" smtClean="0"/>
              <a:t>‹#›</a:t>
            </a:fld>
            <a:endParaRPr lang="en-US"/>
          </a:p>
        </p:txBody>
      </p:sp>
    </p:spTree>
    <p:extLst>
      <p:ext uri="{BB962C8B-B14F-4D97-AF65-F5344CB8AC3E}">
        <p14:creationId xmlns:p14="http://schemas.microsoft.com/office/powerpoint/2010/main" val="4008038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B1490-E3FA-6290-D673-EBB3BC0162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0BA101-BC3F-553E-81A8-C362263A23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99B90A-D228-DE57-C322-70AB2705B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AFB965-A7D3-79A2-F086-8EE5C341DF1F}"/>
              </a:ext>
            </a:extLst>
          </p:cNvPr>
          <p:cNvSpPr>
            <a:spLocks noGrp="1"/>
          </p:cNvSpPr>
          <p:nvPr>
            <p:ph type="dt" sz="half" idx="10"/>
          </p:nvPr>
        </p:nvSpPr>
        <p:spPr/>
        <p:txBody>
          <a:bodyPr/>
          <a:lstStyle/>
          <a:p>
            <a:fld id="{9615CA86-9AF9-43BC-A1E7-FC390BA2ADEE}" type="datetimeFigureOut">
              <a:rPr lang="en-US" smtClean="0"/>
              <a:t>5/20/2025</a:t>
            </a:fld>
            <a:endParaRPr lang="en-US"/>
          </a:p>
        </p:txBody>
      </p:sp>
      <p:sp>
        <p:nvSpPr>
          <p:cNvPr id="6" name="Footer Placeholder 5">
            <a:extLst>
              <a:ext uri="{FF2B5EF4-FFF2-40B4-BE49-F238E27FC236}">
                <a16:creationId xmlns:a16="http://schemas.microsoft.com/office/drawing/2014/main" id="{2490D3F2-1FC7-BB4C-D12E-005FF1B0E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879F63-36D9-88A8-ECAC-1E2877410197}"/>
              </a:ext>
            </a:extLst>
          </p:cNvPr>
          <p:cNvSpPr>
            <a:spLocks noGrp="1"/>
          </p:cNvSpPr>
          <p:nvPr>
            <p:ph type="sldNum" sz="quarter" idx="12"/>
          </p:nvPr>
        </p:nvSpPr>
        <p:spPr/>
        <p:txBody>
          <a:bodyPr/>
          <a:lstStyle/>
          <a:p>
            <a:fld id="{A14C3580-4D41-4C41-A5FB-174070E4487B}" type="slidenum">
              <a:rPr lang="en-US" smtClean="0"/>
              <a:t>‹#›</a:t>
            </a:fld>
            <a:endParaRPr lang="en-US"/>
          </a:p>
        </p:txBody>
      </p:sp>
    </p:spTree>
    <p:extLst>
      <p:ext uri="{BB962C8B-B14F-4D97-AF65-F5344CB8AC3E}">
        <p14:creationId xmlns:p14="http://schemas.microsoft.com/office/powerpoint/2010/main" val="333593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425F77-7BBB-6926-063D-5AF8E4E8A1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58C073-0AFB-FAE6-B139-C7A15CD473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3F063-0A5F-3D86-8142-B7C87F16F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15CA86-9AF9-43BC-A1E7-FC390BA2ADEE}" type="datetimeFigureOut">
              <a:rPr lang="en-US" smtClean="0"/>
              <a:t>5/20/2025</a:t>
            </a:fld>
            <a:endParaRPr lang="en-US"/>
          </a:p>
        </p:txBody>
      </p:sp>
      <p:sp>
        <p:nvSpPr>
          <p:cNvPr id="5" name="Footer Placeholder 4">
            <a:extLst>
              <a:ext uri="{FF2B5EF4-FFF2-40B4-BE49-F238E27FC236}">
                <a16:creationId xmlns:a16="http://schemas.microsoft.com/office/drawing/2014/main" id="{CD407AC4-11F5-62F0-F296-FF7FC4A27A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76B4105-C207-83B1-F6D9-3F5769DB45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4C3580-4D41-4C41-A5FB-174070E4487B}" type="slidenum">
              <a:rPr lang="en-US" smtClean="0"/>
              <a:t>‹#›</a:t>
            </a:fld>
            <a:endParaRPr lang="en-US"/>
          </a:p>
        </p:txBody>
      </p:sp>
    </p:spTree>
    <p:extLst>
      <p:ext uri="{BB962C8B-B14F-4D97-AF65-F5344CB8AC3E}">
        <p14:creationId xmlns:p14="http://schemas.microsoft.com/office/powerpoint/2010/main" val="1544041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609FF9A-4FCE-468E-A86A-C9AB525EA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21E12D4-3A88-428D-8E5E-AF1AFD923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person holding an umbrella in the rain">
            <a:extLst>
              <a:ext uri="{FF2B5EF4-FFF2-40B4-BE49-F238E27FC236}">
                <a16:creationId xmlns:a16="http://schemas.microsoft.com/office/drawing/2014/main" id="{E2D4767C-931D-E5C8-3DF2-588406976A10}"/>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b="2174"/>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C36038F4-6C0D-F777-303E-82BCF9CEA173}"/>
              </a:ext>
            </a:extLst>
          </p:cNvPr>
          <p:cNvSpPr>
            <a:spLocks noGrp="1"/>
          </p:cNvSpPr>
          <p:nvPr>
            <p:ph type="ctrTitle"/>
          </p:nvPr>
        </p:nvSpPr>
        <p:spPr>
          <a:xfrm>
            <a:off x="838200" y="914402"/>
            <a:ext cx="10515600" cy="2985923"/>
          </a:xfrm>
        </p:spPr>
        <p:txBody>
          <a:bodyPr>
            <a:normAutofit/>
          </a:bodyPr>
          <a:lstStyle/>
          <a:p>
            <a:r>
              <a:rPr lang="en-US" sz="5200" dirty="0">
                <a:solidFill>
                  <a:srgbClr val="FFFFFF"/>
                </a:solidFill>
                <a:latin typeface="Impact" panose="020B0806030902050204" pitchFamily="34" charset="0"/>
              </a:rPr>
              <a:t>The Resolution Process</a:t>
            </a:r>
            <a:br>
              <a:rPr lang="en-US" sz="5200" dirty="0">
                <a:solidFill>
                  <a:srgbClr val="FFFFFF"/>
                </a:solidFill>
                <a:latin typeface="Arial Narrow" panose="020B0606020202030204" pitchFamily="34" charset="0"/>
              </a:rPr>
            </a:br>
            <a:r>
              <a:rPr lang="en-US" sz="5200" dirty="0">
                <a:solidFill>
                  <a:srgbClr val="FFC000"/>
                </a:solidFill>
                <a:latin typeface="Impact" panose="020B0806030902050204" pitchFamily="34" charset="0"/>
              </a:rPr>
              <a:t>El </a:t>
            </a:r>
            <a:r>
              <a:rPr lang="en-US" sz="5200" dirty="0" err="1">
                <a:solidFill>
                  <a:srgbClr val="FFC000"/>
                </a:solidFill>
                <a:latin typeface="Impact" panose="020B0806030902050204" pitchFamily="34" charset="0"/>
              </a:rPr>
              <a:t>Proceso</a:t>
            </a:r>
            <a:r>
              <a:rPr lang="en-US" sz="5200" dirty="0">
                <a:solidFill>
                  <a:srgbClr val="FFC000"/>
                </a:solidFill>
                <a:latin typeface="Impact" panose="020B0806030902050204" pitchFamily="34" charset="0"/>
              </a:rPr>
              <a:t> de </a:t>
            </a:r>
            <a:r>
              <a:rPr lang="en-US" sz="5200" dirty="0" err="1">
                <a:solidFill>
                  <a:srgbClr val="FFC000"/>
                </a:solidFill>
                <a:latin typeface="Impact" panose="020B0806030902050204" pitchFamily="34" charset="0"/>
              </a:rPr>
              <a:t>Resolución</a:t>
            </a:r>
            <a:endParaRPr lang="en-US" sz="5200" dirty="0">
              <a:solidFill>
                <a:srgbClr val="FFC000"/>
              </a:solidFill>
              <a:latin typeface="Impact" panose="020B0806030902050204" pitchFamily="34" charset="0"/>
            </a:endParaRPr>
          </a:p>
        </p:txBody>
      </p:sp>
      <p:sp>
        <p:nvSpPr>
          <p:cNvPr id="3" name="Subtitle 2">
            <a:extLst>
              <a:ext uri="{FF2B5EF4-FFF2-40B4-BE49-F238E27FC236}">
                <a16:creationId xmlns:a16="http://schemas.microsoft.com/office/drawing/2014/main" id="{AD91F2D9-9163-1F21-80C0-993530B38777}"/>
              </a:ext>
            </a:extLst>
          </p:cNvPr>
          <p:cNvSpPr>
            <a:spLocks noGrp="1"/>
          </p:cNvSpPr>
          <p:nvPr>
            <p:ph type="subTitle" idx="1"/>
          </p:nvPr>
        </p:nvSpPr>
        <p:spPr>
          <a:xfrm>
            <a:off x="838200" y="4072040"/>
            <a:ext cx="10515600" cy="1384310"/>
          </a:xfrm>
        </p:spPr>
        <p:txBody>
          <a:bodyPr>
            <a:normAutofit/>
          </a:bodyPr>
          <a:lstStyle/>
          <a:p>
            <a:r>
              <a:rPr lang="en-US" sz="2400" dirty="0">
                <a:solidFill>
                  <a:schemeClr val="bg1"/>
                </a:solidFill>
                <a:latin typeface="Arial Narrow" panose="020B0606020202030204" pitchFamily="34" charset="0"/>
              </a:rPr>
              <a:t>Presented by Minister Gabriel Gonzalez</a:t>
            </a:r>
          </a:p>
          <a:p>
            <a:r>
              <a:rPr lang="en-US" sz="2400" dirty="0">
                <a:solidFill>
                  <a:schemeClr val="bg1"/>
                </a:solidFill>
                <a:latin typeface="Arial Narrow" panose="020B0606020202030204" pitchFamily="34" charset="0"/>
              </a:rPr>
              <a:t> </a:t>
            </a:r>
            <a:r>
              <a:rPr lang="en-US" sz="2400" i="1" dirty="0">
                <a:solidFill>
                  <a:schemeClr val="bg1"/>
                </a:solidFill>
                <a:latin typeface="Arial Narrow" panose="020B0606020202030204" pitchFamily="34" charset="0"/>
              </a:rPr>
              <a:t>Real Estate Administrator</a:t>
            </a:r>
          </a:p>
          <a:p>
            <a:endParaRPr lang="en-US" dirty="0">
              <a:solidFill>
                <a:srgbClr val="FFFFFF"/>
              </a:solidFill>
            </a:endParaRPr>
          </a:p>
        </p:txBody>
      </p:sp>
    </p:spTree>
    <p:extLst>
      <p:ext uri="{BB962C8B-B14F-4D97-AF65-F5344CB8AC3E}">
        <p14:creationId xmlns:p14="http://schemas.microsoft.com/office/powerpoint/2010/main" val="1883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106AE7-50F3-95BC-BFB0-814E0E12B0E8}"/>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FFA8CD8-7424-3E1F-D10A-AF0EB5CDB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4D061C7-ADB6-1DFC-BC19-698311C5F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erson holding an umbrella in the rain&#10;&#10;AI-generated content may be incorrect.">
            <a:extLst>
              <a:ext uri="{FF2B5EF4-FFF2-40B4-BE49-F238E27FC236}">
                <a16:creationId xmlns:a16="http://schemas.microsoft.com/office/drawing/2014/main" id="{F61C4A7A-7FB0-2270-C169-EFF14AC501C9}"/>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b="2174"/>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E9ADE13C-BB54-871F-956D-6082DA1D9B76}"/>
              </a:ext>
            </a:extLst>
          </p:cNvPr>
          <p:cNvSpPr>
            <a:spLocks noGrp="1"/>
          </p:cNvSpPr>
          <p:nvPr>
            <p:ph type="title"/>
          </p:nvPr>
        </p:nvSpPr>
        <p:spPr>
          <a:xfrm>
            <a:off x="785611" y="728906"/>
            <a:ext cx="10612192" cy="1679443"/>
          </a:xfrm>
        </p:spPr>
        <p:txBody>
          <a:bodyPr>
            <a:normAutofit/>
          </a:bodyPr>
          <a:lstStyle/>
          <a:p>
            <a:r>
              <a:rPr lang="en-US" dirty="0">
                <a:solidFill>
                  <a:srgbClr val="FFFFFF"/>
                </a:solidFill>
                <a:latin typeface="Impact" panose="020B0806030902050204" pitchFamily="34" charset="0"/>
              </a:rPr>
              <a:t>VISION VS. REALITY/VISIÓN VS. REALIDAD (cont.)</a:t>
            </a:r>
          </a:p>
        </p:txBody>
      </p:sp>
      <p:sp>
        <p:nvSpPr>
          <p:cNvPr id="9" name="Content Placeholder 8">
            <a:extLst>
              <a:ext uri="{FF2B5EF4-FFF2-40B4-BE49-F238E27FC236}">
                <a16:creationId xmlns:a16="http://schemas.microsoft.com/office/drawing/2014/main" id="{24F8FEFD-691E-8B44-0F00-1065ADD47CA3}"/>
              </a:ext>
            </a:extLst>
          </p:cNvPr>
          <p:cNvSpPr>
            <a:spLocks noGrp="1"/>
          </p:cNvSpPr>
          <p:nvPr>
            <p:ph idx="1"/>
          </p:nvPr>
        </p:nvSpPr>
        <p:spPr>
          <a:xfrm>
            <a:off x="1198181" y="2253803"/>
            <a:ext cx="9792471" cy="3875285"/>
          </a:xfrm>
        </p:spPr>
        <p:txBody>
          <a:bodyPr>
            <a:normAutofit/>
          </a:bodyPr>
          <a:lstStyle/>
          <a:p>
            <a:pPr marL="0" indent="0">
              <a:buNone/>
            </a:pPr>
            <a:r>
              <a:rPr lang="en-US" sz="3600" b="1" dirty="0">
                <a:solidFill>
                  <a:schemeClr val="bg1"/>
                </a:solidFill>
                <a:latin typeface="Arial Narrow" panose="020B0606020202030204" pitchFamily="34" charset="0"/>
              </a:rPr>
              <a:t>Examples:</a:t>
            </a:r>
          </a:p>
          <a:p>
            <a:pPr marL="0" indent="0">
              <a:buNone/>
            </a:pPr>
            <a:r>
              <a:rPr lang="en-US" sz="3200" b="1" dirty="0">
                <a:solidFill>
                  <a:schemeClr val="bg1"/>
                </a:solidFill>
                <a:latin typeface="Arial Narrow" panose="020B0606020202030204" pitchFamily="34" charset="0"/>
              </a:rPr>
              <a:t>Church A: </a:t>
            </a:r>
            <a:r>
              <a:rPr lang="en-US" sz="3200" i="1" dirty="0">
                <a:solidFill>
                  <a:schemeClr val="bg1"/>
                </a:solidFill>
                <a:latin typeface="Arial Narrow" panose="020B0606020202030204" pitchFamily="34" charset="0"/>
              </a:rPr>
              <a:t>Purchased vacant lot with marsh land and protected species. Unable to build. Stuck with mortgage and no plans to build. </a:t>
            </a:r>
          </a:p>
          <a:p>
            <a:pPr marL="0" indent="0">
              <a:buNone/>
            </a:pPr>
            <a:r>
              <a:rPr lang="es-ES" sz="3200" b="1" dirty="0">
                <a:solidFill>
                  <a:srgbClr val="FFC000"/>
                </a:solidFill>
                <a:latin typeface="Arial Narrow" panose="020B0606020202030204" pitchFamily="34" charset="0"/>
              </a:rPr>
              <a:t>Iglesia A: </a:t>
            </a:r>
            <a:r>
              <a:rPr lang="es-ES" sz="3200" i="1" dirty="0">
                <a:solidFill>
                  <a:srgbClr val="FFC000"/>
                </a:solidFill>
                <a:latin typeface="Arial Narrow" panose="020B0606020202030204" pitchFamily="34" charset="0"/>
              </a:rPr>
              <a:t>Adquirido terreno baldío con terrenos pantanosos y especies protegidas. No se puede construir. Atascada con la hipoteca y sin planes de construir. </a:t>
            </a:r>
            <a:endParaRPr lang="en-US" sz="3200" i="1" dirty="0">
              <a:solidFill>
                <a:srgbClr val="FFC000"/>
              </a:solidFill>
              <a:latin typeface="Arial Narrow" panose="020B0606020202030204" pitchFamily="34" charset="0"/>
            </a:endParaRPr>
          </a:p>
        </p:txBody>
      </p:sp>
    </p:spTree>
    <p:extLst>
      <p:ext uri="{BB962C8B-B14F-4D97-AF65-F5344CB8AC3E}">
        <p14:creationId xmlns:p14="http://schemas.microsoft.com/office/powerpoint/2010/main" val="2060935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80D735-25A3-CAFE-DDB8-AB227D4D655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1ACD9F8-BF58-ED74-E2B2-13F18D95A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B35E163-954F-6893-6412-622499F19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erson holding an umbrella in the rain&#10;&#10;AI-generated content may be incorrect.">
            <a:extLst>
              <a:ext uri="{FF2B5EF4-FFF2-40B4-BE49-F238E27FC236}">
                <a16:creationId xmlns:a16="http://schemas.microsoft.com/office/drawing/2014/main" id="{3114933E-AF58-2E8A-8A45-1239C0B291D6}"/>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b="2174"/>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89FBF850-B24F-DE9D-9950-8AEBDC51EF00}"/>
              </a:ext>
            </a:extLst>
          </p:cNvPr>
          <p:cNvSpPr>
            <a:spLocks noGrp="1"/>
          </p:cNvSpPr>
          <p:nvPr>
            <p:ph type="title"/>
          </p:nvPr>
        </p:nvSpPr>
        <p:spPr>
          <a:xfrm>
            <a:off x="785611" y="728906"/>
            <a:ext cx="10612192" cy="1679443"/>
          </a:xfrm>
        </p:spPr>
        <p:txBody>
          <a:bodyPr>
            <a:normAutofit/>
          </a:bodyPr>
          <a:lstStyle/>
          <a:p>
            <a:r>
              <a:rPr lang="en-US" dirty="0">
                <a:solidFill>
                  <a:srgbClr val="FFFFFF"/>
                </a:solidFill>
                <a:latin typeface="Impact" panose="020B0806030902050204" pitchFamily="34" charset="0"/>
              </a:rPr>
              <a:t>VISION VS. REALITY/VISIÓN VS. REALIDAD (cont.)</a:t>
            </a:r>
          </a:p>
        </p:txBody>
      </p:sp>
      <p:sp>
        <p:nvSpPr>
          <p:cNvPr id="9" name="Content Placeholder 8">
            <a:extLst>
              <a:ext uri="{FF2B5EF4-FFF2-40B4-BE49-F238E27FC236}">
                <a16:creationId xmlns:a16="http://schemas.microsoft.com/office/drawing/2014/main" id="{AAC13264-0848-31D8-5247-EB34D97F4162}"/>
              </a:ext>
            </a:extLst>
          </p:cNvPr>
          <p:cNvSpPr>
            <a:spLocks noGrp="1"/>
          </p:cNvSpPr>
          <p:nvPr>
            <p:ph idx="1"/>
          </p:nvPr>
        </p:nvSpPr>
        <p:spPr>
          <a:xfrm>
            <a:off x="1199764" y="1996225"/>
            <a:ext cx="9792471" cy="4649273"/>
          </a:xfrm>
        </p:spPr>
        <p:txBody>
          <a:bodyPr>
            <a:normAutofit fontScale="85000" lnSpcReduction="20000"/>
          </a:bodyPr>
          <a:lstStyle/>
          <a:p>
            <a:pPr marL="0" indent="0">
              <a:buNone/>
            </a:pPr>
            <a:r>
              <a:rPr lang="en-US" b="1" dirty="0">
                <a:solidFill>
                  <a:schemeClr val="bg1"/>
                </a:solidFill>
                <a:latin typeface="Arial Narrow" panose="020B0606020202030204" pitchFamily="34" charset="0"/>
              </a:rPr>
              <a:t>Examples:</a:t>
            </a:r>
          </a:p>
          <a:p>
            <a:pPr marL="0" indent="0">
              <a:lnSpc>
                <a:spcPct val="160000"/>
              </a:lnSpc>
              <a:buNone/>
            </a:pPr>
            <a:r>
              <a:rPr lang="en-US" sz="2000" b="1" dirty="0">
                <a:solidFill>
                  <a:schemeClr val="bg1"/>
                </a:solidFill>
                <a:latin typeface="Arial Narrow" panose="020B0606020202030204" pitchFamily="34" charset="0"/>
              </a:rPr>
              <a:t>Church B: Purchased a building after being advised not to purchase it. The purchase was completed without completing an appraisal or Environmental inspection and through a private lender. For personal reasons the pastor decided to leave the congregation with the building and mortgage. Found out after he left that there was an oil spill 40 years before and now the church could not be refinanced with a new lender and the building could not be resold. </a:t>
            </a:r>
          </a:p>
          <a:p>
            <a:pPr marL="0" indent="0">
              <a:lnSpc>
                <a:spcPct val="110000"/>
              </a:lnSpc>
              <a:buNone/>
            </a:pPr>
            <a:r>
              <a:rPr lang="es-ES" sz="2000" b="1" dirty="0">
                <a:solidFill>
                  <a:srgbClr val="FFC000"/>
                </a:solidFill>
                <a:latin typeface="Arial Narrow" panose="020B0606020202030204" pitchFamily="34" charset="0"/>
              </a:rPr>
              <a:t>Iglesia B: Compró un edificio después de que se le aconsejara que no lo comprara. La compra se</a:t>
            </a:r>
          </a:p>
          <a:p>
            <a:pPr marL="0" indent="0">
              <a:lnSpc>
                <a:spcPct val="110000"/>
              </a:lnSpc>
              <a:buNone/>
            </a:pPr>
            <a:r>
              <a:rPr lang="es-ES" sz="2000" b="1" dirty="0">
                <a:solidFill>
                  <a:srgbClr val="FFC000"/>
                </a:solidFill>
                <a:latin typeface="Arial Narrow" panose="020B0606020202030204" pitchFamily="34" charset="0"/>
              </a:rPr>
              <a:t>realizó sin completar una tasación o inspección medioambiental y a través de un prestamista</a:t>
            </a:r>
          </a:p>
          <a:p>
            <a:pPr marL="0" indent="0">
              <a:lnSpc>
                <a:spcPct val="110000"/>
              </a:lnSpc>
              <a:buNone/>
            </a:pPr>
            <a:r>
              <a:rPr lang="es-ES" sz="2000" b="1" dirty="0">
                <a:solidFill>
                  <a:srgbClr val="FFC000"/>
                </a:solidFill>
                <a:latin typeface="Arial Narrow" panose="020B0606020202030204" pitchFamily="34" charset="0"/>
              </a:rPr>
              <a:t>privado. Por razones personales el pastor decidió dejar la congregación con el edificio y la</a:t>
            </a:r>
          </a:p>
          <a:p>
            <a:pPr marL="0" indent="0">
              <a:lnSpc>
                <a:spcPct val="110000"/>
              </a:lnSpc>
              <a:buNone/>
            </a:pPr>
            <a:r>
              <a:rPr lang="es-ES" sz="2000" b="1" dirty="0">
                <a:solidFill>
                  <a:srgbClr val="FFC000"/>
                </a:solidFill>
                <a:latin typeface="Arial Narrow" panose="020B0606020202030204" pitchFamily="34" charset="0"/>
              </a:rPr>
              <a:t>hipoteca. Después de marcharse se enteró de que 40 años antes se había producido un vertido</a:t>
            </a:r>
          </a:p>
          <a:p>
            <a:pPr marL="0" indent="0">
              <a:lnSpc>
                <a:spcPct val="110000"/>
              </a:lnSpc>
              <a:buNone/>
            </a:pPr>
            <a:r>
              <a:rPr lang="es-ES" sz="2000" b="1" dirty="0">
                <a:solidFill>
                  <a:srgbClr val="FFC000"/>
                </a:solidFill>
                <a:latin typeface="Arial Narrow" panose="020B0606020202030204" pitchFamily="34" charset="0"/>
              </a:rPr>
              <a:t>de petróleo y ahora la iglesia no podía refinanciarse con un nuevo prestamista y el edificio no</a:t>
            </a:r>
          </a:p>
          <a:p>
            <a:pPr marL="0" indent="0">
              <a:lnSpc>
                <a:spcPct val="110000"/>
              </a:lnSpc>
              <a:buNone/>
            </a:pPr>
            <a:r>
              <a:rPr lang="es-ES" sz="2000" b="1" dirty="0">
                <a:solidFill>
                  <a:srgbClr val="FFC000"/>
                </a:solidFill>
                <a:latin typeface="Arial Narrow" panose="020B0606020202030204" pitchFamily="34" charset="0"/>
              </a:rPr>
              <a:t>podía revenderse. </a:t>
            </a:r>
            <a:endParaRPr lang="en-US" sz="2000" i="1" dirty="0">
              <a:solidFill>
                <a:srgbClr val="FFC000"/>
              </a:solidFill>
              <a:latin typeface="Arial Narrow" panose="020B0606020202030204" pitchFamily="34" charset="0"/>
            </a:endParaRPr>
          </a:p>
        </p:txBody>
      </p:sp>
    </p:spTree>
    <p:extLst>
      <p:ext uri="{BB962C8B-B14F-4D97-AF65-F5344CB8AC3E}">
        <p14:creationId xmlns:p14="http://schemas.microsoft.com/office/powerpoint/2010/main" val="3358698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4A88F2-17EC-12DD-DAA4-8734BDA70774}"/>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40CCA3C-337C-5063-F91D-C69E5181D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C0A9FF6A-DC6C-2FF7-8A72-912CAF2F1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erson holding an umbrella in the rain&#10;&#10;AI-generated content may be incorrect.">
            <a:extLst>
              <a:ext uri="{FF2B5EF4-FFF2-40B4-BE49-F238E27FC236}">
                <a16:creationId xmlns:a16="http://schemas.microsoft.com/office/drawing/2014/main" id="{FE2DB660-FFED-E598-113B-BB1D98A4BF75}"/>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b="2174"/>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5E96BC41-128A-3310-4035-7390753877F7}"/>
              </a:ext>
            </a:extLst>
          </p:cNvPr>
          <p:cNvSpPr>
            <a:spLocks noGrp="1"/>
          </p:cNvSpPr>
          <p:nvPr>
            <p:ph type="title"/>
          </p:nvPr>
        </p:nvSpPr>
        <p:spPr>
          <a:xfrm>
            <a:off x="788380" y="432692"/>
            <a:ext cx="10612192" cy="1679443"/>
          </a:xfrm>
        </p:spPr>
        <p:txBody>
          <a:bodyPr>
            <a:normAutofit/>
          </a:bodyPr>
          <a:lstStyle/>
          <a:p>
            <a:r>
              <a:rPr lang="en-US" dirty="0">
                <a:solidFill>
                  <a:srgbClr val="FFFFFF"/>
                </a:solidFill>
                <a:latin typeface="Impact" panose="020B0806030902050204" pitchFamily="34" charset="0"/>
              </a:rPr>
              <a:t>VISION VS. REALITY/VISIÓN VS. REALIDAD (cont.)</a:t>
            </a:r>
          </a:p>
        </p:txBody>
      </p:sp>
      <p:sp>
        <p:nvSpPr>
          <p:cNvPr id="9" name="Content Placeholder 8">
            <a:extLst>
              <a:ext uri="{FF2B5EF4-FFF2-40B4-BE49-F238E27FC236}">
                <a16:creationId xmlns:a16="http://schemas.microsoft.com/office/drawing/2014/main" id="{E4F47774-847C-145C-97E1-16BB209482C9}"/>
              </a:ext>
            </a:extLst>
          </p:cNvPr>
          <p:cNvSpPr>
            <a:spLocks noGrp="1"/>
          </p:cNvSpPr>
          <p:nvPr>
            <p:ph idx="1"/>
          </p:nvPr>
        </p:nvSpPr>
        <p:spPr>
          <a:xfrm>
            <a:off x="1198240" y="1776035"/>
            <a:ext cx="9792471" cy="4985373"/>
          </a:xfrm>
        </p:spPr>
        <p:txBody>
          <a:bodyPr>
            <a:normAutofit fontScale="77500" lnSpcReduction="20000"/>
          </a:bodyPr>
          <a:lstStyle/>
          <a:p>
            <a:pPr marL="0" indent="0">
              <a:buNone/>
            </a:pPr>
            <a:r>
              <a:rPr lang="en-US" b="1" dirty="0">
                <a:solidFill>
                  <a:schemeClr val="bg1"/>
                </a:solidFill>
                <a:latin typeface="Arial Narrow" panose="020B0606020202030204" pitchFamily="34" charset="0"/>
              </a:rPr>
              <a:t>Examples:</a:t>
            </a:r>
          </a:p>
          <a:p>
            <a:pPr marL="0" indent="0">
              <a:lnSpc>
                <a:spcPct val="160000"/>
              </a:lnSpc>
              <a:buNone/>
            </a:pPr>
            <a:r>
              <a:rPr lang="en-US" sz="2000" b="1" dirty="0">
                <a:solidFill>
                  <a:schemeClr val="bg1"/>
                </a:solidFill>
                <a:latin typeface="Arial Narrow" panose="020B0606020202030204" pitchFamily="34" charset="0"/>
              </a:rPr>
              <a:t>Church C: Purchased a vacant lot without following the resolution process with the desire to build a prefabricated building. After spending all of the cash savings on the lot, they found out that the city zoning requirements would not allow a prefabricated building on that lot. This changed their building plans and when they went to apply for a loan, they were denied because they had no savings, no cash, and no collateral. The pastor decided to sell the property to recoup his investment – it’s been almost three years and no one has come to buy it. Now the church is renting a small building and sitting on an empty lot they can do nothing with, and have no money to build.</a:t>
            </a:r>
          </a:p>
          <a:p>
            <a:pPr marL="0" indent="0">
              <a:lnSpc>
                <a:spcPct val="160000"/>
              </a:lnSpc>
              <a:buNone/>
            </a:pPr>
            <a:r>
              <a:rPr lang="es-ES" sz="2000" b="1" dirty="0">
                <a:solidFill>
                  <a:srgbClr val="FFC000"/>
                </a:solidFill>
                <a:latin typeface="Arial Narrow" panose="020B0606020202030204" pitchFamily="34" charset="0"/>
              </a:rPr>
              <a:t>Iglesia C: Compró un terreno baldío sin seguir el proceso de resolución con el deseo de construir un edificio prefabricado. Después de gastar todos los ahorros en efectivo en el lote, descubrieron que los requisitos de zonificación de la ciudad no permitirían un edificio prefabricado en ese lote. Esto cambió sus planes de construcción y cuando fueron a solicitar un préstamo, se lo denegaron porque no tenían ahorros, dinero en efectivo ni garantías. El pastor decidió vender la propiedad para recuperar su inversión; han pasado casi tres años y nadie ha venido a comprarla. Ahora la iglesia alquila un pequeño edificio y está sentada en un terreno vacío con el que no pueden hacer nada, y no tienen dinero para construir.</a:t>
            </a:r>
            <a:endParaRPr lang="en-US" sz="2000" i="1" dirty="0">
              <a:solidFill>
                <a:srgbClr val="FFC000"/>
              </a:solidFill>
              <a:latin typeface="Arial Narrow" panose="020B0606020202030204" pitchFamily="34" charset="0"/>
            </a:endParaRPr>
          </a:p>
        </p:txBody>
      </p:sp>
    </p:spTree>
    <p:extLst>
      <p:ext uri="{BB962C8B-B14F-4D97-AF65-F5344CB8AC3E}">
        <p14:creationId xmlns:p14="http://schemas.microsoft.com/office/powerpoint/2010/main" val="4248527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0BB95E-69BE-A133-DF87-A81072D42AF0}"/>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E22C34B-DB0E-CB5A-F014-74710C8D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155D130-28DD-9B70-E942-56D01FC8DD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erson holding an umbrella in the rain&#10;&#10;AI-generated content may be incorrect.">
            <a:extLst>
              <a:ext uri="{FF2B5EF4-FFF2-40B4-BE49-F238E27FC236}">
                <a16:creationId xmlns:a16="http://schemas.microsoft.com/office/drawing/2014/main" id="{08C5E3F4-B399-9661-9A09-F3E4AE44CD48}"/>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b="2174"/>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10F854C9-23AB-3392-AA2A-09C21E309583}"/>
              </a:ext>
            </a:extLst>
          </p:cNvPr>
          <p:cNvSpPr>
            <a:spLocks noGrp="1"/>
          </p:cNvSpPr>
          <p:nvPr>
            <p:ph type="title"/>
          </p:nvPr>
        </p:nvSpPr>
        <p:spPr>
          <a:xfrm>
            <a:off x="1198181" y="728907"/>
            <a:ext cx="9792471" cy="1099894"/>
          </a:xfrm>
        </p:spPr>
        <p:txBody>
          <a:bodyPr>
            <a:normAutofit/>
          </a:bodyPr>
          <a:lstStyle/>
          <a:p>
            <a:pPr algn="ctr"/>
            <a:r>
              <a:rPr lang="en-US" dirty="0">
                <a:solidFill>
                  <a:srgbClr val="FFFFFF"/>
                </a:solidFill>
                <a:latin typeface="Impact" panose="020B0806030902050204" pitchFamily="34" charset="0"/>
              </a:rPr>
              <a:t>THE BASICS/LO BÁSICO</a:t>
            </a:r>
          </a:p>
        </p:txBody>
      </p:sp>
      <p:sp>
        <p:nvSpPr>
          <p:cNvPr id="9" name="Content Placeholder 8">
            <a:extLst>
              <a:ext uri="{FF2B5EF4-FFF2-40B4-BE49-F238E27FC236}">
                <a16:creationId xmlns:a16="http://schemas.microsoft.com/office/drawing/2014/main" id="{BF34BF76-D190-E140-14F6-9A320539F767}"/>
              </a:ext>
            </a:extLst>
          </p:cNvPr>
          <p:cNvSpPr>
            <a:spLocks noGrp="1"/>
          </p:cNvSpPr>
          <p:nvPr>
            <p:ph idx="1"/>
          </p:nvPr>
        </p:nvSpPr>
        <p:spPr>
          <a:xfrm>
            <a:off x="1198182" y="1700011"/>
            <a:ext cx="5279892" cy="4752304"/>
          </a:xfrm>
        </p:spPr>
        <p:txBody>
          <a:bodyPr>
            <a:normAutofit lnSpcReduction="10000"/>
          </a:bodyPr>
          <a:lstStyle/>
          <a:p>
            <a:pPr marL="0" indent="0">
              <a:buNone/>
            </a:pPr>
            <a:r>
              <a:rPr lang="en-US" sz="2400" dirty="0">
                <a:solidFill>
                  <a:srgbClr val="FFFFFF"/>
                </a:solidFill>
                <a:latin typeface="Arial Narrow" panose="020B0606020202030204" pitchFamily="34" charset="0"/>
              </a:rPr>
              <a:t>1. The Consultation</a:t>
            </a:r>
          </a:p>
          <a:p>
            <a:pPr marL="0" indent="0">
              <a:buNone/>
            </a:pPr>
            <a:r>
              <a:rPr lang="en-US" sz="2400" dirty="0">
                <a:solidFill>
                  <a:srgbClr val="FFFFFF"/>
                </a:solidFill>
                <a:latin typeface="Arial Narrow" panose="020B0606020202030204" pitchFamily="34" charset="0"/>
              </a:rPr>
              <a:t>2. The Financial Prequalification</a:t>
            </a:r>
          </a:p>
          <a:p>
            <a:pPr marL="0" indent="0">
              <a:buNone/>
            </a:pPr>
            <a:r>
              <a:rPr lang="en-US" sz="2400" dirty="0">
                <a:solidFill>
                  <a:srgbClr val="FFFFFF"/>
                </a:solidFill>
                <a:latin typeface="Arial Narrow" panose="020B0606020202030204" pitchFamily="34" charset="0"/>
              </a:rPr>
              <a:t>	a. Lender Pre-Approvals</a:t>
            </a:r>
          </a:p>
          <a:p>
            <a:pPr marL="0" indent="0">
              <a:buNone/>
            </a:pPr>
            <a:r>
              <a:rPr lang="en-US" sz="2400" dirty="0">
                <a:solidFill>
                  <a:srgbClr val="FFFFFF"/>
                </a:solidFill>
                <a:latin typeface="Arial Narrow" panose="020B0606020202030204" pitchFamily="34" charset="0"/>
              </a:rPr>
              <a:t>3. Local Resolutions</a:t>
            </a:r>
          </a:p>
          <a:p>
            <a:pPr marL="0" indent="0">
              <a:buNone/>
            </a:pPr>
            <a:r>
              <a:rPr lang="en-US" sz="2400" dirty="0">
                <a:solidFill>
                  <a:srgbClr val="FFFFFF"/>
                </a:solidFill>
                <a:latin typeface="Arial Narrow" panose="020B0606020202030204" pitchFamily="34" charset="0"/>
              </a:rPr>
              <a:t>	a. Supporting Documentation</a:t>
            </a:r>
          </a:p>
          <a:p>
            <a:pPr marL="0" indent="0">
              <a:buNone/>
            </a:pPr>
            <a:endParaRPr lang="en-US" sz="2400" dirty="0">
              <a:solidFill>
                <a:srgbClr val="FFFFFF"/>
              </a:solidFill>
              <a:latin typeface="Arial Narrow" panose="020B0606020202030204" pitchFamily="34" charset="0"/>
            </a:endParaRPr>
          </a:p>
          <a:p>
            <a:pPr marL="0" indent="0">
              <a:buNone/>
            </a:pPr>
            <a:r>
              <a:rPr lang="en-US" sz="2400" dirty="0">
                <a:solidFill>
                  <a:srgbClr val="FFC000"/>
                </a:solidFill>
                <a:latin typeface="Arial Narrow" panose="020B0606020202030204" pitchFamily="34" charset="0"/>
              </a:rPr>
              <a:t>1. La Consulta </a:t>
            </a:r>
          </a:p>
          <a:p>
            <a:pPr marL="0" indent="0">
              <a:buNone/>
            </a:pPr>
            <a:r>
              <a:rPr lang="en-US" sz="2400" dirty="0">
                <a:solidFill>
                  <a:srgbClr val="FFC000"/>
                </a:solidFill>
                <a:latin typeface="Arial Narrow" panose="020B0606020202030204" pitchFamily="34" charset="0"/>
              </a:rPr>
              <a:t>2. La </a:t>
            </a:r>
            <a:r>
              <a:rPr lang="en-US" sz="2400" dirty="0" err="1">
                <a:solidFill>
                  <a:srgbClr val="FFC000"/>
                </a:solidFill>
                <a:latin typeface="Arial Narrow" panose="020B0606020202030204" pitchFamily="34" charset="0"/>
              </a:rPr>
              <a:t>Precalificación</a:t>
            </a:r>
            <a:r>
              <a:rPr lang="en-US" sz="2400" dirty="0">
                <a:solidFill>
                  <a:srgbClr val="FFC000"/>
                </a:solidFill>
                <a:latin typeface="Arial Narrow" panose="020B0606020202030204" pitchFamily="34" charset="0"/>
              </a:rPr>
              <a:t> Financiera</a:t>
            </a:r>
          </a:p>
          <a:p>
            <a:pPr marL="0" indent="0">
              <a:buNone/>
            </a:pPr>
            <a:r>
              <a:rPr lang="en-US" sz="2400" dirty="0">
                <a:solidFill>
                  <a:srgbClr val="FFC000"/>
                </a:solidFill>
                <a:latin typeface="Arial Narrow" panose="020B0606020202030204" pitchFamily="34" charset="0"/>
              </a:rPr>
              <a:t>	a. Pre-Aprobaciones del </a:t>
            </a:r>
            <a:r>
              <a:rPr lang="en-US" sz="2400" dirty="0" err="1">
                <a:solidFill>
                  <a:srgbClr val="FFC000"/>
                </a:solidFill>
                <a:latin typeface="Arial Narrow" panose="020B0606020202030204" pitchFamily="34" charset="0"/>
              </a:rPr>
              <a:t>Prestamista</a:t>
            </a:r>
            <a:endParaRPr lang="en-US" sz="2400" dirty="0">
              <a:solidFill>
                <a:srgbClr val="FFC000"/>
              </a:solidFill>
              <a:latin typeface="Arial Narrow" panose="020B0606020202030204" pitchFamily="34" charset="0"/>
            </a:endParaRPr>
          </a:p>
          <a:p>
            <a:pPr marL="0" indent="0">
              <a:buNone/>
            </a:pPr>
            <a:r>
              <a:rPr lang="en-US" sz="2400" dirty="0">
                <a:solidFill>
                  <a:srgbClr val="FFC000"/>
                </a:solidFill>
                <a:latin typeface="Arial Narrow" panose="020B0606020202030204" pitchFamily="34" charset="0"/>
              </a:rPr>
              <a:t>3. </a:t>
            </a:r>
            <a:r>
              <a:rPr lang="en-US" sz="2400" dirty="0" err="1">
                <a:solidFill>
                  <a:srgbClr val="FFC000"/>
                </a:solidFill>
                <a:latin typeface="Arial Narrow" panose="020B0606020202030204" pitchFamily="34" charset="0"/>
              </a:rPr>
              <a:t>Resoluciones</a:t>
            </a:r>
            <a:r>
              <a:rPr lang="en-US" sz="2400" dirty="0">
                <a:solidFill>
                  <a:srgbClr val="FFC000"/>
                </a:solidFill>
                <a:latin typeface="Arial Narrow" panose="020B0606020202030204" pitchFamily="34" charset="0"/>
              </a:rPr>
              <a:t> Locales</a:t>
            </a:r>
          </a:p>
          <a:p>
            <a:pPr marL="0" indent="0">
              <a:buNone/>
            </a:pPr>
            <a:r>
              <a:rPr lang="en-US" sz="2400" dirty="0">
                <a:solidFill>
                  <a:srgbClr val="FFC000"/>
                </a:solidFill>
                <a:latin typeface="Arial Narrow" panose="020B0606020202030204" pitchFamily="34" charset="0"/>
              </a:rPr>
              <a:t>	a. </a:t>
            </a:r>
            <a:r>
              <a:rPr lang="en-US" sz="2400" dirty="0" err="1">
                <a:solidFill>
                  <a:srgbClr val="FFC000"/>
                </a:solidFill>
                <a:latin typeface="Arial Narrow" panose="020B0606020202030204" pitchFamily="34" charset="0"/>
              </a:rPr>
              <a:t>Documentación</a:t>
            </a:r>
            <a:r>
              <a:rPr lang="en-US" sz="2400" dirty="0">
                <a:solidFill>
                  <a:srgbClr val="FFC000"/>
                </a:solidFill>
                <a:latin typeface="Arial Narrow" panose="020B0606020202030204" pitchFamily="34" charset="0"/>
              </a:rPr>
              <a:t> </a:t>
            </a:r>
            <a:r>
              <a:rPr lang="en-US" sz="2400" dirty="0" err="1">
                <a:solidFill>
                  <a:srgbClr val="FFC000"/>
                </a:solidFill>
                <a:latin typeface="Arial Narrow" panose="020B0606020202030204" pitchFamily="34" charset="0"/>
              </a:rPr>
              <a:t>acreditativa</a:t>
            </a:r>
            <a:endParaRPr lang="en-US" sz="2400" dirty="0">
              <a:solidFill>
                <a:srgbClr val="FFC000"/>
              </a:solidFill>
              <a:latin typeface="Arial Narrow" panose="020B0606020202030204" pitchFamily="34" charset="0"/>
            </a:endParaRPr>
          </a:p>
          <a:p>
            <a:endParaRPr lang="en-US" sz="2400" dirty="0">
              <a:solidFill>
                <a:srgbClr val="FFFFFF"/>
              </a:solidFill>
              <a:latin typeface="Arial Narrow" panose="020B0606020202030204" pitchFamily="34" charset="0"/>
            </a:endParaRPr>
          </a:p>
        </p:txBody>
      </p:sp>
      <p:sp>
        <p:nvSpPr>
          <p:cNvPr id="3" name="TextBox 2">
            <a:extLst>
              <a:ext uri="{FF2B5EF4-FFF2-40B4-BE49-F238E27FC236}">
                <a16:creationId xmlns:a16="http://schemas.microsoft.com/office/drawing/2014/main" id="{67221E2E-4E08-FC5E-3FD1-7946D1D8CA98}"/>
              </a:ext>
            </a:extLst>
          </p:cNvPr>
          <p:cNvSpPr txBox="1"/>
          <p:nvPr/>
        </p:nvSpPr>
        <p:spPr>
          <a:xfrm>
            <a:off x="6412496" y="1635616"/>
            <a:ext cx="5177306" cy="4893647"/>
          </a:xfrm>
          <a:prstGeom prst="rect">
            <a:avLst/>
          </a:prstGeom>
          <a:noFill/>
        </p:spPr>
        <p:txBody>
          <a:bodyPr wrap="square" rtlCol="0">
            <a:spAutoFit/>
          </a:bodyPr>
          <a:lstStyle/>
          <a:p>
            <a:r>
              <a:rPr lang="en-US" sz="2400" dirty="0">
                <a:solidFill>
                  <a:schemeClr val="bg1"/>
                </a:solidFill>
                <a:latin typeface="Arial Narrow" panose="020B0606020202030204" pitchFamily="34" charset="0"/>
              </a:rPr>
              <a:t>4. District Resolution</a:t>
            </a:r>
          </a:p>
          <a:p>
            <a:endParaRPr lang="en-US" sz="2400" dirty="0">
              <a:solidFill>
                <a:schemeClr val="bg1"/>
              </a:solidFill>
              <a:latin typeface="Arial Narrow" panose="020B0606020202030204" pitchFamily="34" charset="0"/>
            </a:endParaRPr>
          </a:p>
          <a:p>
            <a:r>
              <a:rPr lang="en-US" sz="2400" dirty="0">
                <a:solidFill>
                  <a:schemeClr val="bg1"/>
                </a:solidFill>
                <a:latin typeface="Arial Narrow" panose="020B0606020202030204" pitchFamily="34" charset="0"/>
              </a:rPr>
              <a:t>5. Documentation Review &amp; Verification</a:t>
            </a:r>
          </a:p>
          <a:p>
            <a:endParaRPr lang="en-US" sz="2400" dirty="0">
              <a:solidFill>
                <a:schemeClr val="bg1"/>
              </a:solidFill>
              <a:latin typeface="Arial Narrow" panose="020B0606020202030204" pitchFamily="34" charset="0"/>
            </a:endParaRPr>
          </a:p>
          <a:p>
            <a:r>
              <a:rPr lang="en-US" sz="2400" dirty="0">
                <a:solidFill>
                  <a:schemeClr val="bg1"/>
                </a:solidFill>
                <a:latin typeface="Arial Narrow" panose="020B0606020202030204" pitchFamily="34" charset="0"/>
              </a:rPr>
              <a:t>6. Corporate Resolution</a:t>
            </a:r>
          </a:p>
          <a:p>
            <a:endParaRPr lang="en-US" sz="2400" dirty="0">
              <a:solidFill>
                <a:schemeClr val="bg1"/>
              </a:solidFill>
              <a:latin typeface="Arial Narrow" panose="020B0606020202030204" pitchFamily="34" charset="0"/>
            </a:endParaRPr>
          </a:p>
          <a:p>
            <a:endParaRPr lang="en-US" sz="2400" dirty="0">
              <a:solidFill>
                <a:schemeClr val="bg1"/>
              </a:solidFill>
              <a:latin typeface="Arial Narrow" panose="020B0606020202030204" pitchFamily="34" charset="0"/>
            </a:endParaRPr>
          </a:p>
          <a:p>
            <a:r>
              <a:rPr lang="en-US" sz="2400" dirty="0">
                <a:solidFill>
                  <a:srgbClr val="FFC000"/>
                </a:solidFill>
                <a:latin typeface="Arial Narrow" panose="020B0606020202030204" pitchFamily="34" charset="0"/>
              </a:rPr>
              <a:t>4. </a:t>
            </a:r>
            <a:r>
              <a:rPr lang="en-US" sz="2400" dirty="0" err="1">
                <a:solidFill>
                  <a:srgbClr val="FFC000"/>
                </a:solidFill>
                <a:latin typeface="Arial Narrow" panose="020B0606020202030204" pitchFamily="34" charset="0"/>
              </a:rPr>
              <a:t>Resolución</a:t>
            </a:r>
            <a:r>
              <a:rPr lang="en-US" sz="2400" dirty="0">
                <a:solidFill>
                  <a:srgbClr val="FFC000"/>
                </a:solidFill>
                <a:latin typeface="Arial Narrow" panose="020B0606020202030204" pitchFamily="34" charset="0"/>
              </a:rPr>
              <a:t> del Distrito</a:t>
            </a:r>
          </a:p>
          <a:p>
            <a:endParaRPr lang="en-US" sz="2400" dirty="0">
              <a:solidFill>
                <a:srgbClr val="FFC000"/>
              </a:solidFill>
              <a:latin typeface="Arial Narrow" panose="020B0606020202030204" pitchFamily="34" charset="0"/>
            </a:endParaRPr>
          </a:p>
          <a:p>
            <a:r>
              <a:rPr lang="en-US" sz="2400" dirty="0">
                <a:solidFill>
                  <a:srgbClr val="FFC000"/>
                </a:solidFill>
                <a:latin typeface="Arial Narrow" panose="020B0606020202030204" pitchFamily="34" charset="0"/>
              </a:rPr>
              <a:t>5. </a:t>
            </a:r>
            <a:r>
              <a:rPr lang="es-ES" sz="2400" dirty="0">
                <a:solidFill>
                  <a:srgbClr val="FFC000"/>
                </a:solidFill>
                <a:latin typeface="Arial Narrow" panose="020B0606020202030204" pitchFamily="34" charset="0"/>
              </a:rPr>
              <a:t>Revisión y Verificación de la Documentación</a:t>
            </a:r>
          </a:p>
          <a:p>
            <a:endParaRPr lang="es-ES" sz="2400" dirty="0">
              <a:solidFill>
                <a:srgbClr val="FFC000"/>
              </a:solidFill>
              <a:latin typeface="Arial Narrow" panose="020B0606020202030204" pitchFamily="34" charset="0"/>
            </a:endParaRPr>
          </a:p>
          <a:p>
            <a:r>
              <a:rPr lang="es-ES" sz="2400" dirty="0">
                <a:solidFill>
                  <a:srgbClr val="FFC000"/>
                </a:solidFill>
                <a:latin typeface="Arial Narrow" panose="020B0606020202030204" pitchFamily="34" charset="0"/>
              </a:rPr>
              <a:t>6. Resolución Corporativa</a:t>
            </a:r>
            <a:endParaRPr lang="en-US" sz="2400" dirty="0">
              <a:solidFill>
                <a:srgbClr val="FFC000"/>
              </a:solidFill>
              <a:latin typeface="Arial Narrow" panose="020B0606020202030204" pitchFamily="34" charset="0"/>
            </a:endParaRPr>
          </a:p>
        </p:txBody>
      </p:sp>
    </p:spTree>
    <p:extLst>
      <p:ext uri="{BB962C8B-B14F-4D97-AF65-F5344CB8AC3E}">
        <p14:creationId xmlns:p14="http://schemas.microsoft.com/office/powerpoint/2010/main" val="4035135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51EC2F-28CF-D6CF-0C4B-6D11DFFBF4C9}"/>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FCF85A-BA8D-5D44-29DF-3D743B097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91A5006-E778-954A-CFEA-742508E96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erson holding an umbrella in the rain&#10;&#10;AI-generated content may be incorrect.">
            <a:extLst>
              <a:ext uri="{FF2B5EF4-FFF2-40B4-BE49-F238E27FC236}">
                <a16:creationId xmlns:a16="http://schemas.microsoft.com/office/drawing/2014/main" id="{028CC734-A093-2237-79CF-35701A373CE6}"/>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b="2174"/>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44EF593B-B869-C2F2-9D19-1739F1CBE62D}"/>
              </a:ext>
            </a:extLst>
          </p:cNvPr>
          <p:cNvSpPr>
            <a:spLocks noGrp="1"/>
          </p:cNvSpPr>
          <p:nvPr>
            <p:ph type="title"/>
          </p:nvPr>
        </p:nvSpPr>
        <p:spPr>
          <a:xfrm>
            <a:off x="1198181" y="728907"/>
            <a:ext cx="9792471" cy="1099894"/>
          </a:xfrm>
        </p:spPr>
        <p:txBody>
          <a:bodyPr>
            <a:normAutofit/>
          </a:bodyPr>
          <a:lstStyle/>
          <a:p>
            <a:pPr algn="ctr"/>
            <a:r>
              <a:rPr lang="en-US" dirty="0">
                <a:solidFill>
                  <a:srgbClr val="FFFFFF"/>
                </a:solidFill>
                <a:latin typeface="Impact" panose="020B0806030902050204" pitchFamily="34" charset="0"/>
              </a:rPr>
              <a:t>CONCLUSION/CONCLUSIÓN</a:t>
            </a:r>
          </a:p>
        </p:txBody>
      </p:sp>
      <p:sp>
        <p:nvSpPr>
          <p:cNvPr id="9" name="Content Placeholder 8">
            <a:extLst>
              <a:ext uri="{FF2B5EF4-FFF2-40B4-BE49-F238E27FC236}">
                <a16:creationId xmlns:a16="http://schemas.microsoft.com/office/drawing/2014/main" id="{9E2221C3-2841-8E68-6BC9-3FB5D28B65B9}"/>
              </a:ext>
            </a:extLst>
          </p:cNvPr>
          <p:cNvSpPr>
            <a:spLocks noGrp="1"/>
          </p:cNvSpPr>
          <p:nvPr>
            <p:ph idx="1"/>
          </p:nvPr>
        </p:nvSpPr>
        <p:spPr>
          <a:xfrm>
            <a:off x="1198181" y="1828801"/>
            <a:ext cx="9792471" cy="4300287"/>
          </a:xfrm>
        </p:spPr>
        <p:txBody>
          <a:bodyPr>
            <a:normAutofit/>
          </a:bodyPr>
          <a:lstStyle/>
          <a:p>
            <a:pPr marL="0" indent="0">
              <a:buNone/>
            </a:pPr>
            <a:r>
              <a:rPr lang="en-US" sz="2400" dirty="0">
                <a:solidFill>
                  <a:srgbClr val="FFFFFF"/>
                </a:solidFill>
                <a:latin typeface="Arial Narrow" panose="020B0606020202030204" pitchFamily="34" charset="0"/>
              </a:rPr>
              <a:t>The Real Estate Department exists to support local churches and pastors with their real estate needs while protecting the Apostolic Assembly’s interests. Our goal is to complete every transaction with wisdom and care, never to hinder growth but to help churches achieve their vision—even if it takes time. We're here to help you plan wisely and turn your church’s vision into reality</a:t>
            </a:r>
          </a:p>
          <a:p>
            <a:pPr marL="0" indent="0">
              <a:buNone/>
            </a:pPr>
            <a:endParaRPr lang="en-US" sz="2400" dirty="0">
              <a:solidFill>
                <a:srgbClr val="FFFFFF"/>
              </a:solidFill>
              <a:latin typeface="Arial Narrow" panose="020B0606020202030204" pitchFamily="34" charset="0"/>
            </a:endParaRPr>
          </a:p>
          <a:p>
            <a:pPr marL="0" indent="0">
              <a:buNone/>
            </a:pPr>
            <a:r>
              <a:rPr lang="es-ES" sz="2400" dirty="0">
                <a:solidFill>
                  <a:srgbClr val="FFC000"/>
                </a:solidFill>
                <a:latin typeface="Arial Narrow" panose="020B0606020202030204" pitchFamily="34" charset="0"/>
              </a:rPr>
              <a:t>El Departamento de Bienes Raíces está para apoyar a las iglesias locales y a los pastores en sus necesidades inmobiliarias, mientras protegemos los intereses de la Asamblea Apostólica. Nuestro objetivo es completar cada transacción con sabiduría y cuidado, nunca para impedir el crecimiento, sino para ayudar a las iglesias a alcanzar su visión, incluso si toma tiempo. Estamos aquí para ayudarte a planificar con sabiduría y hacer realidad la visión de tu iglesia.</a:t>
            </a:r>
            <a:endParaRPr lang="en-US" sz="2400" dirty="0">
              <a:solidFill>
                <a:srgbClr val="FFC000"/>
              </a:solidFill>
              <a:latin typeface="Arial Narrow" panose="020B0606020202030204" pitchFamily="34" charset="0"/>
            </a:endParaRPr>
          </a:p>
        </p:txBody>
      </p:sp>
    </p:spTree>
    <p:extLst>
      <p:ext uri="{BB962C8B-B14F-4D97-AF65-F5344CB8AC3E}">
        <p14:creationId xmlns:p14="http://schemas.microsoft.com/office/powerpoint/2010/main" val="1667440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6CF2A2B-0745-440C-9224-C5C6A0A42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5BE6D6B-84C9-4D2B-97EB-773B7369E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erson holding an umbrella in the rain&#10;&#10;AI-generated content may be incorrect.">
            <a:extLst>
              <a:ext uri="{FF2B5EF4-FFF2-40B4-BE49-F238E27FC236}">
                <a16:creationId xmlns:a16="http://schemas.microsoft.com/office/drawing/2014/main" id="{7DAC6D45-418E-1619-17E8-2335BF623670}"/>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b="2174"/>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2A16753F-C9F3-FC66-CBAB-B4B8D62C5B2C}"/>
              </a:ext>
            </a:extLst>
          </p:cNvPr>
          <p:cNvSpPr>
            <a:spLocks noGrp="1"/>
          </p:cNvSpPr>
          <p:nvPr>
            <p:ph type="title"/>
          </p:nvPr>
        </p:nvSpPr>
        <p:spPr>
          <a:xfrm>
            <a:off x="1198181" y="728906"/>
            <a:ext cx="10547351" cy="2057037"/>
          </a:xfrm>
        </p:spPr>
        <p:txBody>
          <a:bodyPr>
            <a:normAutofit/>
          </a:bodyPr>
          <a:lstStyle/>
          <a:p>
            <a:r>
              <a:rPr lang="en-US" sz="4300" dirty="0">
                <a:solidFill>
                  <a:srgbClr val="FFFFFF"/>
                </a:solidFill>
                <a:latin typeface="Impact" panose="020B0806030902050204" pitchFamily="34" charset="0"/>
              </a:rPr>
              <a:t>SCRIPTURAL FOUNDATION/FUNDAMENTO BÍBLICO </a:t>
            </a:r>
          </a:p>
        </p:txBody>
      </p:sp>
      <p:sp>
        <p:nvSpPr>
          <p:cNvPr id="9" name="Content Placeholder 8">
            <a:extLst>
              <a:ext uri="{FF2B5EF4-FFF2-40B4-BE49-F238E27FC236}">
                <a16:creationId xmlns:a16="http://schemas.microsoft.com/office/drawing/2014/main" id="{28115E42-690D-BEB8-F1D9-870CD7A5737E}"/>
              </a:ext>
            </a:extLst>
          </p:cNvPr>
          <p:cNvSpPr>
            <a:spLocks noGrp="1"/>
          </p:cNvSpPr>
          <p:nvPr>
            <p:ph idx="1"/>
          </p:nvPr>
        </p:nvSpPr>
        <p:spPr>
          <a:xfrm>
            <a:off x="1198181" y="2481147"/>
            <a:ext cx="9792471" cy="3842380"/>
          </a:xfrm>
        </p:spPr>
        <p:txBody>
          <a:bodyPr>
            <a:normAutofit/>
          </a:bodyPr>
          <a:lstStyle/>
          <a:p>
            <a:pPr marL="0" indent="0" algn="ctr">
              <a:buNone/>
            </a:pPr>
            <a:r>
              <a:rPr lang="en-US" sz="4000" b="1" dirty="0">
                <a:solidFill>
                  <a:srgbClr val="FFFFFF"/>
                </a:solidFill>
                <a:latin typeface="Arial Narrow" panose="020B0606020202030204" pitchFamily="34" charset="0"/>
              </a:rPr>
              <a:t>1 Corinthians 14:40 </a:t>
            </a:r>
            <a:r>
              <a:rPr lang="en-US" sz="4000" dirty="0">
                <a:solidFill>
                  <a:srgbClr val="FFFFFF"/>
                </a:solidFill>
                <a:latin typeface="Arial Narrow" panose="020B0606020202030204" pitchFamily="34" charset="0"/>
              </a:rPr>
              <a:t>-  </a:t>
            </a:r>
            <a:r>
              <a:rPr lang="en-US" sz="4000" i="1" dirty="0">
                <a:solidFill>
                  <a:srgbClr val="FFFFFF"/>
                </a:solidFill>
                <a:latin typeface="Arial Narrow" panose="020B0606020202030204" pitchFamily="34" charset="0"/>
              </a:rPr>
              <a:t>"Let all things be done decently and in order.”</a:t>
            </a:r>
          </a:p>
          <a:p>
            <a:pPr marL="0" indent="0" algn="ctr">
              <a:buNone/>
            </a:pPr>
            <a:endParaRPr lang="en-US" sz="4000" i="1" dirty="0">
              <a:solidFill>
                <a:srgbClr val="FFC000"/>
              </a:solidFill>
              <a:latin typeface="Arial Narrow" panose="020B0606020202030204" pitchFamily="34" charset="0"/>
            </a:endParaRPr>
          </a:p>
          <a:p>
            <a:pPr marL="0" indent="0" algn="ctr">
              <a:buNone/>
            </a:pPr>
            <a:r>
              <a:rPr lang="es-ES" sz="4000" b="1" dirty="0">
                <a:solidFill>
                  <a:srgbClr val="FFC000"/>
                </a:solidFill>
                <a:latin typeface="Arial Narrow" panose="020B0606020202030204" pitchFamily="34" charset="0"/>
              </a:rPr>
              <a:t>1 Corintios 14:40 </a:t>
            </a:r>
            <a:r>
              <a:rPr lang="es-ES" sz="4000" dirty="0">
                <a:solidFill>
                  <a:srgbClr val="FFC000"/>
                </a:solidFill>
                <a:latin typeface="Arial Narrow" panose="020B0606020202030204" pitchFamily="34" charset="0"/>
              </a:rPr>
              <a:t>- </a:t>
            </a:r>
            <a:r>
              <a:rPr lang="es-ES" sz="4000" i="1" dirty="0">
                <a:solidFill>
                  <a:srgbClr val="FFC000"/>
                </a:solidFill>
                <a:latin typeface="Arial Narrow" panose="020B0606020202030204" pitchFamily="34" charset="0"/>
              </a:rPr>
              <a:t>"Pero hágase todo decentemente y con orden.”</a:t>
            </a:r>
            <a:endParaRPr lang="en-US" sz="4000" i="1" dirty="0">
              <a:solidFill>
                <a:srgbClr val="FFC000"/>
              </a:solidFill>
              <a:latin typeface="Arial Narrow" panose="020B0606020202030204" pitchFamily="34" charset="0"/>
            </a:endParaRPr>
          </a:p>
          <a:p>
            <a:pPr marL="0" indent="0">
              <a:buNone/>
            </a:pPr>
            <a:endParaRPr lang="en-US" sz="2400" dirty="0">
              <a:solidFill>
                <a:srgbClr val="FFFFFF"/>
              </a:solidFill>
              <a:latin typeface="Arial Narrow" panose="020B0606020202030204" pitchFamily="34" charset="0"/>
            </a:endParaRPr>
          </a:p>
          <a:p>
            <a:pPr marL="0" indent="0">
              <a:buNone/>
            </a:pPr>
            <a:endParaRPr lang="en-US" sz="2400" i="1" dirty="0">
              <a:solidFill>
                <a:srgbClr val="FFFFFF"/>
              </a:solidFill>
              <a:latin typeface="Arial Narrow" panose="020B0606020202030204" pitchFamily="34" charset="0"/>
            </a:endParaRPr>
          </a:p>
          <a:p>
            <a:pPr marL="0" indent="0">
              <a:buNone/>
            </a:pPr>
            <a:endParaRPr lang="en-US" sz="2400" i="1" dirty="0">
              <a:solidFill>
                <a:srgbClr val="FFFFFF"/>
              </a:solidFill>
              <a:latin typeface="Arial Narrow" panose="020B0606020202030204" pitchFamily="34" charset="0"/>
            </a:endParaRPr>
          </a:p>
        </p:txBody>
      </p:sp>
    </p:spTree>
    <p:extLst>
      <p:ext uri="{BB962C8B-B14F-4D97-AF65-F5344CB8AC3E}">
        <p14:creationId xmlns:p14="http://schemas.microsoft.com/office/powerpoint/2010/main" val="3773742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BAC304-FEF7-588D-C3DE-46A248E9D95F}"/>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95B6BE7-CE9D-1B6C-15E3-D1932B6F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1BF6174-BB6B-6E21-1687-99A7087736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erson holding an umbrella in the rain&#10;&#10;AI-generated content may be incorrect.">
            <a:extLst>
              <a:ext uri="{FF2B5EF4-FFF2-40B4-BE49-F238E27FC236}">
                <a16:creationId xmlns:a16="http://schemas.microsoft.com/office/drawing/2014/main" id="{B3376204-4B7E-C798-5E8A-EA560F291008}"/>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b="2174"/>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399A27EC-A9F2-16C8-5780-5473080A618F}"/>
              </a:ext>
            </a:extLst>
          </p:cNvPr>
          <p:cNvSpPr>
            <a:spLocks noGrp="1"/>
          </p:cNvSpPr>
          <p:nvPr>
            <p:ph type="title"/>
          </p:nvPr>
        </p:nvSpPr>
        <p:spPr>
          <a:xfrm>
            <a:off x="1198181" y="187992"/>
            <a:ext cx="9792471" cy="5980987"/>
          </a:xfrm>
        </p:spPr>
        <p:txBody>
          <a:bodyPr>
            <a:normAutofit/>
          </a:bodyPr>
          <a:lstStyle/>
          <a:p>
            <a:pPr algn="ctr"/>
            <a:r>
              <a:rPr lang="en-US" dirty="0">
                <a:solidFill>
                  <a:srgbClr val="FFFFFF"/>
                </a:solidFill>
                <a:latin typeface="Impact" panose="020B0806030902050204" pitchFamily="34" charset="0"/>
              </a:rPr>
              <a:t>WHY IS THE RESOLUTION PROCESS NECESSARY?</a:t>
            </a:r>
            <a:br>
              <a:rPr lang="en-US" dirty="0">
                <a:solidFill>
                  <a:srgbClr val="FFFFFF"/>
                </a:solidFill>
                <a:latin typeface="Impact" panose="020B0806030902050204" pitchFamily="34" charset="0"/>
              </a:rPr>
            </a:br>
            <a:br>
              <a:rPr lang="en-US" dirty="0">
                <a:solidFill>
                  <a:srgbClr val="FFFFFF"/>
                </a:solidFill>
                <a:latin typeface="Impact" panose="020B0806030902050204" pitchFamily="34" charset="0"/>
              </a:rPr>
            </a:br>
            <a:br>
              <a:rPr lang="en-US" dirty="0">
                <a:solidFill>
                  <a:srgbClr val="FFC000"/>
                </a:solidFill>
                <a:latin typeface="Impact" panose="020B0806030902050204" pitchFamily="34" charset="0"/>
              </a:rPr>
            </a:br>
            <a:r>
              <a:rPr lang="es-ES" dirty="0">
                <a:solidFill>
                  <a:srgbClr val="FFC000"/>
                </a:solidFill>
                <a:latin typeface="Impact" panose="020B0806030902050204" pitchFamily="34" charset="0"/>
              </a:rPr>
              <a:t>¿POR QUÉ ES NECESARIO EL PROCESO DE RESOLUCIÓN? </a:t>
            </a:r>
            <a:endParaRPr lang="en-US" dirty="0">
              <a:solidFill>
                <a:srgbClr val="FFC000"/>
              </a:solidFill>
              <a:latin typeface="Impact" panose="020B0806030902050204" pitchFamily="34" charset="0"/>
            </a:endParaRPr>
          </a:p>
        </p:txBody>
      </p:sp>
    </p:spTree>
    <p:extLst>
      <p:ext uri="{BB962C8B-B14F-4D97-AF65-F5344CB8AC3E}">
        <p14:creationId xmlns:p14="http://schemas.microsoft.com/office/powerpoint/2010/main" val="1708986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1439F0-247C-2A7F-115D-44A5B49D338E}"/>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4D3EF0F-6E32-CA1C-18EF-1B2E55693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B57EB5E-ABB4-9318-ACBD-DFA247C537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erson holding an umbrella in the rain&#10;&#10;AI-generated content may be incorrect.">
            <a:extLst>
              <a:ext uri="{FF2B5EF4-FFF2-40B4-BE49-F238E27FC236}">
                <a16:creationId xmlns:a16="http://schemas.microsoft.com/office/drawing/2014/main" id="{8EB57606-E4A9-B815-9A84-73150E319001}"/>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b="2174"/>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74BEC1AC-9A85-BD60-1F13-CD2465596F4A}"/>
              </a:ext>
            </a:extLst>
          </p:cNvPr>
          <p:cNvSpPr>
            <a:spLocks noGrp="1"/>
          </p:cNvSpPr>
          <p:nvPr>
            <p:ph type="title"/>
          </p:nvPr>
        </p:nvSpPr>
        <p:spPr>
          <a:xfrm>
            <a:off x="1198180" y="611281"/>
            <a:ext cx="9792471" cy="1897301"/>
          </a:xfrm>
        </p:spPr>
        <p:txBody>
          <a:bodyPr>
            <a:normAutofit/>
          </a:bodyPr>
          <a:lstStyle/>
          <a:p>
            <a:r>
              <a:rPr lang="en-US" dirty="0">
                <a:solidFill>
                  <a:srgbClr val="FFFFFF"/>
                </a:solidFill>
                <a:latin typeface="Impact" panose="020B0806030902050204" pitchFamily="34" charset="0"/>
              </a:rPr>
              <a:t>THE CONCEPT OF DUAL CONTROL/</a:t>
            </a:r>
            <a:r>
              <a:rPr lang="es-ES" dirty="0">
                <a:solidFill>
                  <a:srgbClr val="FFFFFF"/>
                </a:solidFill>
                <a:latin typeface="Impact" panose="020B0806030902050204" pitchFamily="34" charset="0"/>
              </a:rPr>
              <a:t>EL CONCEPTO DE DOBLE CONTROL</a:t>
            </a:r>
            <a:endParaRPr lang="en-US" dirty="0">
              <a:solidFill>
                <a:srgbClr val="FFFFFF"/>
              </a:solidFill>
              <a:latin typeface="Impact" panose="020B0806030902050204" pitchFamily="34" charset="0"/>
            </a:endParaRPr>
          </a:p>
        </p:txBody>
      </p:sp>
      <p:sp>
        <p:nvSpPr>
          <p:cNvPr id="3" name="Rectangle 1">
            <a:extLst>
              <a:ext uri="{FF2B5EF4-FFF2-40B4-BE49-F238E27FC236}">
                <a16:creationId xmlns:a16="http://schemas.microsoft.com/office/drawing/2014/main" id="{468FBC19-8881-713D-D417-1B26CC67D710}"/>
              </a:ext>
            </a:extLst>
          </p:cNvPr>
          <p:cNvSpPr>
            <a:spLocks noGrp="1" noChangeArrowheads="1"/>
          </p:cNvSpPr>
          <p:nvPr>
            <p:ph idx="1"/>
          </p:nvPr>
        </p:nvSpPr>
        <p:spPr bwMode="auto">
          <a:xfrm>
            <a:off x="475311" y="2289639"/>
            <a:ext cx="1123821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bg1"/>
                </a:solidFill>
                <a:effectLst/>
                <a:latin typeface="Arial Narrow" panose="020B0606020202030204" pitchFamily="34" charset="0"/>
              </a:rPr>
              <a:t>     Dual control</a:t>
            </a:r>
            <a:r>
              <a:rPr kumimoji="0" lang="en-US" altLang="en-US" sz="2400" b="0" i="0" u="none" strike="noStrike" cap="none" normalizeH="0" baseline="0" dirty="0">
                <a:ln>
                  <a:noFill/>
                </a:ln>
                <a:solidFill>
                  <a:schemeClr val="bg1"/>
                </a:solidFill>
                <a:effectLst/>
                <a:latin typeface="Arial Narrow" panose="020B0606020202030204" pitchFamily="34" charset="0"/>
              </a:rPr>
              <a:t> is a process where more than one person must review and approve a decision.</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2400" dirty="0">
                <a:solidFill>
                  <a:schemeClr val="bg1"/>
                </a:solidFill>
                <a:latin typeface="Arial Narrow" panose="020B0606020202030204" pitchFamily="34" charset="0"/>
              </a:rPr>
              <a:t>     </a:t>
            </a:r>
            <a:r>
              <a:rPr kumimoji="0" lang="en-US" altLang="en-US" sz="2400" b="0" i="0" u="none" strike="noStrike" cap="none" normalizeH="0" baseline="0" dirty="0">
                <a:ln>
                  <a:noFill/>
                </a:ln>
                <a:solidFill>
                  <a:schemeClr val="bg1"/>
                </a:solidFill>
                <a:effectLst/>
                <a:latin typeface="Arial Narrow" panose="020B0606020202030204" pitchFamily="34" charset="0"/>
              </a:rPr>
              <a:t>Commonly used by financial institutions to reduce liability and protect decision-makers.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bg1"/>
                </a:solidFill>
                <a:effectLst/>
                <a:latin typeface="Arial Narrow" panose="020B0606020202030204" pitchFamily="34" charset="0"/>
              </a:rPr>
              <a:t>     The Resolution Process is one such example, requiring several layers of review before finalizing legal transactions.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bg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rgbClr val="FFC000"/>
                </a:solidFill>
                <a:effectLst/>
                <a:latin typeface="Arial Narrow" panose="020B0606020202030204" pitchFamily="34" charset="0"/>
              </a:rPr>
              <a:t>    </a:t>
            </a:r>
            <a:r>
              <a:rPr kumimoji="0" lang="en-US" altLang="en-US" sz="2400" b="1" i="0" u="none" strike="noStrike" cap="none" normalizeH="0" baseline="0" dirty="0">
                <a:ln>
                  <a:noFill/>
                </a:ln>
                <a:solidFill>
                  <a:schemeClr val="tx1"/>
                </a:solidFill>
                <a:effectLst/>
                <a:latin typeface="Arial Narrow" panose="020B0606020202030204" pitchFamily="34" charset="0"/>
              </a:rPr>
              <a:t> </a:t>
            </a:r>
            <a:r>
              <a:rPr kumimoji="0" lang="en-US" altLang="en-US" sz="2400" b="1" i="0" u="none" strike="noStrike" cap="none" normalizeH="0" baseline="0" dirty="0">
                <a:ln>
                  <a:noFill/>
                </a:ln>
                <a:solidFill>
                  <a:srgbClr val="FFC000"/>
                </a:solidFill>
                <a:effectLst/>
                <a:latin typeface="Arial Narrow" panose="020B0606020202030204" pitchFamily="34" charset="0"/>
              </a:rPr>
              <a:t>Doble Control</a:t>
            </a:r>
            <a:r>
              <a:rPr kumimoji="0" lang="en-US" altLang="en-US" sz="2400" b="0" i="0" u="none" strike="noStrike" cap="none" normalizeH="0" baseline="0" dirty="0">
                <a:ln>
                  <a:noFill/>
                </a:ln>
                <a:solidFill>
                  <a:srgbClr val="FFC000"/>
                </a:solidFill>
                <a:effectLst/>
                <a:latin typeface="Arial Narrow" panose="020B0606020202030204" pitchFamily="34" charset="0"/>
              </a:rPr>
              <a:t> es un </a:t>
            </a:r>
            <a:r>
              <a:rPr kumimoji="0" lang="en-US" altLang="en-US" sz="2400" b="0" i="0" u="none" strike="noStrike" cap="none" normalizeH="0" baseline="0" dirty="0" err="1">
                <a:ln>
                  <a:noFill/>
                </a:ln>
                <a:solidFill>
                  <a:srgbClr val="FFC000"/>
                </a:solidFill>
                <a:effectLst/>
                <a:latin typeface="Arial Narrow" panose="020B0606020202030204" pitchFamily="34" charset="0"/>
              </a:rPr>
              <a:t>proceso</a:t>
            </a:r>
            <a:r>
              <a:rPr kumimoji="0" lang="en-US" altLang="en-US" sz="2400" b="0" i="0" u="none" strike="noStrike" cap="none" normalizeH="0" baseline="0" dirty="0">
                <a:ln>
                  <a:noFill/>
                </a:ln>
                <a:solidFill>
                  <a:srgbClr val="FFC000"/>
                </a:solidFill>
                <a:effectLst/>
                <a:latin typeface="Arial Narrow" panose="020B0606020202030204" pitchFamily="34" charset="0"/>
              </a:rPr>
              <a:t> </a:t>
            </a:r>
            <a:r>
              <a:rPr kumimoji="0" lang="en-US" altLang="en-US" sz="2400" b="0" i="0" u="none" strike="noStrike" cap="none" normalizeH="0" baseline="0" dirty="0" err="1">
                <a:ln>
                  <a:noFill/>
                </a:ln>
                <a:solidFill>
                  <a:srgbClr val="FFC000"/>
                </a:solidFill>
                <a:effectLst/>
                <a:latin typeface="Arial Narrow" panose="020B0606020202030204" pitchFamily="34" charset="0"/>
              </a:rPr>
              <a:t>en</a:t>
            </a:r>
            <a:r>
              <a:rPr kumimoji="0" lang="en-US" altLang="en-US" sz="2400" b="0" i="0" u="none" strike="noStrike" cap="none" normalizeH="0" baseline="0" dirty="0">
                <a:ln>
                  <a:noFill/>
                </a:ln>
                <a:solidFill>
                  <a:srgbClr val="FFC000"/>
                </a:solidFill>
                <a:effectLst/>
                <a:latin typeface="Arial Narrow" panose="020B0606020202030204" pitchFamily="34" charset="0"/>
              </a:rPr>
              <a:t> </a:t>
            </a:r>
            <a:r>
              <a:rPr kumimoji="0" lang="en-US" altLang="en-US" sz="2400" b="0" i="0" u="none" strike="noStrike" cap="none" normalizeH="0" baseline="0" dirty="0" err="1">
                <a:ln>
                  <a:noFill/>
                </a:ln>
                <a:solidFill>
                  <a:srgbClr val="FFC000"/>
                </a:solidFill>
                <a:effectLst/>
                <a:latin typeface="Arial Narrow" panose="020B0606020202030204" pitchFamily="34" charset="0"/>
              </a:rPr>
              <a:t>el</a:t>
            </a:r>
            <a:r>
              <a:rPr kumimoji="0" lang="en-US" altLang="en-US" sz="2400" b="0" i="0" u="none" strike="noStrike" cap="none" normalizeH="0" baseline="0" dirty="0">
                <a:ln>
                  <a:noFill/>
                </a:ln>
                <a:solidFill>
                  <a:srgbClr val="FFC000"/>
                </a:solidFill>
                <a:effectLst/>
                <a:latin typeface="Arial Narrow" panose="020B0606020202030204" pitchFamily="34" charset="0"/>
              </a:rPr>
              <a:t> que </a:t>
            </a:r>
            <a:r>
              <a:rPr kumimoji="0" lang="en-US" altLang="en-US" sz="2400" b="0" i="0" u="none" strike="noStrike" cap="none" normalizeH="0" baseline="0" dirty="0" err="1">
                <a:ln>
                  <a:noFill/>
                </a:ln>
                <a:solidFill>
                  <a:srgbClr val="FFC000"/>
                </a:solidFill>
                <a:effectLst/>
                <a:latin typeface="Arial Narrow" panose="020B0606020202030204" pitchFamily="34" charset="0"/>
              </a:rPr>
              <a:t>más</a:t>
            </a:r>
            <a:r>
              <a:rPr kumimoji="0" lang="en-US" altLang="en-US" sz="2400" b="0" i="0" u="none" strike="noStrike" cap="none" normalizeH="0" baseline="0" dirty="0">
                <a:ln>
                  <a:noFill/>
                </a:ln>
                <a:solidFill>
                  <a:srgbClr val="FFC000"/>
                </a:solidFill>
                <a:effectLst/>
                <a:latin typeface="Arial Narrow" panose="020B0606020202030204" pitchFamily="34" charset="0"/>
              </a:rPr>
              <a:t> de </a:t>
            </a:r>
            <a:r>
              <a:rPr kumimoji="0" lang="en-US" altLang="en-US" sz="2400" b="0" i="0" u="none" strike="noStrike" cap="none" normalizeH="0" baseline="0" dirty="0" err="1">
                <a:ln>
                  <a:noFill/>
                </a:ln>
                <a:solidFill>
                  <a:srgbClr val="FFC000"/>
                </a:solidFill>
                <a:effectLst/>
                <a:latin typeface="Arial Narrow" panose="020B0606020202030204" pitchFamily="34" charset="0"/>
              </a:rPr>
              <a:t>una</a:t>
            </a:r>
            <a:r>
              <a:rPr kumimoji="0" lang="en-US" altLang="en-US" sz="2400" b="0" i="0" u="none" strike="noStrike" cap="none" normalizeH="0" baseline="0" dirty="0">
                <a:ln>
                  <a:noFill/>
                </a:ln>
                <a:solidFill>
                  <a:srgbClr val="FFC000"/>
                </a:solidFill>
                <a:effectLst/>
                <a:latin typeface="Arial Narrow" panose="020B0606020202030204" pitchFamily="34" charset="0"/>
              </a:rPr>
              <a:t> persona </a:t>
            </a:r>
            <a:r>
              <a:rPr kumimoji="0" lang="en-US" altLang="en-US" sz="2400" b="0" i="0" u="none" strike="noStrike" cap="none" normalizeH="0" baseline="0" dirty="0" err="1">
                <a:ln>
                  <a:noFill/>
                </a:ln>
                <a:solidFill>
                  <a:srgbClr val="FFC000"/>
                </a:solidFill>
                <a:effectLst/>
                <a:latin typeface="Arial Narrow" panose="020B0606020202030204" pitchFamily="34" charset="0"/>
              </a:rPr>
              <a:t>debe</a:t>
            </a:r>
            <a:r>
              <a:rPr kumimoji="0" lang="en-US" altLang="en-US" sz="2400" b="0" i="0" u="none" strike="noStrike" cap="none" normalizeH="0" baseline="0" dirty="0">
                <a:ln>
                  <a:noFill/>
                </a:ln>
                <a:solidFill>
                  <a:srgbClr val="FFC000"/>
                </a:solidFill>
                <a:effectLst/>
                <a:latin typeface="Arial Narrow" panose="020B0606020202030204" pitchFamily="34" charset="0"/>
              </a:rPr>
              <a:t> </a:t>
            </a:r>
            <a:r>
              <a:rPr kumimoji="0" lang="en-US" altLang="en-US" sz="2400" b="0" i="0" u="none" strike="noStrike" cap="none" normalizeH="0" baseline="0" dirty="0" err="1">
                <a:ln>
                  <a:noFill/>
                </a:ln>
                <a:solidFill>
                  <a:srgbClr val="FFC000"/>
                </a:solidFill>
                <a:effectLst/>
                <a:latin typeface="Arial Narrow" panose="020B0606020202030204" pitchFamily="34" charset="0"/>
              </a:rPr>
              <a:t>revisar</a:t>
            </a:r>
            <a:r>
              <a:rPr kumimoji="0" lang="en-US" altLang="en-US" sz="2400" b="0" i="0" u="none" strike="noStrike" cap="none" normalizeH="0" baseline="0" dirty="0">
                <a:ln>
                  <a:noFill/>
                </a:ln>
                <a:solidFill>
                  <a:srgbClr val="FFC000"/>
                </a:solidFill>
                <a:effectLst/>
                <a:latin typeface="Arial Narrow" panose="020B0606020202030204" pitchFamily="34" charset="0"/>
              </a:rPr>
              <a:t> y </a:t>
            </a:r>
            <a:r>
              <a:rPr kumimoji="0" lang="en-US" altLang="en-US" sz="2400" b="0" i="0" u="none" strike="noStrike" cap="none" normalizeH="0" baseline="0" dirty="0" err="1">
                <a:ln>
                  <a:noFill/>
                </a:ln>
                <a:solidFill>
                  <a:srgbClr val="FFC000"/>
                </a:solidFill>
                <a:effectLst/>
                <a:latin typeface="Arial Narrow" panose="020B0606020202030204" pitchFamily="34" charset="0"/>
              </a:rPr>
              <a:t>aprobar</a:t>
            </a:r>
            <a:r>
              <a:rPr kumimoji="0" lang="en-US" altLang="en-US" sz="2400" b="0" i="0" u="none" strike="noStrike" cap="none" normalizeH="0" baseline="0" dirty="0">
                <a:ln>
                  <a:noFill/>
                </a:ln>
                <a:solidFill>
                  <a:srgbClr val="FFC000"/>
                </a:solidFill>
                <a:effectLst/>
                <a:latin typeface="Arial Narrow" panose="020B0606020202030204" pitchFamily="34" charset="0"/>
              </a:rPr>
              <a:t> </a:t>
            </a:r>
            <a:r>
              <a:rPr kumimoji="0" lang="en-US" altLang="en-US" sz="2400" b="0" i="0" u="none" strike="noStrike" cap="none" normalizeH="0" baseline="0" dirty="0" err="1">
                <a:ln>
                  <a:noFill/>
                </a:ln>
                <a:solidFill>
                  <a:srgbClr val="FFC000"/>
                </a:solidFill>
                <a:effectLst/>
                <a:latin typeface="Arial Narrow" panose="020B0606020202030204" pitchFamily="34" charset="0"/>
              </a:rPr>
              <a:t>una</a:t>
            </a:r>
            <a:r>
              <a:rPr kumimoji="0" lang="en-US" altLang="en-US" sz="2400" b="0" i="0" u="none" strike="noStrike" cap="none" normalizeH="0" baseline="0" dirty="0">
                <a:ln>
                  <a:noFill/>
                </a:ln>
                <a:solidFill>
                  <a:srgbClr val="FFC000"/>
                </a:solidFill>
                <a:effectLst/>
                <a:latin typeface="Arial Narrow" panose="020B0606020202030204" pitchFamily="34" charset="0"/>
              </a:rPr>
              <a:t> </a:t>
            </a:r>
            <a:r>
              <a:rPr kumimoji="0" lang="en-US" altLang="en-US" sz="2400" b="0" i="0" u="none" strike="noStrike" cap="none" normalizeH="0" baseline="0" dirty="0" err="1">
                <a:ln>
                  <a:noFill/>
                </a:ln>
                <a:solidFill>
                  <a:srgbClr val="FFC000"/>
                </a:solidFill>
                <a:effectLst/>
                <a:latin typeface="Arial Narrow" panose="020B0606020202030204" pitchFamily="34" charset="0"/>
              </a:rPr>
              <a:t>decisión</a:t>
            </a:r>
            <a:r>
              <a:rPr kumimoji="0" lang="en-US" altLang="en-US" sz="2400" b="0" i="0" u="none" strike="noStrike" cap="none" normalizeH="0" baseline="0" dirty="0">
                <a:ln>
                  <a:noFill/>
                </a:ln>
                <a:solidFill>
                  <a:srgbClr val="FFC000"/>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FFC000"/>
                </a:solidFill>
                <a:effectLst/>
                <a:latin typeface="Arial Narrow" panose="020B0606020202030204" pitchFamily="34" charset="0"/>
              </a:rPr>
              <a:t>     </a:t>
            </a:r>
            <a:r>
              <a:rPr kumimoji="0" lang="en-US" altLang="en-US" sz="2400" b="0" i="0" u="none" strike="noStrike" cap="none" normalizeH="0" baseline="0" dirty="0" err="1">
                <a:ln>
                  <a:noFill/>
                </a:ln>
                <a:solidFill>
                  <a:srgbClr val="FFC000"/>
                </a:solidFill>
                <a:effectLst/>
                <a:latin typeface="Arial Narrow" panose="020B0606020202030204" pitchFamily="34" charset="0"/>
              </a:rPr>
              <a:t>Comúnmente</a:t>
            </a:r>
            <a:r>
              <a:rPr kumimoji="0" lang="en-US" altLang="en-US" sz="2400" b="0" i="0" u="none" strike="noStrike" cap="none" normalizeH="0" baseline="0" dirty="0">
                <a:ln>
                  <a:noFill/>
                </a:ln>
                <a:solidFill>
                  <a:srgbClr val="FFC000"/>
                </a:solidFill>
                <a:effectLst/>
                <a:latin typeface="Arial Narrow" panose="020B0606020202030204" pitchFamily="34" charset="0"/>
              </a:rPr>
              <a:t> </a:t>
            </a:r>
            <a:r>
              <a:rPr kumimoji="0" lang="en-US" altLang="en-US" sz="2400" b="0" i="0" u="none" strike="noStrike" cap="none" normalizeH="0" baseline="0" dirty="0" err="1">
                <a:ln>
                  <a:noFill/>
                </a:ln>
                <a:solidFill>
                  <a:srgbClr val="FFC000"/>
                </a:solidFill>
                <a:effectLst/>
                <a:latin typeface="Arial Narrow" panose="020B0606020202030204" pitchFamily="34" charset="0"/>
              </a:rPr>
              <a:t>utilizado</a:t>
            </a:r>
            <a:r>
              <a:rPr kumimoji="0" lang="en-US" altLang="en-US" sz="2400" b="0" i="0" u="none" strike="noStrike" cap="none" normalizeH="0" baseline="0" dirty="0">
                <a:ln>
                  <a:noFill/>
                </a:ln>
                <a:solidFill>
                  <a:srgbClr val="FFC000"/>
                </a:solidFill>
                <a:effectLst/>
                <a:latin typeface="Arial Narrow" panose="020B0606020202030204" pitchFamily="34" charset="0"/>
              </a:rPr>
              <a:t> </a:t>
            </a:r>
            <a:r>
              <a:rPr kumimoji="0" lang="en-US" altLang="en-US" sz="2400" b="0" i="0" u="none" strike="noStrike" cap="none" normalizeH="0" baseline="0" dirty="0" err="1">
                <a:ln>
                  <a:noFill/>
                </a:ln>
                <a:solidFill>
                  <a:srgbClr val="FFC000"/>
                </a:solidFill>
                <a:effectLst/>
                <a:latin typeface="Arial Narrow" panose="020B0606020202030204" pitchFamily="34" charset="0"/>
              </a:rPr>
              <a:t>por</a:t>
            </a:r>
            <a:r>
              <a:rPr kumimoji="0" lang="en-US" altLang="en-US" sz="2400" b="0" i="0" u="none" strike="noStrike" cap="none" normalizeH="0" baseline="0" dirty="0">
                <a:ln>
                  <a:noFill/>
                </a:ln>
                <a:solidFill>
                  <a:srgbClr val="FFC000"/>
                </a:solidFill>
                <a:effectLst/>
                <a:latin typeface="Arial Narrow" panose="020B0606020202030204" pitchFamily="34" charset="0"/>
              </a:rPr>
              <a:t> </a:t>
            </a:r>
            <a:r>
              <a:rPr kumimoji="0" lang="en-US" altLang="en-US" sz="2400" b="0" i="0" u="none" strike="noStrike" cap="none" normalizeH="0" baseline="0" dirty="0" err="1">
                <a:ln>
                  <a:noFill/>
                </a:ln>
                <a:solidFill>
                  <a:srgbClr val="FFC000"/>
                </a:solidFill>
                <a:effectLst/>
                <a:latin typeface="Arial Narrow" panose="020B0606020202030204" pitchFamily="34" charset="0"/>
              </a:rPr>
              <a:t>instituciones</a:t>
            </a:r>
            <a:r>
              <a:rPr kumimoji="0" lang="en-US" altLang="en-US" sz="2400" b="0" i="0" u="none" strike="noStrike" cap="none" normalizeH="0" baseline="0" dirty="0">
                <a:ln>
                  <a:noFill/>
                </a:ln>
                <a:solidFill>
                  <a:srgbClr val="FFC000"/>
                </a:solidFill>
                <a:effectLst/>
                <a:latin typeface="Arial Narrow" panose="020B0606020202030204" pitchFamily="34" charset="0"/>
              </a:rPr>
              <a:t> </a:t>
            </a:r>
            <a:r>
              <a:rPr kumimoji="0" lang="en-US" altLang="en-US" sz="2400" b="0" i="0" u="none" strike="noStrike" cap="none" normalizeH="0" baseline="0" dirty="0" err="1">
                <a:ln>
                  <a:noFill/>
                </a:ln>
                <a:solidFill>
                  <a:srgbClr val="FFC000"/>
                </a:solidFill>
                <a:effectLst/>
                <a:latin typeface="Arial Narrow" panose="020B0606020202030204" pitchFamily="34" charset="0"/>
              </a:rPr>
              <a:t>financieras</a:t>
            </a:r>
            <a:r>
              <a:rPr kumimoji="0" lang="en-US" altLang="en-US" sz="2400" b="0" i="0" u="none" strike="noStrike" cap="none" normalizeH="0" baseline="0" dirty="0">
                <a:ln>
                  <a:noFill/>
                </a:ln>
                <a:solidFill>
                  <a:srgbClr val="FFC000"/>
                </a:solidFill>
                <a:effectLst/>
                <a:latin typeface="Arial Narrow" panose="020B0606020202030204" pitchFamily="34" charset="0"/>
              </a:rPr>
              <a:t> para </a:t>
            </a:r>
            <a:r>
              <a:rPr kumimoji="0" lang="en-US" altLang="en-US" sz="2400" b="0" i="0" u="none" strike="noStrike" cap="none" normalizeH="0" baseline="0" dirty="0" err="1">
                <a:ln>
                  <a:noFill/>
                </a:ln>
                <a:solidFill>
                  <a:srgbClr val="FFC000"/>
                </a:solidFill>
                <a:effectLst/>
                <a:latin typeface="Arial Narrow" panose="020B0606020202030204" pitchFamily="34" charset="0"/>
              </a:rPr>
              <a:t>reducir</a:t>
            </a:r>
            <a:r>
              <a:rPr kumimoji="0" lang="en-US" altLang="en-US" sz="2400" b="0" i="0" u="none" strike="noStrike" cap="none" normalizeH="0" baseline="0" dirty="0">
                <a:ln>
                  <a:noFill/>
                </a:ln>
                <a:solidFill>
                  <a:srgbClr val="FFC000"/>
                </a:solidFill>
                <a:effectLst/>
                <a:latin typeface="Arial Narrow" panose="020B0606020202030204" pitchFamily="34" charset="0"/>
              </a:rPr>
              <a:t> la </a:t>
            </a:r>
            <a:r>
              <a:rPr kumimoji="0" lang="en-US" altLang="en-US" sz="2400" b="0" i="0" u="none" strike="noStrike" cap="none" normalizeH="0" baseline="0" dirty="0" err="1">
                <a:ln>
                  <a:noFill/>
                </a:ln>
                <a:solidFill>
                  <a:srgbClr val="FFC000"/>
                </a:solidFill>
                <a:effectLst/>
                <a:latin typeface="Arial Narrow" panose="020B0606020202030204" pitchFamily="34" charset="0"/>
              </a:rPr>
              <a:t>responsabilidad</a:t>
            </a:r>
            <a:r>
              <a:rPr kumimoji="0" lang="en-US" altLang="en-US" sz="2400" b="0" i="0" u="none" strike="noStrike" cap="none" normalizeH="0" baseline="0" dirty="0">
                <a:ln>
                  <a:noFill/>
                </a:ln>
                <a:solidFill>
                  <a:srgbClr val="FFC000"/>
                </a:solidFill>
                <a:effectLst/>
                <a:latin typeface="Arial Narrow" panose="020B0606020202030204" pitchFamily="34" charset="0"/>
              </a:rPr>
              <a:t> y </a:t>
            </a:r>
            <a:r>
              <a:rPr kumimoji="0" lang="en-US" altLang="en-US" sz="2400" b="0" i="0" u="none" strike="noStrike" cap="none" normalizeH="0" baseline="0" dirty="0" err="1">
                <a:ln>
                  <a:noFill/>
                </a:ln>
                <a:solidFill>
                  <a:srgbClr val="FFC000"/>
                </a:solidFill>
                <a:effectLst/>
                <a:latin typeface="Arial Narrow" panose="020B0606020202030204" pitchFamily="34" charset="0"/>
              </a:rPr>
              <a:t>proteger</a:t>
            </a:r>
            <a:r>
              <a:rPr kumimoji="0" lang="en-US" altLang="en-US" sz="2400" b="0" i="0" u="none" strike="noStrike" cap="none" normalizeH="0" baseline="0" dirty="0">
                <a:ln>
                  <a:noFill/>
                </a:ln>
                <a:solidFill>
                  <a:srgbClr val="FFC000"/>
                </a:solidFill>
                <a:effectLst/>
                <a:latin typeface="Arial Narrow" panose="020B0606020202030204" pitchFamily="34" charset="0"/>
              </a:rPr>
              <a:t> a </a:t>
            </a:r>
            <a:r>
              <a:rPr kumimoji="0" lang="en-US" altLang="en-US" sz="2400" b="0" i="0" u="none" strike="noStrike" cap="none" normalizeH="0" baseline="0" dirty="0" err="1">
                <a:ln>
                  <a:noFill/>
                </a:ln>
                <a:solidFill>
                  <a:srgbClr val="FFC000"/>
                </a:solidFill>
                <a:effectLst/>
                <a:latin typeface="Arial Narrow" panose="020B0606020202030204" pitchFamily="34" charset="0"/>
              </a:rPr>
              <a:t>los</a:t>
            </a:r>
            <a:r>
              <a:rPr kumimoji="0" lang="en-US" altLang="en-US" sz="2400" b="0" i="0" u="none" strike="noStrike" cap="none" normalizeH="0" baseline="0" dirty="0">
                <a:ln>
                  <a:noFill/>
                </a:ln>
                <a:solidFill>
                  <a:srgbClr val="FFC000"/>
                </a:solidFill>
                <a:effectLst/>
                <a:latin typeface="Arial Narrow" panose="020B0606020202030204" pitchFamily="34" charset="0"/>
              </a:rPr>
              <a:t> </a:t>
            </a:r>
            <a:r>
              <a:rPr kumimoji="0" lang="en-US" altLang="en-US" sz="2400" b="0" i="0" u="none" strike="noStrike" cap="none" normalizeH="0" baseline="0" dirty="0" err="1">
                <a:ln>
                  <a:noFill/>
                </a:ln>
                <a:solidFill>
                  <a:srgbClr val="FFC000"/>
                </a:solidFill>
                <a:effectLst/>
                <a:latin typeface="Arial Narrow" panose="020B0606020202030204" pitchFamily="34" charset="0"/>
              </a:rPr>
              <a:t>responsables</a:t>
            </a:r>
            <a:r>
              <a:rPr lang="en-US" altLang="en-US" sz="2400" dirty="0">
                <a:solidFill>
                  <a:srgbClr val="FFC000"/>
                </a:solidFill>
                <a:latin typeface="Arial Narrow" panose="020B0606020202030204" pitchFamily="34" charset="0"/>
              </a:rPr>
              <a:t> </a:t>
            </a:r>
            <a:r>
              <a:rPr kumimoji="0" lang="en-US" altLang="en-US" sz="2400" b="0" i="0" u="none" strike="noStrike" cap="none" normalizeH="0" baseline="0" dirty="0">
                <a:ln>
                  <a:noFill/>
                </a:ln>
                <a:solidFill>
                  <a:srgbClr val="FFC000"/>
                </a:solidFill>
                <a:effectLst/>
                <a:latin typeface="Arial Narrow" panose="020B0606020202030204" pitchFamily="34" charset="0"/>
              </a:rPr>
              <a:t>de la </a:t>
            </a:r>
            <a:r>
              <a:rPr kumimoji="0" lang="en-US" altLang="en-US" sz="2400" b="0" i="0" u="none" strike="noStrike" cap="none" normalizeH="0" baseline="0" dirty="0" err="1">
                <a:ln>
                  <a:noFill/>
                </a:ln>
                <a:solidFill>
                  <a:srgbClr val="FFC000"/>
                </a:solidFill>
                <a:effectLst/>
                <a:latin typeface="Arial Narrow" panose="020B0606020202030204" pitchFamily="34" charset="0"/>
              </a:rPr>
              <a:t>toma</a:t>
            </a:r>
            <a:r>
              <a:rPr kumimoji="0" lang="en-US" altLang="en-US" sz="2400" b="0" i="0" u="none" strike="noStrike" cap="none" normalizeH="0" baseline="0" dirty="0">
                <a:ln>
                  <a:noFill/>
                </a:ln>
                <a:solidFill>
                  <a:srgbClr val="FFC000"/>
                </a:solidFill>
                <a:effectLst/>
                <a:latin typeface="Arial Narrow" panose="020B0606020202030204" pitchFamily="34" charset="0"/>
              </a:rPr>
              <a:t> de </a:t>
            </a:r>
            <a:r>
              <a:rPr kumimoji="0" lang="en-US" altLang="en-US" sz="2400" b="0" i="0" u="none" strike="noStrike" cap="none" normalizeH="0" baseline="0" dirty="0" err="1">
                <a:ln>
                  <a:noFill/>
                </a:ln>
                <a:solidFill>
                  <a:srgbClr val="FFC000"/>
                </a:solidFill>
                <a:effectLst/>
                <a:latin typeface="Arial Narrow" panose="020B0606020202030204" pitchFamily="34" charset="0"/>
              </a:rPr>
              <a:t>decisiones</a:t>
            </a:r>
            <a:r>
              <a:rPr kumimoji="0" lang="en-US" altLang="en-US" sz="2400" b="0" i="0" u="none" strike="noStrike" cap="none" normalizeH="0" baseline="0" dirty="0">
                <a:ln>
                  <a:noFill/>
                </a:ln>
                <a:solidFill>
                  <a:srgbClr val="FFC000"/>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FFC000"/>
                </a:solidFill>
                <a:effectLst/>
                <a:latin typeface="Arial Narrow" panose="020B0606020202030204" pitchFamily="34" charset="0"/>
              </a:rPr>
              <a:t>     El </a:t>
            </a:r>
            <a:r>
              <a:rPr kumimoji="0" lang="en-US" altLang="en-US" sz="2400" b="1" i="0" u="none" strike="noStrike" cap="none" normalizeH="0" baseline="0" dirty="0" err="1">
                <a:ln>
                  <a:noFill/>
                </a:ln>
                <a:solidFill>
                  <a:srgbClr val="FFC000"/>
                </a:solidFill>
                <a:effectLst/>
                <a:latin typeface="Arial Narrow" panose="020B0606020202030204" pitchFamily="34" charset="0"/>
              </a:rPr>
              <a:t>Proceso</a:t>
            </a:r>
            <a:r>
              <a:rPr kumimoji="0" lang="en-US" altLang="en-US" sz="2400" b="1" i="0" u="none" strike="noStrike" cap="none" normalizeH="0" baseline="0" dirty="0">
                <a:ln>
                  <a:noFill/>
                </a:ln>
                <a:solidFill>
                  <a:srgbClr val="FFC000"/>
                </a:solidFill>
                <a:effectLst/>
                <a:latin typeface="Arial Narrow" panose="020B0606020202030204" pitchFamily="34" charset="0"/>
              </a:rPr>
              <a:t> de </a:t>
            </a:r>
            <a:r>
              <a:rPr kumimoji="0" lang="en-US" altLang="en-US" sz="2400" b="1" i="0" u="none" strike="noStrike" cap="none" normalizeH="0" baseline="0" dirty="0" err="1">
                <a:ln>
                  <a:noFill/>
                </a:ln>
                <a:solidFill>
                  <a:srgbClr val="FFC000"/>
                </a:solidFill>
                <a:effectLst/>
                <a:latin typeface="Arial Narrow" panose="020B0606020202030204" pitchFamily="34" charset="0"/>
              </a:rPr>
              <a:t>Resolución</a:t>
            </a:r>
            <a:r>
              <a:rPr kumimoji="0" lang="en-US" altLang="en-US" sz="2400" b="0" i="0" u="none" strike="noStrike" cap="none" normalizeH="0" baseline="0" dirty="0">
                <a:ln>
                  <a:noFill/>
                </a:ln>
                <a:solidFill>
                  <a:srgbClr val="FFC000"/>
                </a:solidFill>
                <a:effectLst/>
                <a:latin typeface="Arial Narrow" panose="020B0606020202030204" pitchFamily="34" charset="0"/>
              </a:rPr>
              <a:t> es un </a:t>
            </a:r>
            <a:r>
              <a:rPr kumimoji="0" lang="en-US" altLang="en-US" sz="2400" b="0" i="0" u="none" strike="noStrike" cap="none" normalizeH="0" baseline="0" dirty="0" err="1">
                <a:ln>
                  <a:noFill/>
                </a:ln>
                <a:solidFill>
                  <a:srgbClr val="FFC000"/>
                </a:solidFill>
                <a:effectLst/>
                <a:latin typeface="Arial Narrow" panose="020B0606020202030204" pitchFamily="34" charset="0"/>
              </a:rPr>
              <a:t>ejemplo</a:t>
            </a:r>
            <a:r>
              <a:rPr kumimoji="0" lang="en-US" altLang="en-US" sz="2400" b="0" i="0" u="none" strike="noStrike" cap="none" normalizeH="0" baseline="0" dirty="0">
                <a:ln>
                  <a:noFill/>
                </a:ln>
                <a:solidFill>
                  <a:srgbClr val="FFC000"/>
                </a:solidFill>
                <a:effectLst/>
                <a:latin typeface="Arial Narrow" panose="020B0606020202030204" pitchFamily="34" charset="0"/>
              </a:rPr>
              <a:t> de </a:t>
            </a:r>
            <a:r>
              <a:rPr kumimoji="0" lang="en-US" altLang="en-US" sz="2400" b="0" i="0" u="none" strike="noStrike" cap="none" normalizeH="0" baseline="0" dirty="0" err="1">
                <a:ln>
                  <a:noFill/>
                </a:ln>
                <a:solidFill>
                  <a:srgbClr val="FFC000"/>
                </a:solidFill>
                <a:effectLst/>
                <a:latin typeface="Arial Narrow" panose="020B0606020202030204" pitchFamily="34" charset="0"/>
              </a:rPr>
              <a:t>esto</a:t>
            </a:r>
            <a:r>
              <a:rPr kumimoji="0" lang="en-US" altLang="en-US" sz="2400" b="0" i="0" u="none" strike="noStrike" cap="none" normalizeH="0" baseline="0" dirty="0">
                <a:ln>
                  <a:noFill/>
                </a:ln>
                <a:solidFill>
                  <a:srgbClr val="FFC000"/>
                </a:solidFill>
                <a:effectLst/>
                <a:latin typeface="Arial Narrow" panose="020B0606020202030204" pitchFamily="34" charset="0"/>
              </a:rPr>
              <a:t>, </a:t>
            </a:r>
            <a:r>
              <a:rPr kumimoji="0" lang="en-US" altLang="en-US" sz="2400" b="0" i="0" u="none" strike="noStrike" cap="none" normalizeH="0" baseline="0" dirty="0" err="1">
                <a:ln>
                  <a:noFill/>
                </a:ln>
                <a:solidFill>
                  <a:srgbClr val="FFC000"/>
                </a:solidFill>
                <a:effectLst/>
                <a:latin typeface="Arial Narrow" panose="020B0606020202030204" pitchFamily="34" charset="0"/>
              </a:rPr>
              <a:t>ya</a:t>
            </a:r>
            <a:r>
              <a:rPr kumimoji="0" lang="en-US" altLang="en-US" sz="2400" b="0" i="0" u="none" strike="noStrike" cap="none" normalizeH="0" baseline="0" dirty="0">
                <a:ln>
                  <a:noFill/>
                </a:ln>
                <a:solidFill>
                  <a:srgbClr val="FFC000"/>
                </a:solidFill>
                <a:effectLst/>
                <a:latin typeface="Arial Narrow" panose="020B0606020202030204" pitchFamily="34" charset="0"/>
              </a:rPr>
              <a:t> que </a:t>
            </a:r>
            <a:r>
              <a:rPr kumimoji="0" lang="en-US" altLang="en-US" sz="2400" b="0" i="0" u="none" strike="noStrike" cap="none" normalizeH="0" baseline="0" dirty="0" err="1">
                <a:ln>
                  <a:noFill/>
                </a:ln>
                <a:solidFill>
                  <a:srgbClr val="FFC000"/>
                </a:solidFill>
                <a:effectLst/>
                <a:latin typeface="Arial Narrow" panose="020B0606020202030204" pitchFamily="34" charset="0"/>
              </a:rPr>
              <a:t>requiere</a:t>
            </a:r>
            <a:r>
              <a:rPr kumimoji="0" lang="en-US" altLang="en-US" sz="2400" b="0" i="0" u="none" strike="noStrike" cap="none" normalizeH="0" baseline="0" dirty="0">
                <a:ln>
                  <a:noFill/>
                </a:ln>
                <a:solidFill>
                  <a:srgbClr val="FFC000"/>
                </a:solidFill>
                <a:effectLst/>
                <a:latin typeface="Arial Narrow" panose="020B0606020202030204" pitchFamily="34" charset="0"/>
              </a:rPr>
              <a:t> </a:t>
            </a:r>
            <a:r>
              <a:rPr kumimoji="0" lang="en-US" altLang="en-US" sz="2400" b="0" i="0" u="none" strike="noStrike" cap="none" normalizeH="0" baseline="0" dirty="0" err="1">
                <a:ln>
                  <a:noFill/>
                </a:ln>
                <a:solidFill>
                  <a:srgbClr val="FFC000"/>
                </a:solidFill>
                <a:effectLst/>
                <a:latin typeface="Arial Narrow" panose="020B0606020202030204" pitchFamily="34" charset="0"/>
              </a:rPr>
              <a:t>varias</a:t>
            </a:r>
            <a:r>
              <a:rPr kumimoji="0" lang="en-US" altLang="en-US" sz="2400" b="0" i="0" u="none" strike="noStrike" cap="none" normalizeH="0" baseline="0" dirty="0">
                <a:ln>
                  <a:noFill/>
                </a:ln>
                <a:solidFill>
                  <a:srgbClr val="FFC000"/>
                </a:solidFill>
                <a:effectLst/>
                <a:latin typeface="Arial Narrow" panose="020B0606020202030204" pitchFamily="34" charset="0"/>
              </a:rPr>
              <a:t> </a:t>
            </a:r>
            <a:r>
              <a:rPr kumimoji="0" lang="en-US" altLang="en-US" sz="2400" b="0" i="0" u="none" strike="noStrike" cap="none" normalizeH="0" baseline="0" dirty="0" err="1">
                <a:ln>
                  <a:noFill/>
                </a:ln>
                <a:solidFill>
                  <a:srgbClr val="FFC000"/>
                </a:solidFill>
                <a:effectLst/>
                <a:latin typeface="Arial Narrow" panose="020B0606020202030204" pitchFamily="34" charset="0"/>
              </a:rPr>
              <a:t>capas</a:t>
            </a:r>
            <a:r>
              <a:rPr kumimoji="0" lang="en-US" altLang="en-US" sz="2400" b="0" i="0" u="none" strike="noStrike" cap="none" normalizeH="0" baseline="0" dirty="0">
                <a:ln>
                  <a:noFill/>
                </a:ln>
                <a:solidFill>
                  <a:srgbClr val="FFC000"/>
                </a:solidFill>
                <a:effectLst/>
                <a:latin typeface="Arial Narrow" panose="020B0606020202030204" pitchFamily="34" charset="0"/>
              </a:rPr>
              <a:t> de </a:t>
            </a:r>
            <a:r>
              <a:rPr kumimoji="0" lang="en-US" altLang="en-US" sz="2400" b="0" i="0" u="none" strike="noStrike" cap="none" normalizeH="0" baseline="0" dirty="0" err="1">
                <a:ln>
                  <a:noFill/>
                </a:ln>
                <a:solidFill>
                  <a:srgbClr val="FFC000"/>
                </a:solidFill>
                <a:effectLst/>
                <a:latin typeface="Arial Narrow" panose="020B0606020202030204" pitchFamily="34" charset="0"/>
              </a:rPr>
              <a:t>revisión</a:t>
            </a:r>
            <a:r>
              <a:rPr kumimoji="0" lang="en-US" altLang="en-US" sz="2400" b="0" i="0" u="none" strike="noStrike" cap="none" normalizeH="0" baseline="0" dirty="0">
                <a:ln>
                  <a:noFill/>
                </a:ln>
                <a:solidFill>
                  <a:srgbClr val="FFC000"/>
                </a:solidFill>
                <a:effectLst/>
                <a:latin typeface="Arial Narrow" panose="020B0606020202030204" pitchFamily="34" charset="0"/>
              </a:rPr>
              <a:t> antes de </a:t>
            </a:r>
            <a:r>
              <a:rPr kumimoji="0" lang="en-US" altLang="en-US" sz="2400" b="0" i="0" u="none" strike="noStrike" cap="none" normalizeH="0" baseline="0" dirty="0" err="1">
                <a:ln>
                  <a:noFill/>
                </a:ln>
                <a:solidFill>
                  <a:srgbClr val="FFC000"/>
                </a:solidFill>
                <a:effectLst/>
                <a:latin typeface="Arial Narrow" panose="020B0606020202030204" pitchFamily="34" charset="0"/>
              </a:rPr>
              <a:t>finalizar</a:t>
            </a:r>
            <a:r>
              <a:rPr kumimoji="0" lang="en-US" altLang="en-US" sz="2400" b="0" i="0" u="none" strike="noStrike" cap="none" normalizeH="0" baseline="0" dirty="0">
                <a:ln>
                  <a:noFill/>
                </a:ln>
                <a:solidFill>
                  <a:srgbClr val="FFC000"/>
                </a:solidFill>
                <a:effectLst/>
                <a:latin typeface="Arial Narrow" panose="020B0606020202030204" pitchFamily="34" charset="0"/>
              </a:rPr>
              <a:t> </a:t>
            </a:r>
            <a:r>
              <a:rPr kumimoji="0" lang="en-US" altLang="en-US" sz="2400" b="0" i="0" u="none" strike="noStrike" cap="none" normalizeH="0" baseline="0" dirty="0" err="1">
                <a:ln>
                  <a:noFill/>
                </a:ln>
                <a:solidFill>
                  <a:srgbClr val="FFC000"/>
                </a:solidFill>
                <a:effectLst/>
                <a:latin typeface="Arial Narrow" panose="020B0606020202030204" pitchFamily="34" charset="0"/>
              </a:rPr>
              <a:t>transacciones</a:t>
            </a:r>
            <a:r>
              <a:rPr kumimoji="0" lang="en-US" altLang="en-US" sz="2400" b="0" i="0" u="none" strike="noStrike" cap="none" normalizeH="0" baseline="0" dirty="0">
                <a:ln>
                  <a:noFill/>
                </a:ln>
                <a:solidFill>
                  <a:srgbClr val="FFC000"/>
                </a:solidFill>
                <a:effectLst/>
                <a:latin typeface="Arial Narrow" panose="020B0606020202030204" pitchFamily="34" charset="0"/>
              </a:rPr>
              <a:t> </a:t>
            </a:r>
            <a:r>
              <a:rPr kumimoji="0" lang="en-US" altLang="en-US" sz="2400" b="0" i="0" u="none" strike="noStrike" cap="none" normalizeH="0" baseline="0" dirty="0" err="1">
                <a:ln>
                  <a:noFill/>
                </a:ln>
                <a:solidFill>
                  <a:srgbClr val="FFC000"/>
                </a:solidFill>
                <a:effectLst/>
                <a:latin typeface="Arial Narrow" panose="020B0606020202030204" pitchFamily="34" charset="0"/>
              </a:rPr>
              <a:t>legales</a:t>
            </a:r>
            <a:r>
              <a:rPr kumimoji="0" lang="en-US" altLang="en-US" sz="2400" b="0" i="0" u="none" strike="noStrike" cap="none" normalizeH="0" baseline="0" dirty="0">
                <a:ln>
                  <a:noFill/>
                </a:ln>
                <a:solidFill>
                  <a:srgbClr val="FFC000"/>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endParaRPr lang="en-US" altLang="en-US" sz="2000" dirty="0">
              <a:solidFill>
                <a:schemeClr val="bg1"/>
              </a:solidFill>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000" b="0" i="0" u="none" strike="noStrike" cap="none" normalizeH="0" baseline="0" dirty="0">
              <a:ln>
                <a:noFill/>
              </a:ln>
              <a:solidFill>
                <a:schemeClr val="bg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000" b="0" i="0" u="none" strike="noStrike" cap="none" normalizeH="0" baseline="0" dirty="0">
              <a:ln>
                <a:noFill/>
              </a:ln>
              <a:solidFill>
                <a:schemeClr val="bg1"/>
              </a:solidFill>
              <a:effectLst/>
              <a:latin typeface="Arial Narrow" panose="020B0606020202030204" pitchFamily="34" charset="0"/>
            </a:endParaRPr>
          </a:p>
        </p:txBody>
      </p:sp>
    </p:spTree>
    <p:extLst>
      <p:ext uri="{BB962C8B-B14F-4D97-AF65-F5344CB8AC3E}">
        <p14:creationId xmlns:p14="http://schemas.microsoft.com/office/powerpoint/2010/main" val="330794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5717E1-3F8E-8F16-D2FC-8A750814CEE1}"/>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1756D85-CC46-A3E3-2AD3-BC830DA75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6A3C97E-0827-5727-A129-FB9C5342D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erson holding an umbrella in the rain&#10;&#10;AI-generated content may be incorrect.">
            <a:extLst>
              <a:ext uri="{FF2B5EF4-FFF2-40B4-BE49-F238E27FC236}">
                <a16:creationId xmlns:a16="http://schemas.microsoft.com/office/drawing/2014/main" id="{13C3E96B-8180-5063-C84D-BCE89234B975}"/>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b="2174"/>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9CA10365-4A40-53FE-9988-E8A9AC4D6398}"/>
              </a:ext>
            </a:extLst>
          </p:cNvPr>
          <p:cNvSpPr>
            <a:spLocks noGrp="1"/>
          </p:cNvSpPr>
          <p:nvPr>
            <p:ph type="title"/>
          </p:nvPr>
        </p:nvSpPr>
        <p:spPr>
          <a:xfrm>
            <a:off x="1198181" y="728906"/>
            <a:ext cx="9792471" cy="2057037"/>
          </a:xfrm>
        </p:spPr>
        <p:txBody>
          <a:bodyPr>
            <a:normAutofit/>
          </a:bodyPr>
          <a:lstStyle/>
          <a:p>
            <a:r>
              <a:rPr lang="en-US" sz="4000" dirty="0">
                <a:solidFill>
                  <a:srgbClr val="FFFFFF"/>
                </a:solidFill>
                <a:latin typeface="Impact" panose="020B0806030902050204" pitchFamily="34" charset="0"/>
              </a:rPr>
              <a:t>CHALLENGES WITH CHURCH REAL ESTATE TRANSACTIONS/</a:t>
            </a:r>
            <a:r>
              <a:rPr lang="es-ES" sz="4000" dirty="0">
                <a:solidFill>
                  <a:srgbClr val="FFFFFF"/>
                </a:solidFill>
                <a:latin typeface="Impact" panose="020B0806030902050204" pitchFamily="34" charset="0"/>
              </a:rPr>
              <a:t>RETOS DE LAS TRANSACCIONES INMOBILIARIAS DE LAS IGLESIAS</a:t>
            </a:r>
            <a:endParaRPr lang="en-US" sz="4000" dirty="0">
              <a:solidFill>
                <a:srgbClr val="FFFFFF"/>
              </a:solidFill>
              <a:latin typeface="Impact" panose="020B0806030902050204" pitchFamily="34" charset="0"/>
            </a:endParaRPr>
          </a:p>
        </p:txBody>
      </p:sp>
      <p:sp>
        <p:nvSpPr>
          <p:cNvPr id="9" name="Content Placeholder 8">
            <a:extLst>
              <a:ext uri="{FF2B5EF4-FFF2-40B4-BE49-F238E27FC236}">
                <a16:creationId xmlns:a16="http://schemas.microsoft.com/office/drawing/2014/main" id="{D61CBF49-DBAD-3369-6623-DBC58F8A9939}"/>
              </a:ext>
            </a:extLst>
          </p:cNvPr>
          <p:cNvSpPr>
            <a:spLocks noGrp="1"/>
          </p:cNvSpPr>
          <p:nvPr>
            <p:ph idx="1"/>
          </p:nvPr>
        </p:nvSpPr>
        <p:spPr>
          <a:xfrm>
            <a:off x="1195133" y="2785943"/>
            <a:ext cx="9792471" cy="3777986"/>
          </a:xfrm>
        </p:spPr>
        <p:txBody>
          <a:bodyPr>
            <a:normAutofit/>
          </a:bodyPr>
          <a:lstStyle/>
          <a:p>
            <a:pPr marL="0" indent="0">
              <a:buNone/>
            </a:pPr>
            <a:r>
              <a:rPr lang="en-US" sz="2200" b="1" dirty="0">
                <a:solidFill>
                  <a:srgbClr val="FFFFFF"/>
                </a:solidFill>
                <a:latin typeface="Arial Narrow" panose="020B0606020202030204" pitchFamily="34" charset="0"/>
              </a:rPr>
              <a:t>What Are Some of the Common Challenges Churches Face in Real Estate Transactions?</a:t>
            </a:r>
          </a:p>
          <a:p>
            <a:pPr marL="0" indent="0">
              <a:buNone/>
            </a:pPr>
            <a:r>
              <a:rPr lang="en-US" sz="2200" dirty="0">
                <a:solidFill>
                  <a:srgbClr val="FFFFFF"/>
                </a:solidFill>
                <a:latin typeface="Arial Narrow" panose="020B0606020202030204" pitchFamily="34" charset="0"/>
              </a:rPr>
              <a:t>1. Title Complications</a:t>
            </a:r>
          </a:p>
          <a:p>
            <a:pPr marL="0" indent="0">
              <a:buNone/>
            </a:pPr>
            <a:r>
              <a:rPr lang="en-US" sz="2200" dirty="0">
                <a:solidFill>
                  <a:srgbClr val="FFFFFF"/>
                </a:solidFill>
                <a:latin typeface="Arial Narrow" panose="020B0606020202030204" pitchFamily="34" charset="0"/>
              </a:rPr>
              <a:t>2. Legal Errors</a:t>
            </a:r>
          </a:p>
          <a:p>
            <a:pPr marL="0" indent="0">
              <a:buNone/>
            </a:pPr>
            <a:r>
              <a:rPr lang="en-US" sz="2200" dirty="0">
                <a:solidFill>
                  <a:srgbClr val="FFFFFF"/>
                </a:solidFill>
                <a:latin typeface="Arial Narrow" panose="020B0606020202030204" pitchFamily="34" charset="0"/>
              </a:rPr>
              <a:t>3. Financial Overextension</a:t>
            </a:r>
          </a:p>
          <a:p>
            <a:pPr marL="0" indent="0">
              <a:buNone/>
            </a:pPr>
            <a:r>
              <a:rPr lang="es-ES" sz="2200" b="1" dirty="0">
                <a:solidFill>
                  <a:srgbClr val="FFC000"/>
                </a:solidFill>
                <a:latin typeface="Arial Narrow" panose="020B0606020202030204" pitchFamily="34" charset="0"/>
              </a:rPr>
              <a:t>¿Cuáles son algunos de los retos habituales a los que se enfrentan las iglesias en las transacciones inmobiliarias?</a:t>
            </a:r>
          </a:p>
          <a:p>
            <a:pPr marL="0" indent="0">
              <a:buNone/>
            </a:pPr>
            <a:r>
              <a:rPr lang="es-ES" sz="2200" dirty="0">
                <a:solidFill>
                  <a:srgbClr val="FFC000"/>
                </a:solidFill>
                <a:latin typeface="Arial Narrow" panose="020B0606020202030204" pitchFamily="34" charset="0"/>
              </a:rPr>
              <a:t>1. Complicaciones con los títulos de propiedad</a:t>
            </a:r>
          </a:p>
          <a:p>
            <a:pPr marL="0" indent="0">
              <a:buNone/>
            </a:pPr>
            <a:r>
              <a:rPr lang="en-US" sz="2200" dirty="0">
                <a:solidFill>
                  <a:srgbClr val="FFC000"/>
                </a:solidFill>
                <a:latin typeface="Arial Narrow" panose="020B0606020202030204" pitchFamily="34" charset="0"/>
              </a:rPr>
              <a:t>2. </a:t>
            </a:r>
            <a:r>
              <a:rPr lang="en-US" sz="2200" dirty="0" err="1">
                <a:solidFill>
                  <a:srgbClr val="FFC000"/>
                </a:solidFill>
                <a:latin typeface="Arial Narrow" panose="020B0606020202030204" pitchFamily="34" charset="0"/>
              </a:rPr>
              <a:t>Errores</a:t>
            </a:r>
            <a:r>
              <a:rPr lang="en-US" sz="2200" dirty="0">
                <a:solidFill>
                  <a:srgbClr val="FFC000"/>
                </a:solidFill>
                <a:latin typeface="Arial Narrow" panose="020B0606020202030204" pitchFamily="34" charset="0"/>
              </a:rPr>
              <a:t> </a:t>
            </a:r>
            <a:r>
              <a:rPr lang="en-US" sz="2200" dirty="0" err="1">
                <a:solidFill>
                  <a:srgbClr val="FFC000"/>
                </a:solidFill>
                <a:latin typeface="Arial Narrow" panose="020B0606020202030204" pitchFamily="34" charset="0"/>
              </a:rPr>
              <a:t>legales</a:t>
            </a:r>
            <a:endParaRPr lang="en-US" sz="2200" dirty="0">
              <a:solidFill>
                <a:srgbClr val="FFC000"/>
              </a:solidFill>
              <a:latin typeface="Arial Narrow" panose="020B0606020202030204" pitchFamily="34" charset="0"/>
            </a:endParaRPr>
          </a:p>
          <a:p>
            <a:pPr marL="0" indent="0">
              <a:buNone/>
            </a:pPr>
            <a:r>
              <a:rPr lang="en-US" sz="2200" dirty="0">
                <a:solidFill>
                  <a:srgbClr val="FFC000"/>
                </a:solidFill>
                <a:latin typeface="Arial Narrow" panose="020B0606020202030204" pitchFamily="34" charset="0"/>
              </a:rPr>
              <a:t>3. </a:t>
            </a:r>
            <a:r>
              <a:rPr lang="en-US" sz="2200" dirty="0" err="1">
                <a:solidFill>
                  <a:srgbClr val="FFC000"/>
                </a:solidFill>
                <a:latin typeface="Arial Narrow" panose="020B0606020202030204" pitchFamily="34" charset="0"/>
              </a:rPr>
              <a:t>Sobreendeudamiento</a:t>
            </a:r>
            <a:r>
              <a:rPr lang="en-US" sz="2200" dirty="0">
                <a:solidFill>
                  <a:srgbClr val="FFC000"/>
                </a:solidFill>
                <a:latin typeface="Arial Narrow" panose="020B0606020202030204" pitchFamily="34" charset="0"/>
              </a:rPr>
              <a:t> </a:t>
            </a:r>
            <a:r>
              <a:rPr lang="en-US" sz="2200" dirty="0" err="1">
                <a:solidFill>
                  <a:srgbClr val="FFC000"/>
                </a:solidFill>
                <a:latin typeface="Arial Narrow" panose="020B0606020202030204" pitchFamily="34" charset="0"/>
              </a:rPr>
              <a:t>financiero</a:t>
            </a:r>
            <a:endParaRPr lang="en-US" sz="2200" dirty="0">
              <a:solidFill>
                <a:srgbClr val="FFC000"/>
              </a:solidFill>
              <a:latin typeface="Arial Narrow" panose="020B0606020202030204" pitchFamily="34" charset="0"/>
            </a:endParaRPr>
          </a:p>
        </p:txBody>
      </p:sp>
    </p:spTree>
    <p:extLst>
      <p:ext uri="{BB962C8B-B14F-4D97-AF65-F5344CB8AC3E}">
        <p14:creationId xmlns:p14="http://schemas.microsoft.com/office/powerpoint/2010/main" val="2076591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A7A04B-8411-02D5-6F23-0F47293AAC73}"/>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A83D3C5-F909-C0A1-32B5-8E2A4ADC0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9E4D4C2-8AB1-8376-8C29-83AA80258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erson holding an umbrella in the rain&#10;&#10;AI-generated content may be incorrect.">
            <a:extLst>
              <a:ext uri="{FF2B5EF4-FFF2-40B4-BE49-F238E27FC236}">
                <a16:creationId xmlns:a16="http://schemas.microsoft.com/office/drawing/2014/main" id="{28CC33DC-82E4-9108-E03E-A9EA5FB6054A}"/>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b="2174"/>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B7E5559B-3013-4E7F-B2CB-B2F517E5E805}"/>
              </a:ext>
            </a:extLst>
          </p:cNvPr>
          <p:cNvSpPr>
            <a:spLocks noGrp="1"/>
          </p:cNvSpPr>
          <p:nvPr>
            <p:ph type="title"/>
          </p:nvPr>
        </p:nvSpPr>
        <p:spPr>
          <a:xfrm>
            <a:off x="1198181" y="728906"/>
            <a:ext cx="9792471" cy="2057037"/>
          </a:xfrm>
        </p:spPr>
        <p:txBody>
          <a:bodyPr>
            <a:normAutofit/>
          </a:bodyPr>
          <a:lstStyle/>
          <a:p>
            <a:r>
              <a:rPr lang="en-US" sz="4000" dirty="0">
                <a:solidFill>
                  <a:srgbClr val="FFFFFF"/>
                </a:solidFill>
                <a:latin typeface="Impact" panose="020B0806030902050204" pitchFamily="34" charset="0"/>
              </a:rPr>
              <a:t>CHALLENGES WITH CHURCH REAL ESTATE TRANSACTIONS/</a:t>
            </a:r>
            <a:r>
              <a:rPr lang="es-ES" sz="4000" dirty="0">
                <a:solidFill>
                  <a:srgbClr val="FFFFFF"/>
                </a:solidFill>
                <a:latin typeface="Impact" panose="020B0806030902050204" pitchFamily="34" charset="0"/>
              </a:rPr>
              <a:t>RETOS DE LAS TRANSACCIONES INMOBILIARIAS DE LAS IGLESIAS (cont.)</a:t>
            </a:r>
            <a:endParaRPr lang="en-US" sz="4000" dirty="0">
              <a:solidFill>
                <a:srgbClr val="FFFFFF"/>
              </a:solidFill>
              <a:latin typeface="Impact" panose="020B0806030902050204" pitchFamily="34" charset="0"/>
            </a:endParaRPr>
          </a:p>
        </p:txBody>
      </p:sp>
      <p:sp>
        <p:nvSpPr>
          <p:cNvPr id="9" name="Content Placeholder 8">
            <a:extLst>
              <a:ext uri="{FF2B5EF4-FFF2-40B4-BE49-F238E27FC236}">
                <a16:creationId xmlns:a16="http://schemas.microsoft.com/office/drawing/2014/main" id="{B35C09F4-E91B-E7F0-A93B-6001BB07A73F}"/>
              </a:ext>
            </a:extLst>
          </p:cNvPr>
          <p:cNvSpPr>
            <a:spLocks noGrp="1"/>
          </p:cNvSpPr>
          <p:nvPr>
            <p:ph idx="1"/>
          </p:nvPr>
        </p:nvSpPr>
        <p:spPr>
          <a:xfrm>
            <a:off x="1195133" y="2785943"/>
            <a:ext cx="9792471" cy="3777986"/>
          </a:xfrm>
        </p:spPr>
        <p:txBody>
          <a:bodyPr>
            <a:normAutofit/>
          </a:bodyPr>
          <a:lstStyle/>
          <a:p>
            <a:pPr marL="0" indent="0">
              <a:buNone/>
            </a:pPr>
            <a:r>
              <a:rPr lang="en-US" sz="2500" b="1" dirty="0">
                <a:solidFill>
                  <a:srgbClr val="FFFFFF"/>
                </a:solidFill>
                <a:latin typeface="Arial Narrow" panose="020B0606020202030204" pitchFamily="34" charset="0"/>
              </a:rPr>
              <a:t>What Are Some of the Common Challenges Churches Face in Real Estate Transactions?</a:t>
            </a:r>
          </a:p>
          <a:p>
            <a:pPr marL="0" indent="0">
              <a:buNone/>
            </a:pPr>
            <a:r>
              <a:rPr lang="en-US" sz="2500" dirty="0">
                <a:solidFill>
                  <a:srgbClr val="FFFFFF"/>
                </a:solidFill>
                <a:latin typeface="Arial Narrow" panose="020B0606020202030204" pitchFamily="34" charset="0"/>
              </a:rPr>
              <a:t>4. Valuation Errors</a:t>
            </a:r>
          </a:p>
          <a:p>
            <a:pPr marL="0" indent="0">
              <a:buNone/>
            </a:pPr>
            <a:r>
              <a:rPr lang="en-US" sz="2500" dirty="0">
                <a:solidFill>
                  <a:srgbClr val="FFFFFF"/>
                </a:solidFill>
                <a:latin typeface="Arial Narrow" panose="020B0606020202030204" pitchFamily="34" charset="0"/>
              </a:rPr>
              <a:t>5. Maintenance &amp; Repair Costs</a:t>
            </a:r>
          </a:p>
          <a:p>
            <a:pPr marL="0" indent="0">
              <a:buNone/>
            </a:pPr>
            <a:r>
              <a:rPr lang="es-ES" sz="2500" b="1" dirty="0">
                <a:solidFill>
                  <a:srgbClr val="FFC000"/>
                </a:solidFill>
                <a:latin typeface="Arial Narrow" panose="020B0606020202030204" pitchFamily="34" charset="0"/>
              </a:rPr>
              <a:t>¿Cuáles son algunos de los retos habituales a los que se enfrentan las iglesias en las transacciones inmobiliarias?</a:t>
            </a:r>
          </a:p>
          <a:p>
            <a:pPr marL="0" indent="0">
              <a:buNone/>
            </a:pPr>
            <a:r>
              <a:rPr lang="es-ES" sz="2500" dirty="0">
                <a:solidFill>
                  <a:srgbClr val="FFC000"/>
                </a:solidFill>
                <a:latin typeface="Arial Narrow" panose="020B0606020202030204" pitchFamily="34" charset="0"/>
              </a:rPr>
              <a:t>4. Errores de valoración</a:t>
            </a:r>
          </a:p>
          <a:p>
            <a:pPr marL="0" indent="0">
              <a:buNone/>
            </a:pPr>
            <a:r>
              <a:rPr lang="en-US" sz="2500" dirty="0">
                <a:solidFill>
                  <a:srgbClr val="FFC000"/>
                </a:solidFill>
                <a:latin typeface="Arial Narrow" panose="020B0606020202030204" pitchFamily="34" charset="0"/>
              </a:rPr>
              <a:t>5. </a:t>
            </a:r>
            <a:r>
              <a:rPr lang="es-ES" sz="2500" dirty="0">
                <a:solidFill>
                  <a:srgbClr val="FFC000"/>
                </a:solidFill>
                <a:latin typeface="Arial Narrow" panose="020B0606020202030204" pitchFamily="34" charset="0"/>
              </a:rPr>
              <a:t>Costes de mantenimiento y reparación</a:t>
            </a:r>
            <a:endParaRPr lang="en-US" sz="2500" dirty="0">
              <a:solidFill>
                <a:srgbClr val="FFC000"/>
              </a:solidFill>
              <a:latin typeface="Arial Narrow" panose="020B0606020202030204" pitchFamily="34" charset="0"/>
            </a:endParaRPr>
          </a:p>
        </p:txBody>
      </p:sp>
    </p:spTree>
    <p:extLst>
      <p:ext uri="{BB962C8B-B14F-4D97-AF65-F5344CB8AC3E}">
        <p14:creationId xmlns:p14="http://schemas.microsoft.com/office/powerpoint/2010/main" val="3314241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69917F-BBDA-546E-2E14-D3F955791A5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DE30E2C-975A-678B-85CD-EEE11DA00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92ECA1C-0196-6F5C-D8A0-94C330C17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erson holding an umbrella in the rain&#10;&#10;AI-generated content may be incorrect.">
            <a:extLst>
              <a:ext uri="{FF2B5EF4-FFF2-40B4-BE49-F238E27FC236}">
                <a16:creationId xmlns:a16="http://schemas.microsoft.com/office/drawing/2014/main" id="{8603360D-A016-4557-6F99-3C9A95B6E54D}"/>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b="2174"/>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3BBF8B44-4389-1786-DA54-0BFE404D9A85}"/>
              </a:ext>
            </a:extLst>
          </p:cNvPr>
          <p:cNvSpPr>
            <a:spLocks noGrp="1"/>
          </p:cNvSpPr>
          <p:nvPr>
            <p:ph type="title"/>
          </p:nvPr>
        </p:nvSpPr>
        <p:spPr>
          <a:xfrm>
            <a:off x="1198181" y="728906"/>
            <a:ext cx="9792471" cy="2057037"/>
          </a:xfrm>
        </p:spPr>
        <p:txBody>
          <a:bodyPr>
            <a:normAutofit/>
          </a:bodyPr>
          <a:lstStyle/>
          <a:p>
            <a:r>
              <a:rPr lang="en-US" dirty="0">
                <a:solidFill>
                  <a:srgbClr val="FFFFFF"/>
                </a:solidFill>
                <a:latin typeface="Impact" panose="020B0806030902050204" pitchFamily="34" charset="0"/>
              </a:rPr>
              <a:t>VISION/VISIÓN </a:t>
            </a:r>
          </a:p>
        </p:txBody>
      </p:sp>
      <p:pic>
        <p:nvPicPr>
          <p:cNvPr id="3" name="Content Placeholder 3" descr="A person in a suit and tie&#10;&#10;AI-generated content may be incorrect.">
            <a:extLst>
              <a:ext uri="{FF2B5EF4-FFF2-40B4-BE49-F238E27FC236}">
                <a16:creationId xmlns:a16="http://schemas.microsoft.com/office/drawing/2014/main" id="{91568DAB-692C-96D0-5178-C575126D765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24990"/>
          <a:stretch>
            <a:fillRect/>
          </a:stretch>
        </p:blipFill>
        <p:spPr>
          <a:xfrm>
            <a:off x="6020684" y="-9"/>
            <a:ext cx="6168149" cy="6857999"/>
          </a:xfrm>
          <a:prstGeom prst="rect">
            <a:avLst/>
          </a:prstGeom>
        </p:spPr>
      </p:pic>
    </p:spTree>
    <p:extLst>
      <p:ext uri="{BB962C8B-B14F-4D97-AF65-F5344CB8AC3E}">
        <p14:creationId xmlns:p14="http://schemas.microsoft.com/office/powerpoint/2010/main" val="174521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0A58AA-AABD-D217-69E0-A74480936FE8}"/>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E0DB43F-03E3-F8A8-198D-E5A9E7390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48F7460-5191-A682-9362-7DF00A18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erson holding an umbrella in the rain&#10;&#10;AI-generated content may be incorrect.">
            <a:extLst>
              <a:ext uri="{FF2B5EF4-FFF2-40B4-BE49-F238E27FC236}">
                <a16:creationId xmlns:a16="http://schemas.microsoft.com/office/drawing/2014/main" id="{6AE1A4AD-506E-F1A7-5C30-3E3D961AD2DC}"/>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b="2174"/>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6CB4D193-C299-48E6-AB66-27BDEC693661}"/>
              </a:ext>
            </a:extLst>
          </p:cNvPr>
          <p:cNvSpPr>
            <a:spLocks noGrp="1"/>
          </p:cNvSpPr>
          <p:nvPr>
            <p:ph type="title"/>
          </p:nvPr>
        </p:nvSpPr>
        <p:spPr>
          <a:xfrm>
            <a:off x="1198181" y="728906"/>
            <a:ext cx="9792471" cy="2057037"/>
          </a:xfrm>
        </p:spPr>
        <p:txBody>
          <a:bodyPr>
            <a:normAutofit/>
          </a:bodyPr>
          <a:lstStyle/>
          <a:p>
            <a:r>
              <a:rPr lang="en-US" dirty="0">
                <a:solidFill>
                  <a:srgbClr val="FFFFFF"/>
                </a:solidFill>
                <a:latin typeface="Impact" panose="020B0806030902050204" pitchFamily="34" charset="0"/>
              </a:rPr>
              <a:t>REALITY/REALIDAD </a:t>
            </a:r>
          </a:p>
        </p:txBody>
      </p:sp>
      <p:pic>
        <p:nvPicPr>
          <p:cNvPr id="3" name="Content Placeholder 3" descr="A person in a suit and tie&#10;&#10;AI-generated content may be incorrect.">
            <a:extLst>
              <a:ext uri="{FF2B5EF4-FFF2-40B4-BE49-F238E27FC236}">
                <a16:creationId xmlns:a16="http://schemas.microsoft.com/office/drawing/2014/main" id="{DDBA0DFB-46BA-3B2B-2B66-341E3EF91A7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24990"/>
          <a:stretch>
            <a:fillRect/>
          </a:stretch>
        </p:blipFill>
        <p:spPr>
          <a:xfrm>
            <a:off x="6020684" y="-9"/>
            <a:ext cx="6168149" cy="6857999"/>
          </a:xfrm>
          <a:prstGeom prst="rect">
            <a:avLst/>
          </a:prstGeom>
        </p:spPr>
      </p:pic>
      <p:pic>
        <p:nvPicPr>
          <p:cNvPr id="6" name="Picture 5" descr="A person in a suit and tie&#10;&#10;AI-generated content may be incorrect.">
            <a:extLst>
              <a:ext uri="{FF2B5EF4-FFF2-40B4-BE49-F238E27FC236}">
                <a16:creationId xmlns:a16="http://schemas.microsoft.com/office/drawing/2014/main" id="{C6924329-8191-BEBE-F47A-730FF63FCA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7517" y="-693193"/>
            <a:ext cx="6168149" cy="8890449"/>
          </a:xfrm>
          <a:prstGeom prst="rect">
            <a:avLst/>
          </a:prstGeom>
        </p:spPr>
      </p:pic>
    </p:spTree>
    <p:extLst>
      <p:ext uri="{BB962C8B-B14F-4D97-AF65-F5344CB8AC3E}">
        <p14:creationId xmlns:p14="http://schemas.microsoft.com/office/powerpoint/2010/main" val="1949065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83974C-B3E2-F63E-EA35-DFE21CCDAEB9}"/>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84ABD07-B156-C11E-541F-FB78DA492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E303DB0-A4DF-9E2C-FB05-7F991EF25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Content Placeholder 4" descr="A person holding an umbrella in the rain&#10;&#10;AI-generated content may be incorrect.">
            <a:extLst>
              <a:ext uri="{FF2B5EF4-FFF2-40B4-BE49-F238E27FC236}">
                <a16:creationId xmlns:a16="http://schemas.microsoft.com/office/drawing/2014/main" id="{B256CC8E-8A9A-616C-2A13-34425E974637}"/>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b="2174"/>
          <a:stretch>
            <a:fillRect/>
          </a:stretch>
        </p:blipFill>
        <p:spPr>
          <a:xfrm>
            <a:off x="-1" y="10"/>
            <a:ext cx="12192001" cy="6857990"/>
          </a:xfrm>
          <a:prstGeom prst="rect">
            <a:avLst/>
          </a:prstGeom>
        </p:spPr>
      </p:pic>
      <p:sp>
        <p:nvSpPr>
          <p:cNvPr id="2" name="Title 1">
            <a:extLst>
              <a:ext uri="{FF2B5EF4-FFF2-40B4-BE49-F238E27FC236}">
                <a16:creationId xmlns:a16="http://schemas.microsoft.com/office/drawing/2014/main" id="{11508A41-9E3B-565D-872B-3F7014C83180}"/>
              </a:ext>
            </a:extLst>
          </p:cNvPr>
          <p:cNvSpPr>
            <a:spLocks noGrp="1"/>
          </p:cNvSpPr>
          <p:nvPr>
            <p:ph type="title"/>
          </p:nvPr>
        </p:nvSpPr>
        <p:spPr>
          <a:xfrm>
            <a:off x="1198181" y="728906"/>
            <a:ext cx="9792471" cy="1679443"/>
          </a:xfrm>
        </p:spPr>
        <p:txBody>
          <a:bodyPr>
            <a:normAutofit/>
          </a:bodyPr>
          <a:lstStyle/>
          <a:p>
            <a:r>
              <a:rPr lang="en-US" dirty="0">
                <a:solidFill>
                  <a:srgbClr val="FFFFFF"/>
                </a:solidFill>
                <a:latin typeface="Impact" panose="020B0806030902050204" pitchFamily="34" charset="0"/>
              </a:rPr>
              <a:t>VISION VS. REALITY/VISIÓN VS. REALIDAD</a:t>
            </a:r>
          </a:p>
        </p:txBody>
      </p:sp>
      <p:sp>
        <p:nvSpPr>
          <p:cNvPr id="9" name="Content Placeholder 8">
            <a:extLst>
              <a:ext uri="{FF2B5EF4-FFF2-40B4-BE49-F238E27FC236}">
                <a16:creationId xmlns:a16="http://schemas.microsoft.com/office/drawing/2014/main" id="{7D6C7BF2-6E35-205F-5804-5329A37FBDE4}"/>
              </a:ext>
            </a:extLst>
          </p:cNvPr>
          <p:cNvSpPr>
            <a:spLocks noGrp="1"/>
          </p:cNvSpPr>
          <p:nvPr>
            <p:ph idx="1"/>
          </p:nvPr>
        </p:nvSpPr>
        <p:spPr>
          <a:xfrm>
            <a:off x="1198181" y="2253803"/>
            <a:ext cx="9792471" cy="3875285"/>
          </a:xfrm>
        </p:spPr>
        <p:txBody>
          <a:bodyPr>
            <a:normAutofit/>
          </a:bodyPr>
          <a:lstStyle/>
          <a:p>
            <a:r>
              <a:rPr lang="en-US" sz="2400" dirty="0">
                <a:solidFill>
                  <a:srgbClr val="FFFFFF"/>
                </a:solidFill>
                <a:latin typeface="Arial Narrow" panose="020B0606020202030204" pitchFamily="34" charset="0"/>
              </a:rPr>
              <a:t>We must understand the difference between vision and reality. </a:t>
            </a:r>
          </a:p>
          <a:p>
            <a:r>
              <a:rPr lang="en-US" sz="2400" dirty="0">
                <a:solidFill>
                  <a:srgbClr val="FFFFFF"/>
                </a:solidFill>
                <a:latin typeface="Arial Narrow" panose="020B0606020202030204" pitchFamily="34" charset="0"/>
              </a:rPr>
              <a:t>The Real Estate Department’s responsibility is to carefully analyze every transaction and possible scenario to ensure that the real estate investment your church wants to make is possible.</a:t>
            </a:r>
          </a:p>
          <a:p>
            <a:pPr marL="0" indent="0">
              <a:buNone/>
            </a:pPr>
            <a:endParaRPr lang="es-ES" sz="2000" dirty="0">
              <a:solidFill>
                <a:srgbClr val="FFFFFF"/>
              </a:solidFill>
              <a:latin typeface="Arial Narrow" panose="020B0606020202030204" pitchFamily="34" charset="0"/>
            </a:endParaRPr>
          </a:p>
          <a:p>
            <a:r>
              <a:rPr lang="es-ES" sz="2400" dirty="0">
                <a:solidFill>
                  <a:srgbClr val="FFC000"/>
                </a:solidFill>
                <a:latin typeface="Arial Narrow" panose="020B0606020202030204" pitchFamily="34" charset="0"/>
              </a:rPr>
              <a:t>Debemos entender la diferencia entre visión y realidad.</a:t>
            </a:r>
          </a:p>
          <a:p>
            <a:r>
              <a:rPr lang="es-ES" sz="2400" dirty="0">
                <a:solidFill>
                  <a:srgbClr val="FFC000"/>
                </a:solidFill>
                <a:latin typeface="Arial Narrow" panose="020B0606020202030204" pitchFamily="34" charset="0"/>
              </a:rPr>
              <a:t>Nuestra solemne responsabilidad es analizar cuidadosamente cada transacción y posible escenario para asegurar que la inversión inmobiliaria que su iglesia quiere hacer es posible.</a:t>
            </a:r>
            <a:endParaRPr lang="en-US" sz="2400" dirty="0">
              <a:solidFill>
                <a:srgbClr val="FFC000"/>
              </a:solidFill>
              <a:latin typeface="Arial Narrow" panose="020B0606020202030204" pitchFamily="34" charset="0"/>
            </a:endParaRPr>
          </a:p>
        </p:txBody>
      </p:sp>
    </p:spTree>
    <p:extLst>
      <p:ext uri="{BB962C8B-B14F-4D97-AF65-F5344CB8AC3E}">
        <p14:creationId xmlns:p14="http://schemas.microsoft.com/office/powerpoint/2010/main" val="1092326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0154CFE690324A94FA37F56F380B66" ma:contentTypeVersion="4" ma:contentTypeDescription="Create a new document." ma:contentTypeScope="" ma:versionID="bb16b9667605fed46f0bbc4601e98373">
  <xsd:schema xmlns:xsd="http://www.w3.org/2001/XMLSchema" xmlns:xs="http://www.w3.org/2001/XMLSchema" xmlns:p="http://schemas.microsoft.com/office/2006/metadata/properties" xmlns:ns3="23376992-41c3-477f-b82c-9d2dd800b0e5" targetNamespace="http://schemas.microsoft.com/office/2006/metadata/properties" ma:root="true" ma:fieldsID="0548a01ec79d3bdbd60fe5e378160442" ns3:_="">
    <xsd:import namespace="23376992-41c3-477f-b82c-9d2dd800b0e5"/>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376992-41c3-477f-b82c-9d2dd800b0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8A875E-4E8F-4D82-8FEC-5D9A5DBC80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376992-41c3-477f-b82c-9d2dd800b0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1A2481-1E45-4276-B52C-560DBAB91C45}">
  <ds:schemaRefs>
    <ds:schemaRef ds:uri="http://schemas.microsoft.com/sharepoint/v3/contenttype/forms"/>
  </ds:schemaRefs>
</ds:datastoreItem>
</file>

<file path=customXml/itemProps3.xml><?xml version="1.0" encoding="utf-8"?>
<ds:datastoreItem xmlns:ds="http://schemas.openxmlformats.org/officeDocument/2006/customXml" ds:itemID="{282C0235-F26E-4D32-B202-795FC841232C}">
  <ds:schemaRefs>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23376992-41c3-477f-b82c-9d2dd800b0e5"/>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241</TotalTime>
  <Words>1198</Words>
  <Application>Microsoft Office PowerPoint</Application>
  <PresentationFormat>Widescreen</PresentationFormat>
  <Paragraphs>87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Aptos Display</vt:lpstr>
      <vt:lpstr>Arial</vt:lpstr>
      <vt:lpstr>Arial Narrow</vt:lpstr>
      <vt:lpstr>Calibri</vt:lpstr>
      <vt:lpstr>Impact</vt:lpstr>
      <vt:lpstr>Office Theme</vt:lpstr>
      <vt:lpstr>The Resolution Process El Proceso de Resolución</vt:lpstr>
      <vt:lpstr>SCRIPTURAL FOUNDATION/FUNDAMENTO BÍBLICO </vt:lpstr>
      <vt:lpstr>WHY IS THE RESOLUTION PROCESS NECESSARY?   ¿POR QUÉ ES NECESARIO EL PROCESO DE RESOLUCIÓN? </vt:lpstr>
      <vt:lpstr>THE CONCEPT OF DUAL CONTROL/EL CONCEPTO DE DOBLE CONTROL</vt:lpstr>
      <vt:lpstr>CHALLENGES WITH CHURCH REAL ESTATE TRANSACTIONS/RETOS DE LAS TRANSACCIONES INMOBILIARIAS DE LAS IGLESIAS</vt:lpstr>
      <vt:lpstr>CHALLENGES WITH CHURCH REAL ESTATE TRANSACTIONS/RETOS DE LAS TRANSACCIONES INMOBILIARIAS DE LAS IGLESIAS (cont.)</vt:lpstr>
      <vt:lpstr>VISION/VISIÓN </vt:lpstr>
      <vt:lpstr>REALITY/REALIDAD </vt:lpstr>
      <vt:lpstr>VISION VS. REALITY/VISIÓN VS. REALIDAD</vt:lpstr>
      <vt:lpstr>VISION VS. REALITY/VISIÓN VS. REALIDAD (cont.)</vt:lpstr>
      <vt:lpstr>VISION VS. REALITY/VISIÓN VS. REALIDAD (cont.)</vt:lpstr>
      <vt:lpstr>VISION VS. REALITY/VISIÓN VS. REALIDAD (cont.)</vt:lpstr>
      <vt:lpstr>THE BASICS/LO BÁSICO</vt:lpstr>
      <vt:lpstr>CONCLUSION/CONCLUSIÓN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Isaac Riojas</dc:creator>
  <cp:lastModifiedBy>Isaac Riojas</cp:lastModifiedBy>
  <cp:revision>1</cp:revision>
  <dcterms:created xsi:type="dcterms:W3CDTF">2025-05-20T18:57:21Z</dcterms:created>
  <dcterms:modified xsi:type="dcterms:W3CDTF">2025-05-20T22:58:28Z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0x010100EC0154CFE690324A94FA37F56F380B66</vt:lpwstr>
  </property>
</Properties>
</file>