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78" r:id="rId4"/>
    <p:sldId id="279" r:id="rId5"/>
    <p:sldId id="261" r:id="rId6"/>
    <p:sldId id="281" r:id="rId7"/>
    <p:sldId id="282" r:id="rId8"/>
    <p:sldId id="283" r:id="rId9"/>
    <p:sldId id="284" r:id="rId10"/>
    <p:sldId id="285" r:id="rId11"/>
    <p:sldId id="286" r:id="rId12"/>
    <p:sldId id="287" r:id="rId13"/>
    <p:sldId id="267" r:id="rId14"/>
    <p:sldId id="288" r:id="rId15"/>
    <p:sldId id="270" r:id="rId16"/>
    <p:sldId id="272" r:id="rId17"/>
    <p:sldId id="289" r:id="rId18"/>
    <p:sldId id="273" r:id="rId19"/>
    <p:sldId id="274" r:id="rId20"/>
    <p:sldId id="290" r:id="rId21"/>
    <p:sldId id="276" r:id="rId22"/>
    <p:sldId id="277"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83" d="100"/>
          <a:sy n="83" d="100"/>
        </p:scale>
        <p:origin x="4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54B6-4424-1D1F-0244-932884650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24F7A1-3178-BC84-0BAB-C2042D071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B23375-CE2C-773F-B85A-857760236D72}"/>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AFCB1BF7-C360-4DC3-08DE-E438EF9DF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47ACF-2AFF-6DF2-D77A-D785BBFF812C}"/>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239954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5488-7DB2-542B-7949-DCD363D805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6C9124-D642-B456-6BE3-5145CB1439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DE8A6-4FD4-4F1D-2F25-8FC2C298F7AA}"/>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5DB6F06C-1C58-5D0F-E4DD-50CDDBDED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C331C-2C7A-2C84-316B-A506245E5065}"/>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351391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622FF-2ACE-54E5-8F60-24175FDC3E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A628E1-028F-0E08-3517-EFCF8AF256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D2B8B-28DC-2B13-B61C-8778F5742C54}"/>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0A44CC7B-643E-417F-E821-37593980C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02D9C-9D58-12AE-C03D-AF2BBF2BD23C}"/>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312505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FD11-3831-1223-95FC-533028376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BB11-DFB0-094D-8337-E26DFC72E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AF7E-A630-A462-E771-19444AB717E9}"/>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E197CCDE-2ED3-1AEB-C961-5FE8B17DF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8089A-D1EF-4339-150D-5E8CFF7C8DCE}"/>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8618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5534-0BF1-53D3-725C-B73DBC72F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4D2261-5028-744F-C8E7-7A00A99DAF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D7819-01D1-0EF1-14F1-D24529455FAD}"/>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40D6FD78-CFD9-983A-00FB-FD048FAF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4D534-FD75-40BF-2F7C-B895391C520F}"/>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161415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68F5-15C2-6322-5E45-FEB8334A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12BAFA-31B2-F087-F5AC-987A96C6FF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F9466-92F1-5301-4ECB-6468855823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FADCBE-DC6D-8CCC-DC99-445D22DCBAB3}"/>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6" name="Footer Placeholder 5">
            <a:extLst>
              <a:ext uri="{FF2B5EF4-FFF2-40B4-BE49-F238E27FC236}">
                <a16:creationId xmlns:a16="http://schemas.microsoft.com/office/drawing/2014/main" id="{31B82DDA-79F6-8203-77C9-AAC584D56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401EA-6401-17B4-F68D-C64FF7241D08}"/>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196964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8957-81ED-FE5F-1214-1CEDDCB33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B5291-7AA9-B6AF-D16D-428473323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55544E-2251-B07F-5C32-E12E7847BE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6083F-421B-5005-B079-C160CDAC6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606A1-632A-E30D-E0C8-2D23169F4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476442-AE6B-FF89-906C-7D4638EBD8EC}"/>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8" name="Footer Placeholder 7">
            <a:extLst>
              <a:ext uri="{FF2B5EF4-FFF2-40B4-BE49-F238E27FC236}">
                <a16:creationId xmlns:a16="http://schemas.microsoft.com/office/drawing/2014/main" id="{C53EAD13-9180-1A0D-242B-130F880AFB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5743B-F0D8-A375-9186-A9750E8FA28B}"/>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244915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321A-AA99-0117-0C79-05DBE0E4D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740C3D-48EF-5534-E8A7-2DD23D1A3503}"/>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4" name="Footer Placeholder 3">
            <a:extLst>
              <a:ext uri="{FF2B5EF4-FFF2-40B4-BE49-F238E27FC236}">
                <a16:creationId xmlns:a16="http://schemas.microsoft.com/office/drawing/2014/main" id="{E671D1CB-F161-9122-244B-DBF2F6EF5E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41421C-B1B0-B07B-AD51-4CF5CE3E1C1E}"/>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12925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9C911-F2E2-BE90-0061-423DC96E4C56}"/>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3" name="Footer Placeholder 2">
            <a:extLst>
              <a:ext uri="{FF2B5EF4-FFF2-40B4-BE49-F238E27FC236}">
                <a16:creationId xmlns:a16="http://schemas.microsoft.com/office/drawing/2014/main" id="{3A3B5945-EE9A-2E9F-2542-A71B1E53CA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432B65-566F-0324-0804-E41705514797}"/>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121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EF05-789D-38EA-06F3-4C30EA8BE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056C0-706A-4003-A7C4-9F4132A9D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DD8F8-92BE-388C-8D06-CD4F1D5C3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3DB4C-B7FA-2F2A-8510-6A81C6C4275D}"/>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6" name="Footer Placeholder 5">
            <a:extLst>
              <a:ext uri="{FF2B5EF4-FFF2-40B4-BE49-F238E27FC236}">
                <a16:creationId xmlns:a16="http://schemas.microsoft.com/office/drawing/2014/main" id="{7878C519-925E-0E27-799C-C98102B16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C2B45-D3B0-BEC7-9B60-EDC6BB6C77CE}"/>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175515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7D7A-4FE1-DA94-4125-6643F4494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8F77FC-ADFB-C86A-2560-6904F96C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499B5-4DF3-8A1D-D479-E3FA71386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F903F-E70A-7A16-7101-0A0DED7EA5C7}"/>
              </a:ext>
            </a:extLst>
          </p:cNvPr>
          <p:cNvSpPr>
            <a:spLocks noGrp="1"/>
          </p:cNvSpPr>
          <p:nvPr>
            <p:ph type="dt" sz="half" idx="10"/>
          </p:nvPr>
        </p:nvSpPr>
        <p:spPr/>
        <p:txBody>
          <a:bodyPr/>
          <a:lstStyle/>
          <a:p>
            <a:fld id="{5090FDD4-5CA0-4EFE-BC17-0516F218115E}" type="datetimeFigureOut">
              <a:rPr lang="en-US" smtClean="0"/>
              <a:t>5/20/2025</a:t>
            </a:fld>
            <a:endParaRPr lang="en-US"/>
          </a:p>
        </p:txBody>
      </p:sp>
      <p:sp>
        <p:nvSpPr>
          <p:cNvPr id="6" name="Footer Placeholder 5">
            <a:extLst>
              <a:ext uri="{FF2B5EF4-FFF2-40B4-BE49-F238E27FC236}">
                <a16:creationId xmlns:a16="http://schemas.microsoft.com/office/drawing/2014/main" id="{1439A5F9-4B2F-118A-E63A-651EC40D6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F9D02-BA04-85D6-6022-0CB66E3903A0}"/>
              </a:ext>
            </a:extLst>
          </p:cNvPr>
          <p:cNvSpPr>
            <a:spLocks noGrp="1"/>
          </p:cNvSpPr>
          <p:nvPr>
            <p:ph type="sldNum" sz="quarter" idx="12"/>
          </p:nvPr>
        </p:nvSpPr>
        <p:spPr/>
        <p:txBody>
          <a:bodyPr/>
          <a:lstStyle/>
          <a:p>
            <a:fld id="{3AFCAD1F-C597-40CA-B740-F0B85F61EFA1}" type="slidenum">
              <a:rPr lang="en-US" smtClean="0"/>
              <a:t>‹#›</a:t>
            </a:fld>
            <a:endParaRPr lang="en-US"/>
          </a:p>
        </p:txBody>
      </p:sp>
    </p:spTree>
    <p:extLst>
      <p:ext uri="{BB962C8B-B14F-4D97-AF65-F5344CB8AC3E}">
        <p14:creationId xmlns:p14="http://schemas.microsoft.com/office/powerpoint/2010/main" val="260492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E5689-B503-646E-092B-9273104CE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679416-1AB4-52B3-8594-728700BCE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998E-9AA8-9878-2BD4-4FE5DB5FC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90FDD4-5CA0-4EFE-BC17-0516F218115E}" type="datetimeFigureOut">
              <a:rPr lang="en-US" smtClean="0"/>
              <a:t>5/20/2025</a:t>
            </a:fld>
            <a:endParaRPr lang="en-US"/>
          </a:p>
        </p:txBody>
      </p:sp>
      <p:sp>
        <p:nvSpPr>
          <p:cNvPr id="5" name="Footer Placeholder 4">
            <a:extLst>
              <a:ext uri="{FF2B5EF4-FFF2-40B4-BE49-F238E27FC236}">
                <a16:creationId xmlns:a16="http://schemas.microsoft.com/office/drawing/2014/main" id="{BEF14B6E-CB1B-ABA3-0C51-2420676ED7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3B01B6-F7E8-0650-DDDD-DF399BACD2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FCAD1F-C597-40CA-B740-F0B85F61EFA1}" type="slidenum">
              <a:rPr lang="en-US" smtClean="0"/>
              <a:t>‹#›</a:t>
            </a:fld>
            <a:endParaRPr lang="en-US"/>
          </a:p>
        </p:txBody>
      </p:sp>
    </p:spTree>
    <p:extLst>
      <p:ext uri="{BB962C8B-B14F-4D97-AF65-F5344CB8AC3E}">
        <p14:creationId xmlns:p14="http://schemas.microsoft.com/office/powerpoint/2010/main" val="20984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holding an umbrella in the rain&#10;&#10;AI-generated content may be incorrect.">
            <a:extLst>
              <a:ext uri="{FF2B5EF4-FFF2-40B4-BE49-F238E27FC236}">
                <a16:creationId xmlns:a16="http://schemas.microsoft.com/office/drawing/2014/main" id="{7B5F776C-0636-A172-B7E8-B61E0C99A4D5}"/>
              </a:ext>
            </a:extLst>
          </p:cNvPr>
          <p:cNvPicPr>
            <a:picLocks/>
          </p:cNvPicPr>
          <p:nvPr/>
        </p:nvPicPr>
        <p:blipFill>
          <a:blip r:embed="rId2">
            <a:alphaModFix/>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p:blipFill>
        <p:spPr>
          <a:xfrm>
            <a:off x="3892731" y="0"/>
            <a:ext cx="8427854" cy="6858000"/>
          </a:xfrm>
          <a:prstGeom prst="rect">
            <a:avLst/>
          </a:prstGeom>
        </p:spPr>
      </p:pic>
      <p:sp>
        <p:nvSpPr>
          <p:cNvPr id="26" name="Rectangle 2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D3765CE-3650-F040-AD4B-E5E4FC8F3D99}"/>
              </a:ext>
            </a:extLst>
          </p:cNvPr>
          <p:cNvSpPr txBox="1">
            <a:spLocks noGrp="1"/>
          </p:cNvSpPr>
          <p:nvPr>
            <p:ph type="ctrTitle"/>
          </p:nvPr>
        </p:nvSpPr>
        <p:spPr>
          <a:xfrm>
            <a:off x="521194" y="1535593"/>
            <a:ext cx="5505449" cy="4588281"/>
          </a:xfrm>
          <a:prstGeom prst="rect">
            <a:avLst/>
          </a:prstGeom>
        </p:spPr>
        <p:txBody>
          <a:bodyPr rtlCol="0">
            <a:normAutofit fontScale="90000"/>
          </a:bodyPr>
          <a:lstStyle/>
          <a:p>
            <a:r>
              <a:rPr lang="en-US" sz="4300" dirty="0">
                <a:solidFill>
                  <a:schemeClr val="bg1"/>
                </a:solidFill>
                <a:latin typeface="Impact" panose="020B0806030902050204" pitchFamily="34" charset="0"/>
              </a:rPr>
              <a:t>“Understanding the CRE Market Conditions: </a:t>
            </a:r>
            <a:br>
              <a:rPr lang="en-US" sz="4300" dirty="0">
                <a:solidFill>
                  <a:schemeClr val="bg1"/>
                </a:solidFill>
                <a:latin typeface="Impact" panose="020B0806030902050204" pitchFamily="34" charset="0"/>
              </a:rPr>
            </a:br>
            <a:r>
              <a:rPr lang="en-US" sz="4300" dirty="0">
                <a:solidFill>
                  <a:schemeClr val="bg1"/>
                </a:solidFill>
                <a:latin typeface="Impact" panose="020B0806030902050204" pitchFamily="34" charset="0"/>
              </a:rPr>
              <a:t>Time to Save”</a:t>
            </a:r>
            <a:br>
              <a:rPr lang="en-US" sz="4300" dirty="0">
                <a:solidFill>
                  <a:schemeClr val="bg1"/>
                </a:solidFill>
                <a:latin typeface="Impact" panose="020B0806030902050204" pitchFamily="34" charset="0"/>
              </a:rPr>
            </a:br>
            <a:br>
              <a:rPr lang="en-US" sz="4300" dirty="0">
                <a:solidFill>
                  <a:schemeClr val="bg1"/>
                </a:solidFill>
                <a:latin typeface="Impact" panose="020B0806030902050204" pitchFamily="34" charset="0"/>
              </a:rPr>
            </a:br>
            <a:r>
              <a:rPr lang="en-US" sz="4300" dirty="0">
                <a:solidFill>
                  <a:schemeClr val="bg1"/>
                </a:solidFill>
                <a:latin typeface="Impact" panose="020B0806030902050204" pitchFamily="34" charset="0"/>
              </a:rPr>
              <a:t>“</a:t>
            </a:r>
            <a:r>
              <a:rPr lang="es-ES" sz="4300" dirty="0">
                <a:solidFill>
                  <a:schemeClr val="bg1"/>
                </a:solidFill>
                <a:latin typeface="Impact" panose="020B0806030902050204" pitchFamily="34" charset="0"/>
              </a:rPr>
              <a:t>Entendiendo las Condiciones del Mercado Inmobiliario Comercial: Tiempo de Ahorrar”</a:t>
            </a:r>
            <a:endParaRPr lang="en-US" sz="4300" dirty="0">
              <a:solidFill>
                <a:schemeClr val="bg1"/>
              </a:solidFill>
              <a:latin typeface="Impact" panose="020B0806030902050204" pitchFamily="34" charset="0"/>
            </a:endParaRPr>
          </a:p>
        </p:txBody>
      </p:sp>
      <p:sp>
        <p:nvSpPr>
          <p:cNvPr id="3" name="Subtitle 2">
            <a:extLst>
              <a:ext uri="{FF2B5EF4-FFF2-40B4-BE49-F238E27FC236}">
                <a16:creationId xmlns:a16="http://schemas.microsoft.com/office/drawing/2014/main" id="{0B35CF76-51CD-EBC9-1EB0-1358844520F1}"/>
              </a:ext>
            </a:extLst>
          </p:cNvPr>
          <p:cNvSpPr>
            <a:spLocks noGrp="1"/>
          </p:cNvSpPr>
          <p:nvPr>
            <p:ph type="subTitle" idx="1"/>
          </p:nvPr>
        </p:nvSpPr>
        <p:spPr>
          <a:xfrm>
            <a:off x="559663" y="411062"/>
            <a:ext cx="5505450" cy="827865"/>
          </a:xfrm>
        </p:spPr>
        <p:txBody>
          <a:bodyPr>
            <a:normAutofit/>
          </a:bodyPr>
          <a:lstStyle/>
          <a:p>
            <a:r>
              <a:rPr lang="en-US" sz="2000" dirty="0">
                <a:solidFill>
                  <a:schemeClr val="bg1"/>
                </a:solidFill>
                <a:latin typeface="Arial Narrow" panose="020B0606020202030204" pitchFamily="34" charset="0"/>
              </a:rPr>
              <a:t>Presented by Minister Gabriel Gonzalez</a:t>
            </a:r>
          </a:p>
          <a:p>
            <a:r>
              <a:rPr lang="en-US" sz="2000" dirty="0">
                <a:solidFill>
                  <a:schemeClr val="bg1"/>
                </a:solidFill>
                <a:latin typeface="Arial Narrow" panose="020B0606020202030204" pitchFamily="34" charset="0"/>
              </a:rPr>
              <a:t> </a:t>
            </a:r>
            <a:r>
              <a:rPr lang="en-US" sz="2000" i="1" dirty="0">
                <a:solidFill>
                  <a:schemeClr val="bg1"/>
                </a:solidFill>
                <a:latin typeface="Arial Narrow" panose="020B0606020202030204" pitchFamily="34" charset="0"/>
              </a:rPr>
              <a:t>Real Estate Administrator</a:t>
            </a:r>
          </a:p>
        </p:txBody>
      </p:sp>
      <p:cxnSp>
        <p:nvCxnSpPr>
          <p:cNvPr id="28" name="Straight Connector 2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317F22-F00C-34CF-23FA-C267B788528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DD9B31C-658E-9C81-A0C7-48131A0DC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9FFBB8A-7E7E-874A-D254-AF8C21A7F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E23BABF2-C0BC-9879-EE90-6D4E7A2C72E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065C50CF-145C-0283-BC6E-ED3F4D3D6F7A}"/>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29CC8E6A-AE0C-5CC2-B70D-4A99A41DC555}"/>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6. Market Drivers</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Driven more by business trends, national economic indicators (tariffs, government spending, etc.), business growth or decline, federal reserve interest rates, consumer spending, and logistics. </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Driven more by demographics, interest rates, income levels, population growth, and government housing policies. </a:t>
            </a:r>
          </a:p>
          <a:p>
            <a:pPr marL="0" indent="0">
              <a:buNone/>
            </a:pPr>
            <a:r>
              <a:rPr lang="en-US" sz="2400" b="1" dirty="0">
                <a:solidFill>
                  <a:srgbClr val="FFC000"/>
                </a:solidFill>
                <a:latin typeface="Arial Narrow" panose="020B0606020202030204" pitchFamily="34" charset="0"/>
              </a:rPr>
              <a:t>6</a:t>
            </a:r>
            <a:r>
              <a:rPr lang="en-US" sz="2400" dirty="0">
                <a:solidFill>
                  <a:srgbClr val="FFC000"/>
                </a:solidFill>
                <a:latin typeface="Arial Narrow" panose="020B0606020202030204" pitchFamily="34" charset="0"/>
              </a:rPr>
              <a:t>. </a:t>
            </a:r>
            <a:r>
              <a:rPr lang="en-US" sz="2400" b="1" dirty="0" err="1">
                <a:solidFill>
                  <a:srgbClr val="FFC000"/>
                </a:solidFill>
                <a:latin typeface="Arial Narrow" panose="020B0606020202030204" pitchFamily="34" charset="0"/>
              </a:rPr>
              <a:t>Impulsores</a:t>
            </a:r>
            <a:r>
              <a:rPr lang="en-US" sz="2400" b="1" dirty="0">
                <a:solidFill>
                  <a:srgbClr val="FFC000"/>
                </a:solidFill>
                <a:latin typeface="Arial Narrow" panose="020B0606020202030204" pitchFamily="34" charset="0"/>
              </a:rPr>
              <a:t> del Mercado</a:t>
            </a: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n-US" sz="2400" dirty="0" err="1">
                <a:solidFill>
                  <a:srgbClr val="FFC000"/>
                </a:solidFill>
                <a:latin typeface="Arial Narrow" panose="020B0606020202030204" pitchFamily="34" charset="0"/>
              </a:rPr>
              <a:t>Influenciado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por</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indicadores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económicos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nacionales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tasas</a:t>
            </a:r>
            <a:r>
              <a:rPr lang="en-US" sz="2400" dirty="0">
                <a:solidFill>
                  <a:srgbClr val="FFC000"/>
                </a:solidFill>
                <a:latin typeface="Arial Narrow" panose="020B0606020202030204" pitchFamily="34" charset="0"/>
              </a:rPr>
              <a:t> de </a:t>
            </a:r>
            <a:r>
              <a:rPr lang="en-US" sz="2400" dirty="0" err="1">
                <a:solidFill>
                  <a:srgbClr val="FFC000"/>
                </a:solidFill>
                <a:latin typeface="Arial Narrow" panose="020B0606020202030204" pitchFamily="34" charset="0"/>
              </a:rPr>
              <a:t>interés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crecimiento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empresarial</a:t>
            </a:r>
            <a:r>
              <a:rPr lang="en-US" sz="2400" dirty="0">
                <a:solidFill>
                  <a:srgbClr val="FFC000"/>
                </a:solidFill>
                <a:latin typeface="Arial Narrow" panose="020B0606020202030204" pitchFamily="34" charset="0"/>
              </a:rPr>
              <a:t>.</a:t>
            </a:r>
            <a:endParaRPr lang="en-US" sz="2400" i="1"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b. </a:t>
            </a:r>
            <a:r>
              <a:rPr lang="en-US" sz="2400" b="1" dirty="0">
                <a:solidFill>
                  <a:srgbClr val="FFC000"/>
                </a:solidFill>
                <a:latin typeface="Arial Narrow" panose="020B0606020202030204" pitchFamily="34" charset="0"/>
              </a:rPr>
              <a:t>Residencial: </a:t>
            </a:r>
            <a:r>
              <a:rPr lang="en-US" sz="2400" dirty="0" err="1">
                <a:solidFill>
                  <a:srgbClr val="FFC000"/>
                </a:solidFill>
                <a:latin typeface="Arial Narrow" panose="020B0606020202030204" pitchFamily="34" charset="0"/>
              </a:rPr>
              <a:t>Influenciado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por</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demografía</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ingreso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políticas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gubernamentales</a:t>
            </a:r>
            <a:r>
              <a:rPr lang="en-US" sz="2400" dirty="0">
                <a:solidFill>
                  <a:srgbClr val="FFC000"/>
                </a:solidFill>
                <a:latin typeface="Arial Narrow" panose="020B0606020202030204" pitchFamily="34" charset="0"/>
              </a:rPr>
              <a:t>.</a:t>
            </a: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068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62B877-C5FC-8CFC-1FD0-78D7C226CD0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C2244D9-B74D-40C9-1ADC-9B16271B6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09B4627-89F9-A2B2-6B0B-1C58F827F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EC1ECDD9-2805-1AEC-5A80-83FB552DC72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4992F45-DA06-2678-0D75-2A79479BE894}"/>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26C4046D-81D5-AA5B-4BC0-44B7B29454AB}"/>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7. Liquidity</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Generally less liquid – longer time to sell, limited buyer pool, and 	more due diligence.</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More liquid – faster to sell, larger market of buyers, especially for single-family homes.  </a:t>
            </a:r>
          </a:p>
          <a:p>
            <a:pPr marL="0" indent="0">
              <a:buNone/>
            </a:pPr>
            <a:endParaRPr lang="en-US" sz="2400" dirty="0">
              <a:solidFill>
                <a:schemeClr val="bg1"/>
              </a:solidFill>
              <a:latin typeface="Arial Narrow" panose="020B0606020202030204" pitchFamily="34" charset="0"/>
            </a:endParaRPr>
          </a:p>
          <a:p>
            <a:pPr marL="0" indent="0">
              <a:buNone/>
            </a:pPr>
            <a:r>
              <a:rPr lang="en-US" sz="2400" b="1" dirty="0">
                <a:solidFill>
                  <a:srgbClr val="FFC000"/>
                </a:solidFill>
                <a:latin typeface="Arial Narrow" panose="020B0606020202030204" pitchFamily="34" charset="0"/>
              </a:rPr>
              <a:t>7. </a:t>
            </a:r>
            <a:r>
              <a:rPr lang="en-US" sz="2400" b="1" dirty="0" err="1">
                <a:solidFill>
                  <a:srgbClr val="FFC000"/>
                </a:solidFill>
                <a:latin typeface="Arial Narrow" panose="020B0606020202030204" pitchFamily="34" charset="0"/>
              </a:rPr>
              <a:t>Liquidez</a:t>
            </a:r>
            <a:endParaRPr lang="en-US" sz="2400" b="1"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s-ES" sz="2400" dirty="0">
                <a:solidFill>
                  <a:srgbClr val="FFC000"/>
                </a:solidFill>
                <a:latin typeface="Arial Narrow" panose="020B0606020202030204" pitchFamily="34" charset="0"/>
              </a:rPr>
              <a:t>Menor liquidez, más tiempo para vender.</a:t>
            </a:r>
            <a:endParaRPr lang="en-US" sz="2400"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s-ES" sz="2400" dirty="0">
                <a:solidFill>
                  <a:srgbClr val="FFC000"/>
                </a:solidFill>
                <a:latin typeface="Arial Narrow" panose="020B0606020202030204" pitchFamily="34" charset="0"/>
              </a:rPr>
              <a:t>Mayor liquidez, mercado más amplio.</a:t>
            </a:r>
            <a:endParaRPr lang="en-US" sz="2400" dirty="0">
              <a:solidFill>
                <a:srgbClr val="FFC000"/>
              </a:solidFill>
              <a:latin typeface="Arial Narrow" panose="020B0606020202030204" pitchFamily="34" charset="0"/>
            </a:endParaRP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7848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F290CC-0B49-AB72-72AC-291A2F32C14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35A3B2F-0A15-E27A-D638-0CF317D3B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E44706A-8940-BA82-0A83-72A867017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126AB1A8-5631-F19B-2AB1-74C9F866D3DE}"/>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F6542065-DE71-9EEE-9CBE-52D7FFFA4DCD}"/>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89A2D17A-646E-3726-CC09-801520294C0E}"/>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8. Impact of Economic Conditions</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Highly sensitive to economic cycles (e.g., a downturn or recession can lead to mass regulatory oversight and restrictions). </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More resilient – people always need places to live; they don’t need a commercial building as much. </a:t>
            </a:r>
          </a:p>
          <a:p>
            <a:pPr marL="0" indent="0">
              <a:buNone/>
            </a:pPr>
            <a:endParaRPr lang="en-US" sz="2400" dirty="0">
              <a:solidFill>
                <a:schemeClr val="bg1"/>
              </a:solidFill>
              <a:latin typeface="Arial Narrow" panose="020B0606020202030204" pitchFamily="34" charset="0"/>
            </a:endParaRPr>
          </a:p>
          <a:p>
            <a:pPr marL="0" indent="0">
              <a:buNone/>
            </a:pPr>
            <a:r>
              <a:rPr lang="en-US" sz="2400" b="1" dirty="0">
                <a:solidFill>
                  <a:srgbClr val="FFC000"/>
                </a:solidFill>
                <a:latin typeface="Arial Narrow" panose="020B0606020202030204" pitchFamily="34" charset="0"/>
              </a:rPr>
              <a:t>8. </a:t>
            </a:r>
            <a:r>
              <a:rPr lang="es-ES" sz="2400" b="1" dirty="0">
                <a:solidFill>
                  <a:srgbClr val="FFC000"/>
                </a:solidFill>
                <a:latin typeface="Arial Narrow" panose="020B0606020202030204" pitchFamily="34" charset="0"/>
              </a:rPr>
              <a:t>Impacto de las Condiciones Económicas</a:t>
            </a:r>
            <a:endParaRPr lang="en-US" sz="2400" b="1"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n-US" sz="2400" dirty="0">
                <a:solidFill>
                  <a:srgbClr val="FFC000"/>
                </a:solidFill>
                <a:latin typeface="Arial Narrow" panose="020B0606020202030204" pitchFamily="34" charset="0"/>
              </a:rPr>
              <a:t>Muy sensible a </a:t>
            </a:r>
            <a:r>
              <a:rPr lang="en-US" sz="2400" dirty="0" err="1">
                <a:solidFill>
                  <a:srgbClr val="FFC000"/>
                </a:solidFill>
                <a:latin typeface="Arial Narrow" panose="020B0606020202030204" pitchFamily="34" charset="0"/>
              </a:rPr>
              <a:t>recesiones</a:t>
            </a:r>
            <a:r>
              <a:rPr lang="en-US" sz="2400" dirty="0">
                <a:solidFill>
                  <a:srgbClr val="FFC000"/>
                </a:solidFill>
                <a:latin typeface="Arial Narrow" panose="020B0606020202030204" pitchFamily="34" charset="0"/>
              </a:rPr>
              <a:t>.</a:t>
            </a:r>
          </a:p>
          <a:p>
            <a:pPr marL="0" indent="0">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s-ES" sz="2400" dirty="0">
                <a:solidFill>
                  <a:srgbClr val="FFC000"/>
                </a:solidFill>
                <a:latin typeface="Arial Narrow" panose="020B0606020202030204" pitchFamily="34" charset="0"/>
              </a:rPr>
              <a:t>Más resiliente — la gente siempre necesita dónde vivir.</a:t>
            </a:r>
            <a:endParaRPr lang="en-US" sz="2400" dirty="0">
              <a:solidFill>
                <a:srgbClr val="FFC000"/>
              </a:solidFill>
              <a:latin typeface="Arial Narrow" panose="020B0606020202030204" pitchFamily="34" charset="0"/>
            </a:endParaRP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644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AE2F7E-E0FC-E88B-00B1-C178A776E4C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CE6F115-7C4A-EA8B-378A-769EE60B9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35E2B5B-6276-F44B-B68F-A755F0073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BF88F45F-720F-C359-F862-B16D004FC3D9}"/>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576832E-7CB2-129B-4674-1FD0742A8457}"/>
              </a:ext>
            </a:extLst>
          </p:cNvPr>
          <p:cNvSpPr>
            <a:spLocks noGrp="1"/>
          </p:cNvSpPr>
          <p:nvPr>
            <p:ph type="title"/>
          </p:nvPr>
        </p:nvSpPr>
        <p:spPr>
          <a:xfrm>
            <a:off x="1198180" y="728907"/>
            <a:ext cx="10597579" cy="1127054"/>
          </a:xfrm>
        </p:spPr>
        <p:txBody>
          <a:bodyPr>
            <a:normAutofit fontScale="90000"/>
          </a:bodyPr>
          <a:lstStyle/>
          <a:p>
            <a:r>
              <a:rPr lang="en-US" dirty="0">
                <a:solidFill>
                  <a:schemeClr val="bg1"/>
                </a:solidFill>
                <a:latin typeface="Impact" panose="020B0806030902050204" pitchFamily="34" charset="0"/>
              </a:rPr>
              <a:t>Current Market Conditions/</a:t>
            </a:r>
            <a:r>
              <a:rPr lang="en-US" dirty="0" err="1">
                <a:solidFill>
                  <a:schemeClr val="bg1"/>
                </a:solidFill>
                <a:latin typeface="Impact" panose="020B0806030902050204" pitchFamily="34" charset="0"/>
              </a:rPr>
              <a:t>Condiciones</a:t>
            </a:r>
            <a:r>
              <a:rPr lang="en-US" dirty="0">
                <a:solidFill>
                  <a:schemeClr val="bg1"/>
                </a:solidFill>
                <a:latin typeface="Impact" panose="020B0806030902050204" pitchFamily="34" charset="0"/>
              </a:rPr>
              <a:t> </a:t>
            </a:r>
            <a:r>
              <a:rPr lang="en-US" dirty="0" err="1">
                <a:solidFill>
                  <a:schemeClr val="bg1"/>
                </a:solidFill>
                <a:latin typeface="Impact" panose="020B0806030902050204" pitchFamily="34" charset="0"/>
              </a:rPr>
              <a:t>Actuales</a:t>
            </a:r>
            <a:r>
              <a:rPr lang="en-US" dirty="0">
                <a:solidFill>
                  <a:schemeClr val="bg1"/>
                </a:solidFill>
                <a:latin typeface="Impact" panose="020B0806030902050204" pitchFamily="34" charset="0"/>
              </a:rPr>
              <a:t> del Mercado</a:t>
            </a:r>
          </a:p>
        </p:txBody>
      </p:sp>
      <p:sp>
        <p:nvSpPr>
          <p:cNvPr id="9" name="Content Placeholder 8">
            <a:extLst>
              <a:ext uri="{FF2B5EF4-FFF2-40B4-BE49-F238E27FC236}">
                <a16:creationId xmlns:a16="http://schemas.microsoft.com/office/drawing/2014/main" id="{C5930D66-EE82-A86B-6ADC-26B4C4BA634A}"/>
              </a:ext>
            </a:extLst>
          </p:cNvPr>
          <p:cNvSpPr>
            <a:spLocks noGrp="1"/>
          </p:cNvSpPr>
          <p:nvPr>
            <p:ph idx="1"/>
          </p:nvPr>
        </p:nvSpPr>
        <p:spPr>
          <a:xfrm>
            <a:off x="399527" y="2141135"/>
            <a:ext cx="5191045" cy="4716855"/>
          </a:xfrm>
        </p:spPr>
        <p:txBody>
          <a:bodyPr>
            <a:normAutofit/>
          </a:bodyPr>
          <a:lstStyle/>
          <a:p>
            <a:pPr marL="0" indent="0">
              <a:buNone/>
            </a:pPr>
            <a:r>
              <a:rPr lang="en-US" sz="2400" b="1" dirty="0">
                <a:solidFill>
                  <a:schemeClr val="bg1"/>
                </a:solidFill>
                <a:latin typeface="Arial Narrow" panose="020B0606020202030204" pitchFamily="34" charset="0"/>
              </a:rPr>
              <a:t>1. Macroeconomic Landscape</a:t>
            </a:r>
          </a:p>
          <a:p>
            <a:pPr marL="0" indent="0">
              <a:buNone/>
            </a:pPr>
            <a:r>
              <a:rPr lang="en-US" sz="2400" dirty="0">
                <a:solidFill>
                  <a:schemeClr val="bg1"/>
                </a:solidFill>
                <a:latin typeface="Arial Narrow" panose="020B0606020202030204" pitchFamily="34" charset="0"/>
              </a:rPr>
              <a:t>	a. </a:t>
            </a:r>
            <a:r>
              <a:rPr lang="en-US" sz="2400" b="1" dirty="0">
                <a:solidFill>
                  <a:schemeClr val="bg1"/>
                </a:solidFill>
                <a:latin typeface="Arial Narrow" panose="020B0606020202030204" pitchFamily="34" charset="0"/>
              </a:rPr>
              <a:t>Interest Rates &amp; Inflation</a:t>
            </a:r>
            <a:endParaRPr lang="en-US" sz="2400" dirty="0">
              <a:solidFill>
                <a:schemeClr val="bg1"/>
              </a:solidFill>
              <a:latin typeface="Arial Narrow" panose="020B0606020202030204" pitchFamily="34" charset="0"/>
            </a:endParaRPr>
          </a:p>
          <a:p>
            <a:pPr marL="0" indent="0">
              <a:buNone/>
            </a:pPr>
            <a:r>
              <a:rPr lang="en-US" sz="2400" i="1" dirty="0">
                <a:solidFill>
                  <a:schemeClr val="bg1"/>
                </a:solidFill>
                <a:latin typeface="Arial Narrow" panose="020B0606020202030204" pitchFamily="34" charset="0"/>
              </a:rPr>
              <a:t>	</a:t>
            </a: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Loan Maturities</a:t>
            </a:r>
          </a:p>
          <a:p>
            <a:pPr marL="0" indent="0">
              <a:buNone/>
            </a:pPr>
            <a:r>
              <a:rPr lang="en-US" sz="2400" dirty="0">
                <a:solidFill>
                  <a:schemeClr val="bg1"/>
                </a:solidFill>
                <a:latin typeface="Arial Narrow" panose="020B0606020202030204" pitchFamily="34" charset="0"/>
              </a:rPr>
              <a:t>	c. </a:t>
            </a:r>
            <a:r>
              <a:rPr lang="en-US" sz="2400" b="1" dirty="0">
                <a:solidFill>
                  <a:schemeClr val="bg1"/>
                </a:solidFill>
                <a:latin typeface="Arial Narrow" panose="020B0606020202030204" pitchFamily="34" charset="0"/>
              </a:rPr>
              <a:t>Church Impact</a:t>
            </a:r>
          </a:p>
          <a:p>
            <a:pPr marL="0" indent="0">
              <a:buNone/>
            </a:pPr>
            <a:endParaRPr lang="en-US" sz="2400" b="1" dirty="0">
              <a:solidFill>
                <a:schemeClr val="bg1"/>
              </a:solidFill>
              <a:latin typeface="Arial Narrow" panose="020B0606020202030204" pitchFamily="34" charset="0"/>
            </a:endParaRPr>
          </a:p>
          <a:p>
            <a:pPr marL="0" indent="0">
              <a:buNone/>
            </a:pPr>
            <a:r>
              <a:rPr lang="en-US" sz="2400" b="1" dirty="0">
                <a:solidFill>
                  <a:schemeClr val="bg1"/>
                </a:solidFill>
                <a:latin typeface="Arial Narrow" panose="020B0606020202030204" pitchFamily="34" charset="0"/>
              </a:rPr>
              <a:t>2. Church Lending-Specific Insights</a:t>
            </a:r>
          </a:p>
          <a:p>
            <a:pPr marL="0" indent="0">
              <a:buNone/>
            </a:pPr>
            <a:r>
              <a:rPr lang="en-US" sz="2400" dirty="0">
                <a:solidFill>
                  <a:schemeClr val="bg1"/>
                </a:solidFill>
                <a:latin typeface="Arial Narrow" panose="020B0606020202030204" pitchFamily="34" charset="0"/>
              </a:rPr>
              <a:t>	a. </a:t>
            </a:r>
            <a:r>
              <a:rPr lang="en-US" sz="2400" b="1" dirty="0">
                <a:solidFill>
                  <a:schemeClr val="bg1"/>
                </a:solidFill>
                <a:latin typeface="Arial Narrow" panose="020B0606020202030204" pitchFamily="34" charset="0"/>
              </a:rPr>
              <a:t>Pre-Pandemic Trends</a:t>
            </a:r>
          </a:p>
          <a:p>
            <a:pPr marL="0" indent="0">
              <a:buNone/>
            </a:pPr>
            <a:r>
              <a:rPr lang="en-US" sz="2400" b="1" dirty="0">
                <a:solidFill>
                  <a:schemeClr val="bg1"/>
                </a:solidFill>
                <a:latin typeface="Arial Narrow" panose="020B0606020202030204" pitchFamily="34" charset="0"/>
              </a:rPr>
              <a:t>	</a:t>
            </a: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Pandemic Acceleration</a:t>
            </a:r>
          </a:p>
          <a:p>
            <a:pPr marL="0" indent="0">
              <a:buNone/>
            </a:pPr>
            <a:r>
              <a:rPr lang="en-US" sz="2400" b="1" dirty="0">
                <a:solidFill>
                  <a:schemeClr val="bg1"/>
                </a:solidFill>
                <a:latin typeface="Arial Narrow" panose="020B0606020202030204" pitchFamily="34" charset="0"/>
              </a:rPr>
              <a:t>	</a:t>
            </a:r>
            <a:r>
              <a:rPr lang="en-US" sz="2400" dirty="0">
                <a:solidFill>
                  <a:schemeClr val="bg1"/>
                </a:solidFill>
                <a:latin typeface="Arial Narrow" panose="020B0606020202030204" pitchFamily="34" charset="0"/>
              </a:rPr>
              <a:t>c. </a:t>
            </a:r>
            <a:r>
              <a:rPr lang="en-US" sz="2400" b="1" dirty="0">
                <a:solidFill>
                  <a:schemeClr val="bg1"/>
                </a:solidFill>
                <a:latin typeface="Arial Narrow" panose="020B0606020202030204" pitchFamily="34" charset="0"/>
              </a:rPr>
              <a:t>Membership Decline</a:t>
            </a:r>
          </a:p>
          <a:p>
            <a:pPr marL="0" indent="0">
              <a:buNone/>
            </a:pPr>
            <a:r>
              <a:rPr lang="en-US" sz="2400" b="1" dirty="0">
                <a:solidFill>
                  <a:schemeClr val="bg1"/>
                </a:solidFill>
                <a:latin typeface="Arial Narrow" panose="020B0606020202030204" pitchFamily="34" charset="0"/>
              </a:rPr>
              <a:t>	</a:t>
            </a:r>
            <a:r>
              <a:rPr lang="en-US" sz="2400" dirty="0">
                <a:solidFill>
                  <a:schemeClr val="bg1"/>
                </a:solidFill>
                <a:latin typeface="Arial Narrow" panose="020B0606020202030204" pitchFamily="34" charset="0"/>
              </a:rPr>
              <a:t>d. </a:t>
            </a:r>
            <a:r>
              <a:rPr lang="en-US" sz="2400" b="1" dirty="0">
                <a:solidFill>
                  <a:schemeClr val="bg1"/>
                </a:solidFill>
                <a:latin typeface="Arial Narrow" panose="020B0606020202030204" pitchFamily="34" charset="0"/>
              </a:rPr>
              <a:t>Church Impact </a:t>
            </a:r>
          </a:p>
          <a:p>
            <a:pPr marL="0" indent="0">
              <a:buNone/>
            </a:pPr>
            <a:endParaRPr lang="en-US" sz="2400" dirty="0">
              <a:solidFill>
                <a:schemeClr val="bg1"/>
              </a:solidFill>
              <a:latin typeface="Arial Narrow" panose="020B0606020202030204" pitchFamily="34" charset="0"/>
            </a:endParaRPr>
          </a:p>
          <a:p>
            <a:pPr marL="0" indent="0">
              <a:buNone/>
            </a:pPr>
            <a:endParaRPr lang="en-US" sz="2400" b="1" dirty="0">
              <a:solidFill>
                <a:schemeClr val="bg1"/>
              </a:solidFill>
              <a:latin typeface="Arial Narrow" panose="020B0606020202030204" pitchFamily="34" charset="0"/>
            </a:endParaRPr>
          </a:p>
          <a:p>
            <a:pPr marL="0" indent="0">
              <a:buNone/>
            </a:pPr>
            <a:endParaRPr lang="en-US" sz="2400" dirty="0">
              <a:solidFill>
                <a:schemeClr val="bg1"/>
              </a:solidFill>
              <a:latin typeface="Arial Narrow" panose="020B0606020202030204" pitchFamily="34" charset="0"/>
            </a:endParaRPr>
          </a:p>
        </p:txBody>
      </p:sp>
      <p:sp>
        <p:nvSpPr>
          <p:cNvPr id="3" name="TextBox 2">
            <a:extLst>
              <a:ext uri="{FF2B5EF4-FFF2-40B4-BE49-F238E27FC236}">
                <a16:creationId xmlns:a16="http://schemas.microsoft.com/office/drawing/2014/main" id="{0DE779FE-4F57-8C4F-5FBA-CE1F3D076EF9}"/>
              </a:ext>
            </a:extLst>
          </p:cNvPr>
          <p:cNvSpPr txBox="1"/>
          <p:nvPr/>
        </p:nvSpPr>
        <p:spPr>
          <a:xfrm>
            <a:off x="5278055" y="2141126"/>
            <a:ext cx="5949387" cy="5878532"/>
          </a:xfrm>
          <a:prstGeom prst="rect">
            <a:avLst/>
          </a:prstGeom>
          <a:noFill/>
        </p:spPr>
        <p:txBody>
          <a:bodyPr wrap="square" rtlCol="0">
            <a:spAutoFit/>
          </a:bodyPr>
          <a:lstStyle/>
          <a:p>
            <a:r>
              <a:rPr lang="en-US" sz="2600" b="1" dirty="0">
                <a:solidFill>
                  <a:srgbClr val="FFC000"/>
                </a:solidFill>
                <a:latin typeface="Arial Narrow" panose="020B0606020202030204" pitchFamily="34" charset="0"/>
              </a:rPr>
              <a:t>1. Panorama </a:t>
            </a:r>
            <a:r>
              <a:rPr lang="en-US" sz="2600" b="1" dirty="0" err="1">
                <a:solidFill>
                  <a:srgbClr val="FFC000"/>
                </a:solidFill>
                <a:latin typeface="Arial Narrow" panose="020B0606020202030204" pitchFamily="34" charset="0"/>
              </a:rPr>
              <a:t>Macroeconómico</a:t>
            </a:r>
            <a:endParaRPr lang="en-US" sz="2600" b="1" dirty="0">
              <a:solidFill>
                <a:srgbClr val="FFC000"/>
              </a:solidFill>
              <a:latin typeface="Arial Narrow" panose="020B0606020202030204" pitchFamily="34" charset="0"/>
            </a:endParaRPr>
          </a:p>
          <a:p>
            <a:pPr marL="0" indent="0">
              <a:buNone/>
            </a:pPr>
            <a:r>
              <a:rPr lang="en-US" sz="2600" dirty="0">
                <a:solidFill>
                  <a:srgbClr val="FFC000"/>
                </a:solidFill>
                <a:latin typeface="Arial Narrow" panose="020B0606020202030204" pitchFamily="34" charset="0"/>
              </a:rPr>
              <a:t>	a. </a:t>
            </a:r>
            <a:r>
              <a:rPr lang="es-ES" sz="2600" b="1" dirty="0">
                <a:solidFill>
                  <a:srgbClr val="FFC000"/>
                </a:solidFill>
                <a:latin typeface="Arial Narrow" panose="020B0606020202030204" pitchFamily="34" charset="0"/>
              </a:rPr>
              <a:t>Tasas de Interés e Inflación</a:t>
            </a:r>
            <a:endParaRPr lang="en-US" sz="2600" dirty="0">
              <a:solidFill>
                <a:srgbClr val="FFC000"/>
              </a:solidFill>
              <a:latin typeface="Arial Narrow" panose="020B0606020202030204" pitchFamily="34" charset="0"/>
            </a:endParaRPr>
          </a:p>
          <a:p>
            <a:pPr marL="0" indent="0">
              <a:buNone/>
            </a:pPr>
            <a:r>
              <a:rPr lang="en-US" sz="2600" dirty="0">
                <a:solidFill>
                  <a:srgbClr val="FFC000"/>
                </a:solidFill>
                <a:latin typeface="Arial Narrow" panose="020B0606020202030204" pitchFamily="34" charset="0"/>
              </a:rPr>
              <a:t>	b.</a:t>
            </a:r>
            <a:r>
              <a:rPr lang="en-US" sz="2600" b="1" dirty="0">
                <a:solidFill>
                  <a:srgbClr val="FFC000"/>
                </a:solidFill>
                <a:latin typeface="Arial Narrow" panose="020B0606020202030204" pitchFamily="34" charset="0"/>
              </a:rPr>
              <a:t> </a:t>
            </a:r>
            <a:r>
              <a:rPr lang="en-US" sz="2600" b="1" dirty="0" err="1">
                <a:solidFill>
                  <a:srgbClr val="FFC000"/>
                </a:solidFill>
                <a:latin typeface="Arial Narrow" panose="020B0606020202030204" pitchFamily="34" charset="0"/>
              </a:rPr>
              <a:t>Vencimientos</a:t>
            </a:r>
            <a:r>
              <a:rPr lang="en-US" sz="2600" b="1" dirty="0">
                <a:solidFill>
                  <a:srgbClr val="FFC000"/>
                </a:solidFill>
                <a:latin typeface="Arial Narrow" panose="020B0606020202030204" pitchFamily="34" charset="0"/>
              </a:rPr>
              <a:t> de </a:t>
            </a:r>
            <a:r>
              <a:rPr lang="en-US" sz="2600" b="1" dirty="0" err="1">
                <a:solidFill>
                  <a:srgbClr val="FFC000"/>
                </a:solidFill>
                <a:latin typeface="Arial Narrow" panose="020B0606020202030204" pitchFamily="34" charset="0"/>
              </a:rPr>
              <a:t>Préstamos</a:t>
            </a:r>
            <a:endParaRPr lang="en-US" sz="2600" dirty="0">
              <a:solidFill>
                <a:srgbClr val="FFC000"/>
              </a:solidFill>
              <a:latin typeface="Arial Narrow" panose="020B0606020202030204" pitchFamily="34" charset="0"/>
            </a:endParaRPr>
          </a:p>
          <a:p>
            <a:pPr marL="0" indent="0">
              <a:buNone/>
            </a:pPr>
            <a:r>
              <a:rPr lang="en-US" sz="2600" dirty="0">
                <a:solidFill>
                  <a:srgbClr val="FFC000"/>
                </a:solidFill>
                <a:latin typeface="Arial Narrow" panose="020B0606020202030204" pitchFamily="34" charset="0"/>
              </a:rPr>
              <a:t>	c.</a:t>
            </a:r>
            <a:r>
              <a:rPr lang="en-US" sz="2600" b="1" dirty="0">
                <a:solidFill>
                  <a:srgbClr val="FFC000"/>
                </a:solidFill>
                <a:latin typeface="Arial Narrow" panose="020B0606020202030204" pitchFamily="34" charset="0"/>
              </a:rPr>
              <a:t> Impacto </a:t>
            </a:r>
            <a:r>
              <a:rPr lang="en-US" sz="2600" b="1" dirty="0" err="1">
                <a:solidFill>
                  <a:srgbClr val="FFC000"/>
                </a:solidFill>
                <a:latin typeface="Arial Narrow" panose="020B0606020202030204" pitchFamily="34" charset="0"/>
              </a:rPr>
              <a:t>en</a:t>
            </a:r>
            <a:r>
              <a:rPr lang="en-US" sz="2600" b="1" dirty="0">
                <a:solidFill>
                  <a:srgbClr val="FFC000"/>
                </a:solidFill>
                <a:latin typeface="Arial Narrow" panose="020B0606020202030204" pitchFamily="34" charset="0"/>
              </a:rPr>
              <a:t> Iglesias </a:t>
            </a:r>
          </a:p>
          <a:p>
            <a:pPr marL="0" indent="0">
              <a:buNone/>
            </a:pPr>
            <a:endParaRPr lang="en-US" sz="2600" b="1" dirty="0">
              <a:solidFill>
                <a:schemeClr val="bg1"/>
              </a:solidFill>
              <a:latin typeface="Arial Narrow" panose="020B0606020202030204" pitchFamily="34" charset="0"/>
            </a:endParaRPr>
          </a:p>
          <a:p>
            <a:pPr marL="0" indent="0">
              <a:buNone/>
            </a:pPr>
            <a:endParaRPr lang="en-US" sz="2600" b="1" dirty="0">
              <a:solidFill>
                <a:schemeClr val="bg1"/>
              </a:solidFill>
              <a:latin typeface="Arial Narrow" panose="020B0606020202030204" pitchFamily="34" charset="0"/>
            </a:endParaRPr>
          </a:p>
          <a:p>
            <a:pPr marL="0" indent="0">
              <a:buNone/>
            </a:pPr>
            <a:r>
              <a:rPr lang="en-US" sz="2600" b="1" dirty="0">
                <a:solidFill>
                  <a:srgbClr val="FFC000"/>
                </a:solidFill>
                <a:latin typeface="Arial Narrow" panose="020B0606020202030204" pitchFamily="34" charset="0"/>
              </a:rPr>
              <a:t>2. </a:t>
            </a:r>
            <a:r>
              <a:rPr lang="en-US" sz="2600" b="1" dirty="0" err="1">
                <a:solidFill>
                  <a:srgbClr val="FFC000"/>
                </a:solidFill>
                <a:latin typeface="Arial Narrow" panose="020B0606020202030204" pitchFamily="34" charset="0"/>
              </a:rPr>
              <a:t>Préstamos</a:t>
            </a:r>
            <a:r>
              <a:rPr lang="en-US" sz="2600" b="1" dirty="0">
                <a:solidFill>
                  <a:srgbClr val="FFC000"/>
                </a:solidFill>
                <a:latin typeface="Arial Narrow" panose="020B0606020202030204" pitchFamily="34" charset="0"/>
              </a:rPr>
              <a:t> </a:t>
            </a:r>
            <a:r>
              <a:rPr lang="en-US" sz="2600" b="1" dirty="0" err="1">
                <a:solidFill>
                  <a:srgbClr val="FFC000"/>
                </a:solidFill>
                <a:latin typeface="Arial Narrow" panose="020B0606020202030204" pitchFamily="34" charset="0"/>
              </a:rPr>
              <a:t>Específicos</a:t>
            </a:r>
            <a:r>
              <a:rPr lang="en-US" sz="2600" b="1" dirty="0">
                <a:solidFill>
                  <a:srgbClr val="FFC000"/>
                </a:solidFill>
                <a:latin typeface="Arial Narrow" panose="020B0606020202030204" pitchFamily="34" charset="0"/>
              </a:rPr>
              <a:t> para Iglesias</a:t>
            </a:r>
          </a:p>
          <a:p>
            <a:pPr marL="0" indent="0">
              <a:buNone/>
            </a:pPr>
            <a:r>
              <a:rPr lang="en-US" sz="2600" dirty="0">
                <a:solidFill>
                  <a:srgbClr val="FFC000"/>
                </a:solidFill>
                <a:latin typeface="Arial Narrow" panose="020B0606020202030204" pitchFamily="34" charset="0"/>
              </a:rPr>
              <a:t>	a. </a:t>
            </a:r>
            <a:r>
              <a:rPr lang="en-US" sz="2600" b="1" dirty="0" err="1">
                <a:solidFill>
                  <a:srgbClr val="FFC000"/>
                </a:solidFill>
                <a:latin typeface="Arial Narrow" panose="020B0606020202030204" pitchFamily="34" charset="0"/>
              </a:rPr>
              <a:t>Tendencias</a:t>
            </a:r>
            <a:r>
              <a:rPr lang="en-US" sz="2600" b="1" dirty="0">
                <a:solidFill>
                  <a:srgbClr val="FFC000"/>
                </a:solidFill>
                <a:latin typeface="Arial Narrow" panose="020B0606020202030204" pitchFamily="34" charset="0"/>
              </a:rPr>
              <a:t> Pre-Pandemia</a:t>
            </a:r>
          </a:p>
          <a:p>
            <a:pPr marL="0" indent="0">
              <a:buNone/>
            </a:pPr>
            <a:r>
              <a:rPr lang="en-US" sz="2600" dirty="0">
                <a:solidFill>
                  <a:srgbClr val="FFC000"/>
                </a:solidFill>
                <a:latin typeface="Arial Narrow" panose="020B0606020202030204" pitchFamily="34" charset="0"/>
              </a:rPr>
              <a:t>	b. </a:t>
            </a:r>
            <a:r>
              <a:rPr lang="en-US" sz="2600" b="1" dirty="0" err="1">
                <a:solidFill>
                  <a:srgbClr val="FFC000"/>
                </a:solidFill>
                <a:latin typeface="Arial Narrow" panose="020B0606020202030204" pitchFamily="34" charset="0"/>
              </a:rPr>
              <a:t>Aceleración</a:t>
            </a:r>
            <a:r>
              <a:rPr lang="en-US" sz="2600" b="1" dirty="0">
                <a:solidFill>
                  <a:srgbClr val="FFC000"/>
                </a:solidFill>
                <a:latin typeface="Arial Narrow" panose="020B0606020202030204" pitchFamily="34" charset="0"/>
              </a:rPr>
              <a:t> </a:t>
            </a:r>
            <a:r>
              <a:rPr lang="en-US" sz="2600" b="1" dirty="0" err="1">
                <a:solidFill>
                  <a:srgbClr val="FFC000"/>
                </a:solidFill>
                <a:latin typeface="Arial Narrow" panose="020B0606020202030204" pitchFamily="34" charset="0"/>
              </a:rPr>
              <a:t>Pandémica</a:t>
            </a:r>
            <a:endParaRPr lang="en-US" sz="2600" b="1" dirty="0">
              <a:solidFill>
                <a:srgbClr val="FFC000"/>
              </a:solidFill>
              <a:latin typeface="Arial Narrow" panose="020B0606020202030204" pitchFamily="34" charset="0"/>
            </a:endParaRPr>
          </a:p>
          <a:p>
            <a:r>
              <a:rPr lang="en-US" sz="2600" dirty="0">
                <a:solidFill>
                  <a:srgbClr val="FFC000"/>
                </a:solidFill>
                <a:latin typeface="Arial Narrow" panose="020B0606020202030204" pitchFamily="34" charset="0"/>
              </a:rPr>
              <a:t>	c. </a:t>
            </a:r>
            <a:r>
              <a:rPr lang="en-US" sz="2600" b="1" dirty="0" err="1">
                <a:solidFill>
                  <a:srgbClr val="FFC000"/>
                </a:solidFill>
                <a:latin typeface="Arial Narrow" panose="020B0606020202030204" pitchFamily="34" charset="0"/>
              </a:rPr>
              <a:t>Disminución</a:t>
            </a:r>
            <a:r>
              <a:rPr lang="en-US" sz="2600" b="1" dirty="0">
                <a:solidFill>
                  <a:srgbClr val="FFC000"/>
                </a:solidFill>
                <a:latin typeface="Arial Narrow" panose="020B0606020202030204" pitchFamily="34" charset="0"/>
              </a:rPr>
              <a:t> de </a:t>
            </a:r>
            <a:r>
              <a:rPr lang="en-US" sz="2600" b="1" dirty="0" err="1">
                <a:solidFill>
                  <a:srgbClr val="FFC000"/>
                </a:solidFill>
                <a:latin typeface="Arial Narrow" panose="020B0606020202030204" pitchFamily="34" charset="0"/>
              </a:rPr>
              <a:t>Membresía</a:t>
            </a:r>
            <a:endParaRPr lang="en-US" sz="2600" b="1" dirty="0">
              <a:solidFill>
                <a:srgbClr val="FFC000"/>
              </a:solidFill>
              <a:latin typeface="Arial Narrow" panose="020B0606020202030204" pitchFamily="34" charset="0"/>
            </a:endParaRPr>
          </a:p>
          <a:p>
            <a:r>
              <a:rPr lang="en-US" sz="2600" dirty="0">
                <a:solidFill>
                  <a:srgbClr val="FFC000"/>
                </a:solidFill>
                <a:latin typeface="Arial Narrow" panose="020B0606020202030204" pitchFamily="34" charset="0"/>
              </a:rPr>
              <a:t>	d. </a:t>
            </a:r>
            <a:r>
              <a:rPr lang="en-US" sz="2600" b="1" dirty="0">
                <a:solidFill>
                  <a:srgbClr val="FFC000"/>
                </a:solidFill>
                <a:latin typeface="Arial Narrow" panose="020B0606020202030204" pitchFamily="34" charset="0"/>
              </a:rPr>
              <a:t>Impacto </a:t>
            </a:r>
            <a:r>
              <a:rPr lang="en-US" sz="2600" b="1" dirty="0" err="1">
                <a:solidFill>
                  <a:srgbClr val="FFC000"/>
                </a:solidFill>
                <a:latin typeface="Arial Narrow" panose="020B0606020202030204" pitchFamily="34" charset="0"/>
              </a:rPr>
              <a:t>en</a:t>
            </a:r>
            <a:r>
              <a:rPr lang="en-US" sz="2600" b="1" dirty="0">
                <a:solidFill>
                  <a:srgbClr val="FFC000"/>
                </a:solidFill>
                <a:latin typeface="Arial Narrow" panose="020B0606020202030204" pitchFamily="34" charset="0"/>
              </a:rPr>
              <a:t> Iglesias </a:t>
            </a:r>
          </a:p>
          <a:p>
            <a:endParaRPr lang="en-US" sz="2400" dirty="0">
              <a:solidFill>
                <a:schemeClr val="bg1"/>
              </a:solidFill>
              <a:latin typeface="Arial Narrow" panose="020B0606020202030204" pitchFamily="34" charset="0"/>
            </a:endParaRPr>
          </a:p>
          <a:p>
            <a:endParaRPr lang="en-US" sz="2400" b="1" dirty="0">
              <a:solidFill>
                <a:schemeClr val="bg1"/>
              </a:solidFill>
              <a:latin typeface="Arial Narrow" panose="020B0606020202030204" pitchFamily="34" charset="0"/>
            </a:endParaRPr>
          </a:p>
          <a:p>
            <a:pPr marL="0" indent="0">
              <a:buNone/>
            </a:pPr>
            <a:endParaRPr lang="en-US" sz="2400" dirty="0">
              <a:solidFill>
                <a:schemeClr val="bg1"/>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19534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animEffect transition="in" filter="fade">
                                      <p:cBhvr>
                                        <p:cTn id="25" dur="500"/>
                                        <p:tgtEl>
                                          <p:spTgt spid="9">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animEffect transition="in" filter="fade">
                                      <p:cBhvr>
                                        <p:cTn id="28" dur="500"/>
                                        <p:tgtEl>
                                          <p:spTgt spid="9">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Effect transition="in" filter="fade">
                                      <p:cBhvr>
                                        <p:cTn id="31" dur="500"/>
                                        <p:tgtEl>
                                          <p:spTgt spid="9">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500"/>
                                        <p:tgtEl>
                                          <p:spTgt spid="3">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AC5B32-8067-EBF8-C411-366F987B13D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E9F3CC-E3F5-3A6A-AACF-75AF35588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9862822-3407-F9F5-90E0-847586259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9F7E3C47-052A-E45E-2B1E-654854C543D2}"/>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06023DDF-9749-02AC-DC2B-F170B43B5DEA}"/>
              </a:ext>
            </a:extLst>
          </p:cNvPr>
          <p:cNvSpPr>
            <a:spLocks noGrp="1"/>
          </p:cNvSpPr>
          <p:nvPr>
            <p:ph type="title"/>
          </p:nvPr>
        </p:nvSpPr>
        <p:spPr>
          <a:xfrm>
            <a:off x="1198180" y="728907"/>
            <a:ext cx="9983625" cy="1127054"/>
          </a:xfrm>
        </p:spPr>
        <p:txBody>
          <a:bodyPr>
            <a:normAutofit fontScale="90000"/>
          </a:bodyPr>
          <a:lstStyle/>
          <a:p>
            <a:r>
              <a:rPr lang="en-US" dirty="0">
                <a:solidFill>
                  <a:srgbClr val="FFFFFF"/>
                </a:solidFill>
                <a:latin typeface="Impact" panose="020B0806030902050204" pitchFamily="34" charset="0"/>
              </a:rPr>
              <a:t>Regulatory Landscape: Lending to Churches &amp; Non-Profits/</a:t>
            </a:r>
            <a:r>
              <a:rPr lang="es-ES" dirty="0">
                <a:solidFill>
                  <a:schemeClr val="bg1"/>
                </a:solidFill>
                <a:latin typeface="Impact" panose="020B0806030902050204" pitchFamily="34" charset="0"/>
              </a:rPr>
              <a:t>Normativa: Préstamos a Iglesias y Organizaciones sin Ánimo de Lucro </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A459745C-529C-269E-CA38-A76AA9D364BA}"/>
              </a:ext>
            </a:extLst>
          </p:cNvPr>
          <p:cNvSpPr>
            <a:spLocks noGrp="1"/>
          </p:cNvSpPr>
          <p:nvPr>
            <p:ph idx="1"/>
          </p:nvPr>
        </p:nvSpPr>
        <p:spPr>
          <a:xfrm>
            <a:off x="3701540" y="2643612"/>
            <a:ext cx="4785871" cy="4716855"/>
          </a:xfrm>
        </p:spPr>
        <p:txBody>
          <a:bodyPr>
            <a:normAutofit/>
          </a:bodyPr>
          <a:lstStyle/>
          <a:p>
            <a:pPr marL="457200" indent="-457200">
              <a:buAutoNum type="arabicPeriod"/>
            </a:pPr>
            <a:r>
              <a:rPr lang="en-US" b="1" dirty="0">
                <a:solidFill>
                  <a:schemeClr val="bg1"/>
                </a:solidFill>
                <a:latin typeface="Arial Narrow" panose="020B0606020202030204" pitchFamily="34" charset="0"/>
              </a:rPr>
              <a:t>Heightened Scrutiny	</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a. </a:t>
            </a:r>
            <a:r>
              <a:rPr lang="en-US" b="1" dirty="0">
                <a:solidFill>
                  <a:schemeClr val="bg1"/>
                </a:solidFill>
                <a:latin typeface="Arial Narrow" panose="020B0606020202030204" pitchFamily="34" charset="0"/>
              </a:rPr>
              <a:t>Risk Perception</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b. </a:t>
            </a:r>
            <a:r>
              <a:rPr lang="en-US" b="1" dirty="0">
                <a:solidFill>
                  <a:schemeClr val="bg1"/>
                </a:solidFill>
                <a:latin typeface="Arial Narrow" panose="020B0606020202030204" pitchFamily="34" charset="0"/>
              </a:rPr>
              <a:t>Regulatory Measures</a:t>
            </a:r>
          </a:p>
          <a:p>
            <a:pPr marL="0" indent="0">
              <a:buNone/>
            </a:pPr>
            <a:endParaRPr lang="en-US" b="1" dirty="0">
              <a:solidFill>
                <a:schemeClr val="bg1"/>
              </a:solidFill>
              <a:latin typeface="Arial Narrow" panose="020B0606020202030204" pitchFamily="34" charset="0"/>
            </a:endParaRPr>
          </a:p>
          <a:p>
            <a:pPr marL="0" indent="0">
              <a:buNone/>
            </a:pPr>
            <a:r>
              <a:rPr lang="en-US" b="1" dirty="0">
                <a:solidFill>
                  <a:srgbClr val="FFC000"/>
                </a:solidFill>
                <a:latin typeface="Arial Narrow" panose="020B0606020202030204" pitchFamily="34" charset="0"/>
              </a:rPr>
              <a:t>1.  Mayor </a:t>
            </a:r>
            <a:r>
              <a:rPr lang="en-US" b="1" dirty="0" err="1">
                <a:solidFill>
                  <a:srgbClr val="FFC000"/>
                </a:solidFill>
                <a:latin typeface="Arial Narrow" panose="020B0606020202030204" pitchFamily="34" charset="0"/>
              </a:rPr>
              <a:t>Supervisión</a:t>
            </a:r>
            <a:endParaRPr lang="en-US" b="1" dirty="0">
              <a:solidFill>
                <a:srgbClr val="FFC000"/>
              </a:solidFill>
              <a:latin typeface="Arial Narrow" panose="020B0606020202030204" pitchFamily="34" charset="0"/>
            </a:endParaRPr>
          </a:p>
          <a:p>
            <a:pPr marL="0" indent="0">
              <a:buNone/>
            </a:pPr>
            <a:r>
              <a:rPr lang="en-US" b="1" dirty="0">
                <a:solidFill>
                  <a:srgbClr val="FFC000"/>
                </a:solidFill>
                <a:latin typeface="Arial Narrow" panose="020B0606020202030204" pitchFamily="34" charset="0"/>
              </a:rPr>
              <a:t>	</a:t>
            </a:r>
            <a:r>
              <a:rPr lang="en-US" dirty="0">
                <a:solidFill>
                  <a:srgbClr val="FFC000"/>
                </a:solidFill>
                <a:latin typeface="Arial Narrow" panose="020B0606020202030204" pitchFamily="34" charset="0"/>
              </a:rPr>
              <a:t>a. </a:t>
            </a:r>
            <a:r>
              <a:rPr lang="en-US" b="1" dirty="0" err="1">
                <a:solidFill>
                  <a:srgbClr val="FFC000"/>
                </a:solidFill>
                <a:latin typeface="Arial Narrow" panose="020B0606020202030204" pitchFamily="34" charset="0"/>
              </a:rPr>
              <a:t>Percepción</a:t>
            </a:r>
            <a:r>
              <a:rPr lang="en-US" b="1" dirty="0">
                <a:solidFill>
                  <a:srgbClr val="FFC000"/>
                </a:solidFill>
                <a:latin typeface="Arial Narrow" panose="020B0606020202030204" pitchFamily="34" charset="0"/>
              </a:rPr>
              <a:t> de Riesgo</a:t>
            </a:r>
          </a:p>
          <a:p>
            <a:pPr marL="0" indent="0">
              <a:buNone/>
            </a:pPr>
            <a:r>
              <a:rPr lang="en-US" b="1" dirty="0">
                <a:solidFill>
                  <a:srgbClr val="FFC000"/>
                </a:solidFill>
                <a:latin typeface="Arial Narrow" panose="020B0606020202030204" pitchFamily="34" charset="0"/>
              </a:rPr>
              <a:t>	</a:t>
            </a:r>
            <a:r>
              <a:rPr lang="en-US" dirty="0">
                <a:solidFill>
                  <a:srgbClr val="FFC000"/>
                </a:solidFill>
                <a:latin typeface="Arial Narrow" panose="020B0606020202030204" pitchFamily="34" charset="0"/>
              </a:rPr>
              <a:t>b. </a:t>
            </a:r>
            <a:r>
              <a:rPr lang="en-US" b="1" dirty="0" err="1">
                <a:solidFill>
                  <a:srgbClr val="FFC000"/>
                </a:solidFill>
                <a:latin typeface="Arial Narrow" panose="020B0606020202030204" pitchFamily="34" charset="0"/>
              </a:rPr>
              <a:t>Medidas</a:t>
            </a:r>
            <a:r>
              <a:rPr lang="en-US" b="1" dirty="0">
                <a:solidFill>
                  <a:srgbClr val="FFC000"/>
                </a:solidFill>
                <a:latin typeface="Arial Narrow" panose="020B0606020202030204" pitchFamily="34" charset="0"/>
              </a:rPr>
              <a:t> </a:t>
            </a:r>
            <a:r>
              <a:rPr lang="en-US" b="1" dirty="0" err="1">
                <a:solidFill>
                  <a:srgbClr val="FFC000"/>
                </a:solidFill>
                <a:latin typeface="Arial Narrow" panose="020B0606020202030204" pitchFamily="34" charset="0"/>
              </a:rPr>
              <a:t>Regulatorias</a:t>
            </a:r>
            <a:endParaRPr lang="en-US" b="1" dirty="0">
              <a:solidFill>
                <a:srgbClr val="FFC000"/>
              </a:solidFill>
              <a:latin typeface="Arial Narrow" panose="020B0606020202030204" pitchFamily="34" charset="0"/>
            </a:endParaRPr>
          </a:p>
          <a:p>
            <a:pPr marL="0" indent="0">
              <a:buNone/>
            </a:pPr>
            <a:endParaRPr 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956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422A06-388E-3DE3-7031-44CCB274F7C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AFEBD3D-E904-9960-59B2-6DA6C10BE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E1EE7F4-ADA4-CF17-74D3-150BD4F20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B7394606-481E-D0E0-1D2D-F40FC38F502A}"/>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3A48DE38-9B6D-216D-DEB5-BD4E4700D89D}"/>
              </a:ext>
            </a:extLst>
          </p:cNvPr>
          <p:cNvSpPr>
            <a:spLocks noGrp="1"/>
          </p:cNvSpPr>
          <p:nvPr>
            <p:ph type="title"/>
          </p:nvPr>
        </p:nvSpPr>
        <p:spPr>
          <a:xfrm>
            <a:off x="1198180" y="728907"/>
            <a:ext cx="9983625" cy="1127054"/>
          </a:xfrm>
        </p:spPr>
        <p:txBody>
          <a:bodyPr>
            <a:normAutofit fontScale="90000"/>
          </a:bodyPr>
          <a:lstStyle/>
          <a:p>
            <a:r>
              <a:rPr lang="en-US" dirty="0">
                <a:solidFill>
                  <a:srgbClr val="FFFFFF"/>
                </a:solidFill>
                <a:latin typeface="Impact" panose="020B0806030902050204" pitchFamily="34" charset="0"/>
              </a:rPr>
              <a:t>Regulatory Landscape: Lending to Churches &amp; Non-Profits/</a:t>
            </a:r>
            <a:r>
              <a:rPr lang="es-ES" dirty="0">
                <a:solidFill>
                  <a:schemeClr val="bg1"/>
                </a:solidFill>
                <a:latin typeface="Impact" panose="020B0806030902050204" pitchFamily="34" charset="0"/>
              </a:rPr>
              <a:t>Normativa: Préstamos a Iglesias y Organizaciones sin Ánimo de Lucro </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B2A7B934-D076-8FB8-CB70-62D7C0B4F8C8}"/>
              </a:ext>
            </a:extLst>
          </p:cNvPr>
          <p:cNvSpPr>
            <a:spLocks noGrp="1"/>
          </p:cNvSpPr>
          <p:nvPr>
            <p:ph idx="1"/>
          </p:nvPr>
        </p:nvSpPr>
        <p:spPr>
          <a:xfrm>
            <a:off x="430056" y="2283736"/>
            <a:ext cx="5329881" cy="4475880"/>
          </a:xfrm>
        </p:spPr>
        <p:txBody>
          <a:bodyPr>
            <a:normAutofit/>
          </a:bodyPr>
          <a:lstStyle/>
          <a:p>
            <a:pPr marL="457200" indent="-457200">
              <a:buAutoNum type="arabicPeriod" startAt="2"/>
            </a:pPr>
            <a:r>
              <a:rPr lang="en-US" b="1" dirty="0">
                <a:solidFill>
                  <a:schemeClr val="bg1"/>
                </a:solidFill>
                <a:latin typeface="Arial Narrow" panose="020B0606020202030204" pitchFamily="34" charset="0"/>
              </a:rPr>
              <a:t>Property Challenges:</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a. </a:t>
            </a:r>
            <a:r>
              <a:rPr lang="en-US" b="1" dirty="0">
                <a:solidFill>
                  <a:schemeClr val="bg1"/>
                </a:solidFill>
                <a:latin typeface="Arial Narrow" panose="020B0606020202030204" pitchFamily="34" charset="0"/>
              </a:rPr>
              <a:t>Deferred Maintenance Cost</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b. </a:t>
            </a:r>
            <a:r>
              <a:rPr lang="en-US" b="1" dirty="0">
                <a:solidFill>
                  <a:schemeClr val="bg1"/>
                </a:solidFill>
                <a:latin typeface="Arial Narrow" panose="020B0606020202030204" pitchFamily="34" charset="0"/>
              </a:rPr>
              <a:t>Insurability</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c. </a:t>
            </a:r>
            <a:r>
              <a:rPr lang="en-US" b="1" dirty="0">
                <a:solidFill>
                  <a:schemeClr val="bg1"/>
                </a:solidFill>
                <a:latin typeface="Arial Narrow" panose="020B0606020202030204" pitchFamily="34" charset="0"/>
              </a:rPr>
              <a:t>Real Estate Burden</a:t>
            </a:r>
          </a:p>
          <a:p>
            <a:pPr marL="0" indent="0">
              <a:buNone/>
            </a:pPr>
            <a:r>
              <a:rPr lang="en-US" b="1" dirty="0">
                <a:solidFill>
                  <a:schemeClr val="bg1"/>
                </a:solidFill>
                <a:latin typeface="Arial Narrow" panose="020B0606020202030204" pitchFamily="34" charset="0"/>
              </a:rPr>
              <a:t>3.  Impact on Lending Practices:</a:t>
            </a:r>
          </a:p>
          <a:p>
            <a:pPr marL="0" indent="0">
              <a:buNone/>
            </a:pPr>
            <a:r>
              <a:rPr lang="en-US" dirty="0">
                <a:solidFill>
                  <a:schemeClr val="bg1"/>
                </a:solidFill>
                <a:latin typeface="Arial Narrow" panose="020B0606020202030204" pitchFamily="34" charset="0"/>
              </a:rPr>
              <a:t>	a.</a:t>
            </a:r>
            <a:r>
              <a:rPr lang="en-US" b="1" dirty="0">
                <a:solidFill>
                  <a:schemeClr val="bg1"/>
                </a:solidFill>
                <a:latin typeface="Arial Narrow" panose="020B0606020202030204" pitchFamily="34" charset="0"/>
              </a:rPr>
              <a:t> Stricter Underwriting</a:t>
            </a:r>
          </a:p>
          <a:p>
            <a:pPr marL="0" indent="0">
              <a:buNone/>
            </a:pPr>
            <a:r>
              <a:rPr lang="en-US" b="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b.</a:t>
            </a:r>
            <a:r>
              <a:rPr lang="en-US" b="1" dirty="0">
                <a:solidFill>
                  <a:schemeClr val="bg1"/>
                </a:solidFill>
                <a:latin typeface="Arial Narrow" panose="020B0606020202030204" pitchFamily="34" charset="0"/>
              </a:rPr>
              <a:t> Reduced Loan Approvals 	</a:t>
            </a:r>
            <a:r>
              <a:rPr lang="en-US" dirty="0">
                <a:solidFill>
                  <a:schemeClr val="bg1"/>
                </a:solidFill>
                <a:latin typeface="Arial Narrow" panose="020B0606020202030204" pitchFamily="34" charset="0"/>
              </a:rPr>
              <a:t>c. </a:t>
            </a:r>
            <a:r>
              <a:rPr lang="en-US" b="1" dirty="0">
                <a:solidFill>
                  <a:schemeClr val="bg1"/>
                </a:solidFill>
                <a:latin typeface="Arial Narrow" panose="020B0606020202030204" pitchFamily="34" charset="0"/>
              </a:rPr>
              <a:t>Increased Interest Rates</a:t>
            </a:r>
          </a:p>
          <a:p>
            <a:pPr marL="0" indent="0">
              <a:buNone/>
            </a:pPr>
            <a:endParaRPr lang="en-US" b="1" dirty="0">
              <a:solidFill>
                <a:schemeClr val="bg1"/>
              </a:solidFill>
              <a:latin typeface="Arial Narrow" panose="020B0606020202030204" pitchFamily="34" charset="0"/>
            </a:endParaRPr>
          </a:p>
        </p:txBody>
      </p:sp>
      <p:sp>
        <p:nvSpPr>
          <p:cNvPr id="3" name="TextBox 2">
            <a:extLst>
              <a:ext uri="{FF2B5EF4-FFF2-40B4-BE49-F238E27FC236}">
                <a16:creationId xmlns:a16="http://schemas.microsoft.com/office/drawing/2014/main" id="{35A68CC7-DBBC-8F35-791D-BD1630380FFB}"/>
              </a:ext>
            </a:extLst>
          </p:cNvPr>
          <p:cNvSpPr txBox="1"/>
          <p:nvPr/>
        </p:nvSpPr>
        <p:spPr>
          <a:xfrm>
            <a:off x="6189992" y="2283736"/>
            <a:ext cx="5139159" cy="4247317"/>
          </a:xfrm>
          <a:prstGeom prst="rect">
            <a:avLst/>
          </a:prstGeom>
          <a:noFill/>
        </p:spPr>
        <p:txBody>
          <a:bodyPr wrap="square" rtlCol="0">
            <a:spAutoFit/>
          </a:bodyPr>
          <a:lstStyle/>
          <a:p>
            <a:pPr marL="514350" indent="-514350">
              <a:buAutoNum type="arabicPeriod" startAt="2"/>
            </a:pPr>
            <a:r>
              <a:rPr lang="en-US" sz="2800" b="1" dirty="0" err="1">
                <a:solidFill>
                  <a:srgbClr val="FFC000"/>
                </a:solidFill>
                <a:latin typeface="Arial Narrow" panose="020B0606020202030204" pitchFamily="34" charset="0"/>
              </a:rPr>
              <a:t>Retos</a:t>
            </a:r>
            <a:r>
              <a:rPr lang="en-US" sz="2800" b="1" dirty="0">
                <a:solidFill>
                  <a:srgbClr val="FFC000"/>
                </a:solidFill>
                <a:latin typeface="Arial Narrow" panose="020B0606020202030204" pitchFamily="34" charset="0"/>
              </a:rPr>
              <a:t> con las </a:t>
            </a:r>
            <a:r>
              <a:rPr lang="en-US" sz="2800" b="1" dirty="0" err="1">
                <a:solidFill>
                  <a:srgbClr val="FFC000"/>
                </a:solidFill>
                <a:latin typeface="Arial Narrow" panose="020B0606020202030204" pitchFamily="34" charset="0"/>
              </a:rPr>
              <a:t>Propiedades</a:t>
            </a:r>
            <a:r>
              <a:rPr lang="en-US" sz="2800" b="1" dirty="0">
                <a:solidFill>
                  <a:srgbClr val="FFC000"/>
                </a:solidFill>
                <a:latin typeface="Arial Narrow" panose="020B0606020202030204" pitchFamily="34" charset="0"/>
              </a:rPr>
              <a:t>:</a:t>
            </a:r>
          </a:p>
          <a:p>
            <a:pPr marL="0" indent="0">
              <a:buNone/>
            </a:pPr>
            <a:r>
              <a:rPr lang="en-US" sz="2800" dirty="0">
                <a:solidFill>
                  <a:srgbClr val="FFC000"/>
                </a:solidFill>
                <a:latin typeface="Arial Narrow" panose="020B0606020202030204" pitchFamily="34" charset="0"/>
              </a:rPr>
              <a:t>	</a:t>
            </a:r>
            <a:r>
              <a:rPr lang="en-US" sz="2800" dirty="0" err="1">
                <a:solidFill>
                  <a:srgbClr val="FFC000"/>
                </a:solidFill>
                <a:latin typeface="Arial Narrow" panose="020B0606020202030204" pitchFamily="34" charset="0"/>
              </a:rPr>
              <a:t>a.</a:t>
            </a:r>
            <a:r>
              <a:rPr lang="en-US" sz="2800" b="1" dirty="0" err="1">
                <a:solidFill>
                  <a:srgbClr val="FFC000"/>
                </a:solidFill>
                <a:latin typeface="Arial Narrow" panose="020B0606020202030204" pitchFamily="34" charset="0"/>
              </a:rPr>
              <a:t>Costos</a:t>
            </a:r>
            <a:r>
              <a:rPr lang="en-US" sz="2800" b="1" dirty="0">
                <a:solidFill>
                  <a:srgbClr val="FFC000"/>
                </a:solidFill>
                <a:latin typeface="Arial Narrow" panose="020B0606020202030204" pitchFamily="34" charset="0"/>
              </a:rPr>
              <a:t> de </a:t>
            </a:r>
            <a:r>
              <a:rPr lang="en-US" sz="2800" b="1" dirty="0" err="1">
                <a:solidFill>
                  <a:srgbClr val="FFC000"/>
                </a:solidFill>
                <a:latin typeface="Arial Narrow" panose="020B0606020202030204" pitchFamily="34" charset="0"/>
              </a:rPr>
              <a:t>Mantenimiento</a:t>
            </a:r>
            <a:endParaRPr lang="en-US" sz="2800" b="1" dirty="0">
              <a:solidFill>
                <a:srgbClr val="FFC000"/>
              </a:solidFill>
              <a:latin typeface="Arial Narrow" panose="020B0606020202030204" pitchFamily="34" charset="0"/>
            </a:endParaRPr>
          </a:p>
          <a:p>
            <a:pPr marL="0" indent="0">
              <a:buNone/>
            </a:pPr>
            <a:r>
              <a:rPr lang="en-US" sz="2800" b="1" dirty="0">
                <a:solidFill>
                  <a:srgbClr val="FFC000"/>
                </a:solidFill>
                <a:latin typeface="Arial Narrow" panose="020B0606020202030204" pitchFamily="34" charset="0"/>
              </a:rPr>
              <a:t>	</a:t>
            </a:r>
            <a:r>
              <a:rPr lang="en-US" sz="2800" dirty="0">
                <a:solidFill>
                  <a:srgbClr val="FFC000"/>
                </a:solidFill>
                <a:latin typeface="Arial Narrow" panose="020B0606020202030204" pitchFamily="34" charset="0"/>
              </a:rPr>
              <a:t>b.</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Asegurabilidad</a:t>
            </a:r>
            <a:endParaRPr lang="en-US" sz="2800" b="1" dirty="0">
              <a:solidFill>
                <a:srgbClr val="FFC000"/>
              </a:solidFill>
              <a:latin typeface="Arial Narrow" panose="020B0606020202030204" pitchFamily="34" charset="0"/>
            </a:endParaRPr>
          </a:p>
          <a:p>
            <a:pPr marL="0" indent="0">
              <a:buNone/>
            </a:pPr>
            <a:r>
              <a:rPr lang="en-US" sz="2800" b="1" dirty="0">
                <a:solidFill>
                  <a:srgbClr val="FFC000"/>
                </a:solidFill>
                <a:latin typeface="Arial Narrow" panose="020B0606020202030204" pitchFamily="34" charset="0"/>
              </a:rPr>
              <a:t>	</a:t>
            </a:r>
            <a:r>
              <a:rPr lang="en-US" sz="2800" dirty="0">
                <a:solidFill>
                  <a:srgbClr val="FFC000"/>
                </a:solidFill>
                <a:latin typeface="Arial Narrow" panose="020B0606020202030204" pitchFamily="34" charset="0"/>
              </a:rPr>
              <a:t>c. </a:t>
            </a:r>
            <a:r>
              <a:rPr lang="en-US" sz="2800" b="1" dirty="0">
                <a:solidFill>
                  <a:srgbClr val="FFC000"/>
                </a:solidFill>
                <a:latin typeface="Arial Narrow" panose="020B0606020202030204" pitchFamily="34" charset="0"/>
              </a:rPr>
              <a:t>Carga </a:t>
            </a:r>
            <a:r>
              <a:rPr lang="en-US" sz="2800" b="1" dirty="0" err="1">
                <a:solidFill>
                  <a:srgbClr val="FFC000"/>
                </a:solidFill>
                <a:latin typeface="Arial Narrow" panose="020B0606020202030204" pitchFamily="34" charset="0"/>
              </a:rPr>
              <a:t>Inmobiliaria</a:t>
            </a:r>
            <a:endParaRPr lang="en-US" sz="2800" b="1" dirty="0">
              <a:solidFill>
                <a:srgbClr val="FFC000"/>
              </a:solidFill>
              <a:latin typeface="Arial Narrow" panose="020B0606020202030204" pitchFamily="34" charset="0"/>
            </a:endParaRPr>
          </a:p>
          <a:p>
            <a:pPr marL="0" indent="0">
              <a:buNone/>
            </a:pPr>
            <a:endParaRPr lang="en-US" sz="2800" b="1" dirty="0">
              <a:solidFill>
                <a:srgbClr val="FFC000"/>
              </a:solidFill>
              <a:latin typeface="Arial Narrow" panose="020B0606020202030204" pitchFamily="34" charset="0"/>
            </a:endParaRPr>
          </a:p>
          <a:p>
            <a:r>
              <a:rPr lang="en-US" sz="2800" b="1" dirty="0">
                <a:solidFill>
                  <a:srgbClr val="FFC000"/>
                </a:solidFill>
                <a:latin typeface="Arial Narrow" panose="020B0606020202030204" pitchFamily="34" charset="0"/>
              </a:rPr>
              <a:t>3. </a:t>
            </a:r>
            <a:r>
              <a:rPr lang="en-US" sz="2800" b="1" dirty="0" err="1">
                <a:solidFill>
                  <a:srgbClr val="FFC000"/>
                </a:solidFill>
                <a:latin typeface="Arial Narrow" panose="020B0606020202030204" pitchFamily="34" charset="0"/>
              </a:rPr>
              <a:t>Prácticas</a:t>
            </a:r>
            <a:r>
              <a:rPr lang="en-US" sz="2800" b="1" dirty="0">
                <a:solidFill>
                  <a:srgbClr val="FFC000"/>
                </a:solidFill>
                <a:latin typeface="Arial Narrow" panose="020B0606020202030204" pitchFamily="34" charset="0"/>
              </a:rPr>
              <a:t> de </a:t>
            </a:r>
            <a:r>
              <a:rPr lang="en-US" sz="2800" b="1" dirty="0" err="1">
                <a:solidFill>
                  <a:srgbClr val="FFC000"/>
                </a:solidFill>
                <a:latin typeface="Arial Narrow" panose="020B0606020202030204" pitchFamily="34" charset="0"/>
              </a:rPr>
              <a:t>Préstamos</a:t>
            </a:r>
            <a:endParaRPr lang="en-US" sz="2800" b="1" dirty="0">
              <a:solidFill>
                <a:srgbClr val="FFC000"/>
              </a:solidFill>
              <a:latin typeface="Arial Narrow" panose="020B0606020202030204" pitchFamily="34" charset="0"/>
            </a:endParaRPr>
          </a:p>
          <a:p>
            <a:pPr marL="0" indent="0">
              <a:buNone/>
            </a:pPr>
            <a:r>
              <a:rPr lang="en-US" sz="2800" dirty="0">
                <a:solidFill>
                  <a:srgbClr val="FFC000"/>
                </a:solidFill>
                <a:latin typeface="Arial Narrow" panose="020B0606020202030204" pitchFamily="34" charset="0"/>
              </a:rPr>
              <a:t>	a.</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Subida</a:t>
            </a:r>
            <a:r>
              <a:rPr lang="en-US" sz="2800" b="1" dirty="0">
                <a:solidFill>
                  <a:srgbClr val="FFC000"/>
                </a:solidFill>
                <a:latin typeface="Arial Narrow" panose="020B0606020202030204" pitchFamily="34" charset="0"/>
              </a:rPr>
              <a:t> de </a:t>
            </a:r>
            <a:r>
              <a:rPr lang="en-US" sz="2800" b="1" dirty="0" err="1">
                <a:solidFill>
                  <a:srgbClr val="FFC000"/>
                </a:solidFill>
                <a:latin typeface="Arial Narrow" panose="020B0606020202030204" pitchFamily="34" charset="0"/>
              </a:rPr>
              <a:t>Estándares</a:t>
            </a:r>
            <a:endParaRPr lang="en-US" sz="2800" b="1" dirty="0">
              <a:solidFill>
                <a:srgbClr val="FFC000"/>
              </a:solidFill>
              <a:latin typeface="Arial Narrow" panose="020B0606020202030204" pitchFamily="34" charset="0"/>
            </a:endParaRPr>
          </a:p>
          <a:p>
            <a:r>
              <a:rPr lang="en-US" sz="2800" b="1" dirty="0">
                <a:solidFill>
                  <a:srgbClr val="FFC000"/>
                </a:solidFill>
                <a:latin typeface="Arial Narrow" panose="020B0606020202030204" pitchFamily="34" charset="0"/>
              </a:rPr>
              <a:t>	</a:t>
            </a:r>
            <a:r>
              <a:rPr lang="en-US" sz="2800" dirty="0">
                <a:solidFill>
                  <a:srgbClr val="FFC000"/>
                </a:solidFill>
                <a:latin typeface="Arial Narrow" panose="020B0606020202030204" pitchFamily="34" charset="0"/>
              </a:rPr>
              <a:t>b.</a:t>
            </a:r>
            <a:r>
              <a:rPr lang="en-US" sz="2800" b="1" dirty="0">
                <a:solidFill>
                  <a:srgbClr val="FFC000"/>
                </a:solidFill>
                <a:latin typeface="Arial Narrow" panose="020B0606020202030204" pitchFamily="34" charset="0"/>
              </a:rPr>
              <a:t> Menos Aprobaciones</a:t>
            </a:r>
          </a:p>
          <a:p>
            <a:pPr marL="0" indent="0">
              <a:buNone/>
            </a:pPr>
            <a:r>
              <a:rPr lang="en-US" sz="2800" b="1" dirty="0">
                <a:solidFill>
                  <a:srgbClr val="FFC000"/>
                </a:solidFill>
                <a:latin typeface="Arial Narrow" panose="020B0606020202030204" pitchFamily="34" charset="0"/>
              </a:rPr>
              <a:t>	</a:t>
            </a:r>
            <a:r>
              <a:rPr lang="en-US" sz="2800" dirty="0">
                <a:solidFill>
                  <a:srgbClr val="FFC000"/>
                </a:solidFill>
                <a:latin typeface="Arial Narrow" panose="020B0606020202030204" pitchFamily="34" charset="0"/>
              </a:rPr>
              <a:t>c. </a:t>
            </a:r>
            <a:r>
              <a:rPr lang="en-US" sz="2800" b="1" dirty="0" err="1">
                <a:solidFill>
                  <a:srgbClr val="FFC000"/>
                </a:solidFill>
                <a:latin typeface="Arial Narrow" panose="020B0606020202030204" pitchFamily="34" charset="0"/>
              </a:rPr>
              <a:t>Tasas</a:t>
            </a:r>
            <a:r>
              <a:rPr lang="en-US" sz="2800" b="1" dirty="0">
                <a:solidFill>
                  <a:srgbClr val="FFC000"/>
                </a:solidFill>
                <a:latin typeface="Arial Narrow" panose="020B0606020202030204" pitchFamily="34" charset="0"/>
              </a:rPr>
              <a:t> Más Altas</a:t>
            </a:r>
          </a:p>
          <a:p>
            <a:endParaRPr lang="en-US" dirty="0"/>
          </a:p>
        </p:txBody>
      </p:sp>
    </p:spTree>
    <p:extLst>
      <p:ext uri="{BB962C8B-B14F-4D97-AF65-F5344CB8AC3E}">
        <p14:creationId xmlns:p14="http://schemas.microsoft.com/office/powerpoint/2010/main" val="29085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500"/>
                                        <p:tgtEl>
                                          <p:spTgt spid="9">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4DD850-8542-72B0-5877-4E790D3D670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675A421-441C-94F2-5D1B-03DE279D2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8BF90FA-98A3-B50B-0465-CCD8A0B2F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E32A8272-BF5C-EAEC-2B6B-5E305AD6613E}"/>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340BD82C-41ED-01F4-8915-8A201DF993C2}"/>
              </a:ext>
            </a:extLst>
          </p:cNvPr>
          <p:cNvSpPr>
            <a:spLocks noGrp="1"/>
          </p:cNvSpPr>
          <p:nvPr>
            <p:ph type="title"/>
          </p:nvPr>
        </p:nvSpPr>
        <p:spPr>
          <a:xfrm>
            <a:off x="1198180" y="894272"/>
            <a:ext cx="10480014" cy="1127054"/>
          </a:xfrm>
        </p:spPr>
        <p:txBody>
          <a:bodyPr>
            <a:normAutofit fontScale="90000"/>
          </a:bodyPr>
          <a:lstStyle/>
          <a:p>
            <a:r>
              <a:rPr lang="en-US" dirty="0">
                <a:solidFill>
                  <a:schemeClr val="bg1"/>
                </a:solidFill>
                <a:latin typeface="Impact" panose="020B0806030902050204" pitchFamily="34" charset="0"/>
              </a:rPr>
              <a:t>Apostolic Assembly Borrowing Capacity/</a:t>
            </a:r>
            <a:r>
              <a:rPr lang="es-ES" dirty="0">
                <a:solidFill>
                  <a:schemeClr val="bg1"/>
                </a:solidFill>
                <a:latin typeface="Impact" panose="020B0806030902050204" pitchFamily="34" charset="0"/>
              </a:rPr>
              <a:t>Capacidad de Préstamo de la Asamblea Apostólica</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7D08F959-5E3D-9881-F947-D7057FD1903E}"/>
              </a:ext>
            </a:extLst>
          </p:cNvPr>
          <p:cNvSpPr>
            <a:spLocks noGrp="1"/>
          </p:cNvSpPr>
          <p:nvPr>
            <p:ph idx="1"/>
          </p:nvPr>
        </p:nvSpPr>
        <p:spPr>
          <a:xfrm>
            <a:off x="1198180" y="2584858"/>
            <a:ext cx="9792471" cy="4716855"/>
          </a:xfrm>
        </p:spPr>
        <p:txBody>
          <a:bodyPr>
            <a:normAutofit/>
          </a:bodyPr>
          <a:lstStyle/>
          <a:p>
            <a:r>
              <a:rPr lang="en-US" sz="3500" b="1" dirty="0">
                <a:solidFill>
                  <a:schemeClr val="bg1"/>
                </a:solidFill>
                <a:latin typeface="Arial Narrow" panose="020B0606020202030204" pitchFamily="34" charset="0"/>
              </a:rPr>
              <a:t>Average cost </a:t>
            </a:r>
            <a:r>
              <a:rPr lang="en-US" sz="3500" dirty="0">
                <a:solidFill>
                  <a:schemeClr val="bg1"/>
                </a:solidFill>
                <a:latin typeface="Arial Narrow" panose="020B0606020202030204" pitchFamily="34" charset="0"/>
              </a:rPr>
              <a:t>to purchase a modern building with a seating capacity of 150-200 people is roughly $1.2M</a:t>
            </a:r>
          </a:p>
          <a:p>
            <a:pPr marL="0" indent="0">
              <a:buNone/>
            </a:pPr>
            <a:endParaRPr lang="es-ES" sz="3500" dirty="0">
              <a:solidFill>
                <a:schemeClr val="bg1"/>
              </a:solidFill>
              <a:latin typeface="Arial Narrow" panose="020B0606020202030204" pitchFamily="34" charset="0"/>
            </a:endParaRPr>
          </a:p>
          <a:p>
            <a:r>
              <a:rPr lang="es-ES" sz="3500" b="1" dirty="0">
                <a:solidFill>
                  <a:srgbClr val="FFC000"/>
                </a:solidFill>
                <a:latin typeface="Arial Narrow" panose="020B0606020202030204" pitchFamily="34" charset="0"/>
              </a:rPr>
              <a:t>El coste medio </a:t>
            </a:r>
            <a:r>
              <a:rPr lang="es-ES" sz="3500" dirty="0">
                <a:solidFill>
                  <a:srgbClr val="FFC000"/>
                </a:solidFill>
                <a:latin typeface="Arial Narrow" panose="020B0606020202030204" pitchFamily="34" charset="0"/>
              </a:rPr>
              <a:t>de adquisición de un edificio moderno con capacidad para 150-200 personas es de aproximadamente 1.2 millones de dólares.</a:t>
            </a:r>
          </a:p>
          <a:p>
            <a:pPr marL="0" indent="0">
              <a:buNone/>
            </a:pPr>
            <a:endParaRPr 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765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BA5FF1-6831-FABF-D2BE-53EE2B7E280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274D2C-7987-E702-6157-5D5621558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E61ECE9-6C3A-AA9E-5FB4-26A279A19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8BCD37DD-CD1A-9C06-E832-F204B42454A8}"/>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167271F2-87BB-04E5-1452-6F8CCA953A4B}"/>
              </a:ext>
            </a:extLst>
          </p:cNvPr>
          <p:cNvSpPr>
            <a:spLocks noGrp="1"/>
          </p:cNvSpPr>
          <p:nvPr>
            <p:ph type="title"/>
          </p:nvPr>
        </p:nvSpPr>
        <p:spPr>
          <a:xfrm>
            <a:off x="1198240" y="925677"/>
            <a:ext cx="10480014" cy="1127054"/>
          </a:xfrm>
        </p:spPr>
        <p:txBody>
          <a:bodyPr>
            <a:normAutofit fontScale="90000"/>
          </a:bodyPr>
          <a:lstStyle/>
          <a:p>
            <a:r>
              <a:rPr lang="en-US" dirty="0">
                <a:solidFill>
                  <a:schemeClr val="bg1"/>
                </a:solidFill>
                <a:latin typeface="Impact" panose="020B0806030902050204" pitchFamily="34" charset="0"/>
              </a:rPr>
              <a:t>Apostolic Assembly Borrowing Capacity/</a:t>
            </a:r>
            <a:r>
              <a:rPr lang="es-ES" dirty="0">
                <a:solidFill>
                  <a:schemeClr val="bg1"/>
                </a:solidFill>
                <a:latin typeface="Impact" panose="020B0806030902050204" pitchFamily="34" charset="0"/>
              </a:rPr>
              <a:t>Capacidad de Préstamo de la Asamblea Apostólica</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6654F0CA-0E0F-A478-EC82-08816C67D899}"/>
              </a:ext>
            </a:extLst>
          </p:cNvPr>
          <p:cNvSpPr>
            <a:spLocks noGrp="1"/>
          </p:cNvSpPr>
          <p:nvPr>
            <p:ph idx="1"/>
          </p:nvPr>
        </p:nvSpPr>
        <p:spPr>
          <a:xfrm>
            <a:off x="1198240" y="2415041"/>
            <a:ext cx="9792471" cy="4716855"/>
          </a:xfrm>
        </p:spPr>
        <p:txBody>
          <a:bodyPr>
            <a:normAutofit/>
          </a:bodyPr>
          <a:lstStyle/>
          <a:p>
            <a:pPr marL="0" indent="0">
              <a:buNone/>
            </a:pPr>
            <a:endParaRPr lang="es-ES" dirty="0">
              <a:solidFill>
                <a:schemeClr val="bg1"/>
              </a:solidFill>
              <a:latin typeface="Arial Narrow" panose="020B0606020202030204" pitchFamily="34" charset="0"/>
            </a:endParaRPr>
          </a:p>
          <a:p>
            <a:r>
              <a:rPr lang="en-US" sz="3500" b="1" dirty="0">
                <a:solidFill>
                  <a:schemeClr val="bg1"/>
                </a:solidFill>
                <a:latin typeface="Arial Narrow" panose="020B0606020202030204" pitchFamily="34" charset="0"/>
              </a:rPr>
              <a:t>Average cost </a:t>
            </a:r>
            <a:r>
              <a:rPr lang="en-US" sz="3500" dirty="0">
                <a:solidFill>
                  <a:schemeClr val="bg1"/>
                </a:solidFill>
                <a:latin typeface="Arial Narrow" panose="020B0606020202030204" pitchFamily="34" charset="0"/>
              </a:rPr>
              <a:t>to build a brand new building from the ground up, that seats 150- 200 is roughly $2.5M</a:t>
            </a:r>
          </a:p>
          <a:p>
            <a:pPr marL="0" indent="0">
              <a:buNone/>
            </a:pPr>
            <a:endParaRPr lang="en-US" sz="3500" dirty="0">
              <a:solidFill>
                <a:schemeClr val="bg1"/>
              </a:solidFill>
              <a:latin typeface="Arial Narrow" panose="020B0606020202030204" pitchFamily="34" charset="0"/>
            </a:endParaRPr>
          </a:p>
          <a:p>
            <a:r>
              <a:rPr lang="en-US" sz="3500" b="1" dirty="0">
                <a:solidFill>
                  <a:srgbClr val="FFC000"/>
                </a:solidFill>
                <a:latin typeface="Arial Narrow" panose="020B0606020202030204" pitchFamily="34" charset="0"/>
              </a:rPr>
              <a:t>El</a:t>
            </a:r>
            <a:r>
              <a:rPr lang="en-US" sz="3500" dirty="0">
                <a:solidFill>
                  <a:srgbClr val="FFC000"/>
                </a:solidFill>
                <a:latin typeface="Arial Narrow" panose="020B0606020202030204" pitchFamily="34" charset="0"/>
              </a:rPr>
              <a:t> </a:t>
            </a:r>
            <a:r>
              <a:rPr lang="es-ES" sz="3500" b="1" dirty="0">
                <a:solidFill>
                  <a:srgbClr val="FFC000"/>
                </a:solidFill>
                <a:latin typeface="Arial Narrow" panose="020B0606020202030204" pitchFamily="34" charset="0"/>
              </a:rPr>
              <a:t>coste medio </a:t>
            </a:r>
            <a:r>
              <a:rPr lang="es-ES" sz="3500" dirty="0">
                <a:solidFill>
                  <a:srgbClr val="FFC000"/>
                </a:solidFill>
                <a:latin typeface="Arial Narrow" panose="020B0606020202030204" pitchFamily="34" charset="0"/>
              </a:rPr>
              <a:t>de construir un edificio nuevo desde cero, con capacidad para 150- 200 personas, es de unos 2.5 millones de dólares.</a:t>
            </a:r>
            <a:endParaRPr lang="en-US" sz="3500" b="1" dirty="0">
              <a:solidFill>
                <a:srgbClr val="FFC000"/>
              </a:solidFill>
              <a:latin typeface="Arial Narrow" panose="020B0606020202030204" pitchFamily="34" charset="0"/>
            </a:endParaRPr>
          </a:p>
          <a:p>
            <a:endParaRPr 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570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C23288-AA20-32D5-B257-164DA5F1B22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FE15FEA-C057-2310-258A-403AE3D45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D96260-ECC9-A0F2-4AFA-E9FAE04C5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A63A76C4-DD70-AF31-5402-B49CBC926320}"/>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5F586321-FD16-CD14-13E0-781F8731EAD4}"/>
              </a:ext>
            </a:extLst>
          </p:cNvPr>
          <p:cNvSpPr>
            <a:spLocks noGrp="1"/>
          </p:cNvSpPr>
          <p:nvPr>
            <p:ph type="title"/>
          </p:nvPr>
        </p:nvSpPr>
        <p:spPr>
          <a:xfrm>
            <a:off x="1198240" y="902527"/>
            <a:ext cx="10480014" cy="1127054"/>
          </a:xfrm>
        </p:spPr>
        <p:txBody>
          <a:bodyPr>
            <a:normAutofit fontScale="90000"/>
          </a:bodyPr>
          <a:lstStyle/>
          <a:p>
            <a:r>
              <a:rPr lang="en-US" dirty="0">
                <a:solidFill>
                  <a:schemeClr val="bg1"/>
                </a:solidFill>
                <a:latin typeface="Impact" panose="020B0806030902050204" pitchFamily="34" charset="0"/>
              </a:rPr>
              <a:t>Apostolic Assembly Borrowing Capacity/</a:t>
            </a:r>
            <a:r>
              <a:rPr lang="es-ES" dirty="0">
                <a:solidFill>
                  <a:schemeClr val="bg1"/>
                </a:solidFill>
                <a:latin typeface="Impact" panose="020B0806030902050204" pitchFamily="34" charset="0"/>
              </a:rPr>
              <a:t>Capacidad de Préstamo de la Asamblea Apostólica (cont.)</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8B098C46-184E-DA38-6C71-53DAC9241900}"/>
              </a:ext>
            </a:extLst>
          </p:cNvPr>
          <p:cNvSpPr>
            <a:spLocks noGrp="1"/>
          </p:cNvSpPr>
          <p:nvPr>
            <p:ph idx="1"/>
          </p:nvPr>
        </p:nvSpPr>
        <p:spPr>
          <a:xfrm>
            <a:off x="1198240" y="2415041"/>
            <a:ext cx="9792471" cy="4716855"/>
          </a:xfrm>
        </p:spPr>
        <p:txBody>
          <a:bodyPr>
            <a:normAutofit/>
          </a:bodyPr>
          <a:lstStyle/>
          <a:p>
            <a:pPr marL="0" indent="0">
              <a:buNone/>
            </a:pPr>
            <a:r>
              <a:rPr lang="en-US" sz="3000" dirty="0">
                <a:solidFill>
                  <a:schemeClr val="bg1"/>
                </a:solidFill>
                <a:latin typeface="Arial Narrow" panose="020B0606020202030204" pitchFamily="34" charset="0"/>
              </a:rPr>
              <a:t>To put these numbers into perspective, this means that if only 10 churches wanted to build a new building, we would be adding roughly $8.5M-$10M to our debt ratio</a:t>
            </a:r>
          </a:p>
          <a:p>
            <a:pPr marL="0" indent="0">
              <a:buNone/>
            </a:pPr>
            <a:endParaRPr lang="en-US" sz="3000" dirty="0">
              <a:solidFill>
                <a:schemeClr val="bg1"/>
              </a:solidFill>
              <a:latin typeface="Arial Narrow" panose="020B0606020202030204" pitchFamily="34" charset="0"/>
            </a:endParaRPr>
          </a:p>
          <a:p>
            <a:pPr marL="0" indent="0">
              <a:buNone/>
            </a:pPr>
            <a:r>
              <a:rPr lang="es-ES" sz="3000" dirty="0">
                <a:solidFill>
                  <a:srgbClr val="FFC000"/>
                </a:solidFill>
                <a:latin typeface="Arial Narrow" panose="020B0606020202030204" pitchFamily="34" charset="0"/>
              </a:rPr>
              <a:t>Para poner estas cifras en perspectiva, esto significa que si sólo 10 iglesias quisieran construir un nuevo edificio, estaríamos añadiendo aproximadamente entre 8.5 y 10 millones de dólares a nuestro ratio de endeudamiento.</a:t>
            </a:r>
            <a:endParaRPr lang="en-US" sz="3000" b="1"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28905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D8F20B-B3B3-95E0-C875-813F986045B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EE7069A-B337-4C0E-19FF-88F075047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D4C73A6-80F2-182F-DEAC-5A0E5277A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998FE8A3-41D9-2D01-0DF1-44C02B417860}"/>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BEC3BFBB-24E6-39A7-9255-DCA22622C4AE}"/>
              </a:ext>
            </a:extLst>
          </p:cNvPr>
          <p:cNvSpPr>
            <a:spLocks noGrp="1"/>
          </p:cNvSpPr>
          <p:nvPr>
            <p:ph type="title"/>
          </p:nvPr>
        </p:nvSpPr>
        <p:spPr>
          <a:xfrm>
            <a:off x="1198240" y="902527"/>
            <a:ext cx="10480014" cy="1127054"/>
          </a:xfrm>
        </p:spPr>
        <p:txBody>
          <a:bodyPr>
            <a:normAutofit fontScale="90000"/>
          </a:bodyPr>
          <a:lstStyle/>
          <a:p>
            <a:r>
              <a:rPr lang="en-US" dirty="0">
                <a:solidFill>
                  <a:schemeClr val="bg1"/>
                </a:solidFill>
                <a:latin typeface="Impact" panose="020B0806030902050204" pitchFamily="34" charset="0"/>
              </a:rPr>
              <a:t>Apostolic Assembly Borrowing Capacity/</a:t>
            </a:r>
            <a:r>
              <a:rPr lang="es-ES" dirty="0">
                <a:solidFill>
                  <a:schemeClr val="bg1"/>
                </a:solidFill>
                <a:latin typeface="Impact" panose="020B0806030902050204" pitchFamily="34" charset="0"/>
              </a:rPr>
              <a:t>Capacidad de Préstamo de la Asamblea Apostólica (cont.)</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953D3200-D2C6-5B78-B455-E841E2BE383E}"/>
              </a:ext>
            </a:extLst>
          </p:cNvPr>
          <p:cNvSpPr>
            <a:spLocks noGrp="1"/>
          </p:cNvSpPr>
          <p:nvPr>
            <p:ph idx="1"/>
          </p:nvPr>
        </p:nvSpPr>
        <p:spPr>
          <a:xfrm>
            <a:off x="1198240" y="2415041"/>
            <a:ext cx="9792471" cy="4716855"/>
          </a:xfrm>
        </p:spPr>
        <p:txBody>
          <a:bodyPr>
            <a:normAutofit/>
          </a:bodyPr>
          <a:lstStyle/>
          <a:p>
            <a:pPr marL="0" indent="0">
              <a:buNone/>
            </a:pPr>
            <a:r>
              <a:rPr lang="en-US" b="1" dirty="0">
                <a:solidFill>
                  <a:schemeClr val="bg1"/>
                </a:solidFill>
                <a:latin typeface="Arial Narrow" panose="020B0606020202030204" pitchFamily="34" charset="0"/>
              </a:rPr>
              <a:t>Why is this Important?</a:t>
            </a:r>
          </a:p>
          <a:p>
            <a:r>
              <a:rPr lang="en-US" altLang="en-US" dirty="0">
                <a:solidFill>
                  <a:schemeClr val="bg1"/>
                </a:solidFill>
                <a:latin typeface="Arial Narrow" panose="020B0606020202030204" pitchFamily="34" charset="0"/>
              </a:rPr>
              <a:t>As of April 2025, our borrowing limit has been reached based on current risk assessments and DCSR ratios.</a:t>
            </a:r>
          </a:p>
          <a:p>
            <a:pPr marL="0" indent="0">
              <a:buNone/>
            </a:pPr>
            <a:endParaRPr lang="en-US" altLang="en-US" dirty="0">
              <a:solidFill>
                <a:schemeClr val="bg1"/>
              </a:solidFill>
              <a:latin typeface="Arial Narrow" panose="020B0606020202030204" pitchFamily="34" charset="0"/>
            </a:endParaRPr>
          </a:p>
          <a:p>
            <a:pPr marL="0" indent="0">
              <a:buNone/>
            </a:pPr>
            <a:r>
              <a:rPr lang="en-US" b="1" dirty="0">
                <a:solidFill>
                  <a:srgbClr val="FFC000"/>
                </a:solidFill>
                <a:latin typeface="Arial Narrow" panose="020B0606020202030204" pitchFamily="34" charset="0"/>
              </a:rPr>
              <a:t>¿Por </a:t>
            </a:r>
            <a:r>
              <a:rPr lang="en-US" b="1" dirty="0" err="1">
                <a:solidFill>
                  <a:srgbClr val="FFC000"/>
                </a:solidFill>
                <a:latin typeface="Arial Narrow" panose="020B0606020202030204" pitchFamily="34" charset="0"/>
              </a:rPr>
              <a:t>qué</a:t>
            </a:r>
            <a:r>
              <a:rPr lang="en-US" b="1" dirty="0">
                <a:solidFill>
                  <a:srgbClr val="FFC000"/>
                </a:solidFill>
                <a:latin typeface="Arial Narrow" panose="020B0606020202030204" pitchFamily="34" charset="0"/>
              </a:rPr>
              <a:t> es </a:t>
            </a:r>
            <a:r>
              <a:rPr lang="en-US" b="1" dirty="0" err="1">
                <a:solidFill>
                  <a:srgbClr val="FFC000"/>
                </a:solidFill>
                <a:latin typeface="Arial Narrow" panose="020B0606020202030204" pitchFamily="34" charset="0"/>
              </a:rPr>
              <a:t>importante</a:t>
            </a:r>
            <a:r>
              <a:rPr lang="en-US" b="1" dirty="0">
                <a:solidFill>
                  <a:srgbClr val="FFC000"/>
                </a:solidFill>
                <a:latin typeface="Arial Narrow" panose="020B0606020202030204" pitchFamily="34" charset="0"/>
              </a:rPr>
              <a:t>?</a:t>
            </a:r>
          </a:p>
          <a:p>
            <a:r>
              <a:rPr lang="es-ES" dirty="0">
                <a:solidFill>
                  <a:srgbClr val="FFC000"/>
                </a:solidFill>
                <a:latin typeface="Arial Narrow" panose="020B0606020202030204" pitchFamily="34" charset="0"/>
              </a:rPr>
              <a:t>A partir de abril de 2025, hemos alcanzado nuestro límite de endeudamiento según las evaluaciones de riesgo actuales y las proporciones DCSR.</a:t>
            </a:r>
          </a:p>
          <a:p>
            <a:endParaRPr lang="en-US" dirty="0">
              <a:solidFill>
                <a:schemeClr val="bg1"/>
              </a:solidFill>
              <a:latin typeface="Arial Narrow" panose="020B0606020202030204" pitchFamily="34" charset="0"/>
            </a:endParaRPr>
          </a:p>
          <a:p>
            <a:pPr marL="0" indent="0">
              <a:buNone/>
            </a:pPr>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01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E163C5C7-2C64-A3CB-A18D-999AFCAF019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BB815311-D0AE-FB78-2A3D-F10C728776A6}"/>
              </a:ext>
            </a:extLst>
          </p:cNvPr>
          <p:cNvSpPr>
            <a:spLocks noGrp="1"/>
          </p:cNvSpPr>
          <p:nvPr>
            <p:ph type="title"/>
          </p:nvPr>
        </p:nvSpPr>
        <p:spPr>
          <a:xfrm>
            <a:off x="357921" y="638371"/>
            <a:ext cx="10597579" cy="1127054"/>
          </a:xfrm>
        </p:spPr>
        <p:txBody>
          <a:bodyPr>
            <a:normAutofit/>
          </a:bodyPr>
          <a:lstStyle/>
          <a:p>
            <a:r>
              <a:rPr lang="en-US" dirty="0">
                <a:solidFill>
                  <a:schemeClr val="bg1"/>
                </a:solidFill>
                <a:latin typeface="Impact" panose="020B0806030902050204" pitchFamily="34" charset="0"/>
              </a:rPr>
              <a:t>Scriptural Foundation/</a:t>
            </a:r>
            <a:r>
              <a:rPr lang="en-US" dirty="0" err="1">
                <a:solidFill>
                  <a:schemeClr val="bg1"/>
                </a:solidFill>
                <a:latin typeface="Impact" panose="020B0806030902050204" pitchFamily="34" charset="0"/>
              </a:rPr>
              <a:t>Fundamento</a:t>
            </a:r>
            <a:r>
              <a:rPr lang="en-US" dirty="0">
                <a:solidFill>
                  <a:schemeClr val="bg1"/>
                </a:solidFill>
                <a:latin typeface="Impact" panose="020B0806030902050204" pitchFamily="34" charset="0"/>
              </a:rPr>
              <a:t> </a:t>
            </a:r>
            <a:r>
              <a:rPr lang="en-US" dirty="0" err="1">
                <a:solidFill>
                  <a:schemeClr val="bg1"/>
                </a:solidFill>
                <a:latin typeface="Impact" panose="020B0806030902050204" pitchFamily="34" charset="0"/>
              </a:rPr>
              <a:t>Bíblico</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092156E4-10F8-A2C5-BFA1-41A9490F2DE2}"/>
              </a:ext>
            </a:extLst>
          </p:cNvPr>
          <p:cNvSpPr>
            <a:spLocks noGrp="1"/>
          </p:cNvSpPr>
          <p:nvPr>
            <p:ph idx="1"/>
          </p:nvPr>
        </p:nvSpPr>
        <p:spPr>
          <a:xfrm>
            <a:off x="515539" y="1587272"/>
            <a:ext cx="11160922" cy="3355431"/>
          </a:xfrm>
        </p:spPr>
        <p:txBody>
          <a:bodyPr>
            <a:normAutofit/>
          </a:bodyPr>
          <a:lstStyle/>
          <a:p>
            <a:pPr marL="0" indent="0">
              <a:buNone/>
            </a:pPr>
            <a:r>
              <a:rPr lang="en-US" b="1" dirty="0">
                <a:solidFill>
                  <a:schemeClr val="bg1"/>
                </a:solidFill>
                <a:latin typeface="Arial Narrow" panose="020B0606020202030204" pitchFamily="34" charset="0"/>
              </a:rPr>
              <a:t>1. Joseph’s Wisdom &amp; Administrative Planning</a:t>
            </a:r>
          </a:p>
          <a:p>
            <a:pPr marL="0" indent="0">
              <a:buNone/>
            </a:pPr>
            <a:r>
              <a:rPr lang="en-US" b="1" dirty="0">
                <a:solidFill>
                  <a:schemeClr val="bg1"/>
                </a:solidFill>
                <a:latin typeface="Arial Narrow" panose="020B0606020202030204" pitchFamily="34" charset="0"/>
              </a:rPr>
              <a:t>Genesis 41:28-26 </a:t>
            </a:r>
            <a:r>
              <a:rPr lang="en-US" dirty="0">
                <a:solidFill>
                  <a:schemeClr val="bg1"/>
                </a:solidFill>
                <a:latin typeface="Arial Narrow" panose="020B0606020202030204" pitchFamily="34" charset="0"/>
              </a:rPr>
              <a:t>– </a:t>
            </a:r>
            <a:r>
              <a:rPr lang="en-US" i="1" dirty="0">
                <a:solidFill>
                  <a:schemeClr val="bg1"/>
                </a:solidFill>
                <a:latin typeface="Arial Narrow" panose="020B0606020202030204" pitchFamily="34" charset="0"/>
              </a:rPr>
              <a:t>“Let Pharaoh look for a discerning and wise man and put him in charge of the land of Egypt... Let them collect all the food of these good years that are coming and store up the grain... so that the country may not be ruined by the famine.”</a:t>
            </a:r>
          </a:p>
          <a:p>
            <a:pPr marL="0" indent="0">
              <a:buNone/>
            </a:pPr>
            <a:r>
              <a:rPr lang="en-US" i="1" dirty="0">
                <a:solidFill>
                  <a:schemeClr val="bg1"/>
                </a:solidFill>
                <a:latin typeface="Arial Narrow" panose="020B0606020202030204" pitchFamily="34" charset="0"/>
              </a:rPr>
              <a:t>		</a:t>
            </a:r>
            <a:r>
              <a:rPr lang="en-US" dirty="0">
                <a:solidFill>
                  <a:schemeClr val="bg1"/>
                </a:solidFill>
                <a:latin typeface="Arial Narrow" panose="020B0606020202030204" pitchFamily="34" charset="0"/>
              </a:rPr>
              <a:t>.</a:t>
            </a:r>
          </a:p>
          <a:p>
            <a:pPr marL="0" indent="0">
              <a:lnSpc>
                <a:spcPct val="100000"/>
              </a:lnSpc>
              <a:buNone/>
            </a:pPr>
            <a:r>
              <a:rPr lang="en-US" sz="2000" dirty="0">
                <a:solidFill>
                  <a:schemeClr val="bg1"/>
                </a:solidFill>
                <a:latin typeface="Arial Narrow" panose="020B0606020202030204" pitchFamily="34" charset="0"/>
              </a:rPr>
              <a:t>	</a:t>
            </a:r>
          </a:p>
        </p:txBody>
      </p:sp>
      <p:sp>
        <p:nvSpPr>
          <p:cNvPr id="3" name="Content Placeholder 8">
            <a:extLst>
              <a:ext uri="{FF2B5EF4-FFF2-40B4-BE49-F238E27FC236}">
                <a16:creationId xmlns:a16="http://schemas.microsoft.com/office/drawing/2014/main" id="{68B4033E-C605-27A2-8223-CF2BC9F033F4}"/>
              </a:ext>
            </a:extLst>
          </p:cNvPr>
          <p:cNvSpPr txBox="1">
            <a:spLocks/>
          </p:cNvSpPr>
          <p:nvPr/>
        </p:nvSpPr>
        <p:spPr>
          <a:xfrm>
            <a:off x="509443" y="3981403"/>
            <a:ext cx="11163970" cy="4716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FFC000"/>
                </a:solidFill>
                <a:latin typeface="Arial Narrow" panose="020B0606020202030204" pitchFamily="34" charset="0"/>
              </a:rPr>
              <a:t>1. L</a:t>
            </a:r>
            <a:r>
              <a:rPr lang="es-ES" b="1" dirty="0">
                <a:solidFill>
                  <a:srgbClr val="FFC000"/>
                </a:solidFill>
                <a:latin typeface="Arial Narrow" panose="020B0606020202030204" pitchFamily="34" charset="0"/>
              </a:rPr>
              <a:t>a Sabiduría de José y la Planificación Administrativa</a:t>
            </a:r>
            <a:endParaRPr lang="en-US" b="1" dirty="0">
              <a:solidFill>
                <a:srgbClr val="FFC000"/>
              </a:solidFill>
              <a:latin typeface="Arial Narrow" panose="020B0606020202030204" pitchFamily="34" charset="0"/>
            </a:endParaRPr>
          </a:p>
          <a:p>
            <a:pPr marL="0" indent="0">
              <a:buFont typeface="Arial" panose="020B0604020202020204" pitchFamily="34" charset="0"/>
              <a:buNone/>
            </a:pPr>
            <a:r>
              <a:rPr lang="es-ES" b="1" dirty="0">
                <a:solidFill>
                  <a:srgbClr val="FFC000"/>
                </a:solidFill>
                <a:latin typeface="Arial Narrow" panose="020B0606020202030204" pitchFamily="34" charset="0"/>
              </a:rPr>
              <a:t>Génesis 41:28–36 </a:t>
            </a:r>
            <a:r>
              <a:rPr lang="es-ES" i="1" dirty="0">
                <a:solidFill>
                  <a:srgbClr val="FFC000"/>
                </a:solidFill>
                <a:latin typeface="Arial Narrow" panose="020B0606020202030204" pitchFamily="34" charset="0"/>
              </a:rPr>
              <a:t>– “Busque ahora Faraón un hombre prudente y sabio, y póngalo al frente de la tierra de Egipto... Recojan todo el alimento de estos buenos años que vienen, y almacenen el grano... para que el país no perezca de hambre.”</a:t>
            </a:r>
            <a:endParaRPr lang="en-US" i="1" dirty="0">
              <a:solidFill>
                <a:srgbClr val="FFC000"/>
              </a:solidFill>
              <a:latin typeface="Arial Narrow" panose="020B0606020202030204" pitchFamily="34" charset="0"/>
            </a:endParaRPr>
          </a:p>
          <a:p>
            <a:pPr marL="0" indent="0">
              <a:buFont typeface="Arial" panose="020B0604020202020204" pitchFamily="34" charset="0"/>
              <a:buNone/>
            </a:pPr>
            <a:r>
              <a:rPr lang="en-US" i="1" dirty="0">
                <a:solidFill>
                  <a:schemeClr val="bg1"/>
                </a:solidFill>
                <a:latin typeface="Arial Narrow" panose="020B0606020202030204" pitchFamily="34" charset="0"/>
              </a:rPr>
              <a:t>	</a:t>
            </a:r>
            <a:endParaRPr lang="en-US" dirty="0">
              <a:solidFill>
                <a:schemeClr val="bg1"/>
              </a:solidFill>
              <a:latin typeface="Arial Narrow" panose="020B0606020202030204" pitchFamily="34" charset="0"/>
            </a:endParaRPr>
          </a:p>
          <a:p>
            <a:pPr marL="0" indent="0">
              <a:lnSpc>
                <a:spcPct val="100000"/>
              </a:lnSpc>
              <a:buFont typeface="Arial" panose="020B0604020202020204" pitchFamily="34" charset="0"/>
              <a:buNone/>
            </a:pPr>
            <a:r>
              <a:rPr lang="en-US" sz="2000"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357830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1AF434-DDF4-329D-727C-F295F72FEEA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6B8BAB-396A-252D-5AF4-A37ECE640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0FF7F5-8B04-83AC-9682-EFDF60B3F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5BC6C683-115A-16BE-1B5C-27B474831103}"/>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A43A4174-F1AE-E0F8-2941-FFED651D114C}"/>
              </a:ext>
            </a:extLst>
          </p:cNvPr>
          <p:cNvSpPr>
            <a:spLocks noGrp="1"/>
          </p:cNvSpPr>
          <p:nvPr>
            <p:ph type="title"/>
          </p:nvPr>
        </p:nvSpPr>
        <p:spPr>
          <a:xfrm>
            <a:off x="1198240" y="925677"/>
            <a:ext cx="10480014" cy="1127054"/>
          </a:xfrm>
        </p:spPr>
        <p:txBody>
          <a:bodyPr>
            <a:normAutofit fontScale="90000"/>
          </a:bodyPr>
          <a:lstStyle/>
          <a:p>
            <a:r>
              <a:rPr lang="en-US" dirty="0">
                <a:solidFill>
                  <a:schemeClr val="bg1"/>
                </a:solidFill>
                <a:latin typeface="Impact" panose="020B0806030902050204" pitchFamily="34" charset="0"/>
              </a:rPr>
              <a:t>Apostolic Assembly Borrowing Capacity/</a:t>
            </a:r>
            <a:r>
              <a:rPr lang="es-ES" dirty="0">
                <a:solidFill>
                  <a:schemeClr val="bg1"/>
                </a:solidFill>
                <a:latin typeface="Impact" panose="020B0806030902050204" pitchFamily="34" charset="0"/>
              </a:rPr>
              <a:t>Capacidad de Préstamo de la Asamblea Apostólica (cont.)</a:t>
            </a:r>
            <a:endParaRPr lang="en-US"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BDC1D485-7EBE-2468-0CE8-B758E01E8443}"/>
              </a:ext>
            </a:extLst>
          </p:cNvPr>
          <p:cNvSpPr>
            <a:spLocks noGrp="1"/>
          </p:cNvSpPr>
          <p:nvPr>
            <p:ph idx="1"/>
          </p:nvPr>
        </p:nvSpPr>
        <p:spPr>
          <a:xfrm>
            <a:off x="1198240" y="2415041"/>
            <a:ext cx="9792471" cy="4716855"/>
          </a:xfrm>
        </p:spPr>
        <p:txBody>
          <a:bodyPr>
            <a:normAutofit/>
          </a:bodyPr>
          <a:lstStyle/>
          <a:p>
            <a:pPr marL="0" indent="0">
              <a:buNone/>
            </a:pPr>
            <a:r>
              <a:rPr lang="en-US" b="1" dirty="0">
                <a:solidFill>
                  <a:schemeClr val="bg1"/>
                </a:solidFill>
                <a:latin typeface="Arial Narrow" panose="020B0606020202030204" pitchFamily="34" charset="0"/>
              </a:rPr>
              <a:t>Why is this Important?</a:t>
            </a:r>
          </a:p>
          <a:p>
            <a:r>
              <a:rPr lang="en-US" dirty="0">
                <a:solidFill>
                  <a:schemeClr val="bg1"/>
                </a:solidFill>
                <a:latin typeface="Arial Narrow" panose="020B0606020202030204" pitchFamily="34" charset="0"/>
              </a:rPr>
              <a:t>New loans are not feasible without a significant change in income or economic conditions.</a:t>
            </a:r>
          </a:p>
          <a:p>
            <a:pPr marL="0" indent="0">
              <a:buNone/>
            </a:pPr>
            <a:endParaRPr lang="en-US" dirty="0">
              <a:solidFill>
                <a:schemeClr val="bg1"/>
              </a:solidFill>
              <a:latin typeface="Arial Narrow" panose="020B0606020202030204" pitchFamily="34" charset="0"/>
            </a:endParaRPr>
          </a:p>
          <a:p>
            <a:pPr marL="0" indent="0">
              <a:buNone/>
            </a:pPr>
            <a:r>
              <a:rPr lang="en-US" b="1" dirty="0">
                <a:solidFill>
                  <a:srgbClr val="FFC000"/>
                </a:solidFill>
                <a:latin typeface="Arial Narrow" panose="020B0606020202030204" pitchFamily="34" charset="0"/>
              </a:rPr>
              <a:t>¿Por </a:t>
            </a:r>
            <a:r>
              <a:rPr lang="en-US" b="1" dirty="0" err="1">
                <a:solidFill>
                  <a:srgbClr val="FFC000"/>
                </a:solidFill>
                <a:latin typeface="Arial Narrow" panose="020B0606020202030204" pitchFamily="34" charset="0"/>
              </a:rPr>
              <a:t>qué</a:t>
            </a:r>
            <a:r>
              <a:rPr lang="en-US" b="1" dirty="0">
                <a:solidFill>
                  <a:srgbClr val="FFC000"/>
                </a:solidFill>
                <a:latin typeface="Arial Narrow" panose="020B0606020202030204" pitchFamily="34" charset="0"/>
              </a:rPr>
              <a:t> es </a:t>
            </a:r>
            <a:r>
              <a:rPr lang="en-US" b="1" dirty="0" err="1">
                <a:solidFill>
                  <a:srgbClr val="FFC000"/>
                </a:solidFill>
                <a:latin typeface="Arial Narrow" panose="020B0606020202030204" pitchFamily="34" charset="0"/>
              </a:rPr>
              <a:t>importante</a:t>
            </a:r>
            <a:r>
              <a:rPr lang="en-US" b="1" dirty="0">
                <a:solidFill>
                  <a:srgbClr val="FFC000"/>
                </a:solidFill>
                <a:latin typeface="Arial Narrow" panose="020B0606020202030204" pitchFamily="34" charset="0"/>
              </a:rPr>
              <a:t>?</a:t>
            </a:r>
            <a:endParaRPr lang="en-US" dirty="0">
              <a:solidFill>
                <a:srgbClr val="FFC000"/>
              </a:solidFill>
              <a:latin typeface="Arial Narrow" panose="020B0606020202030204" pitchFamily="34" charset="0"/>
            </a:endParaRPr>
          </a:p>
          <a:p>
            <a:r>
              <a:rPr lang="es-ES" dirty="0">
                <a:solidFill>
                  <a:srgbClr val="FFC000"/>
                </a:solidFill>
                <a:latin typeface="Arial Narrow" panose="020B0606020202030204" pitchFamily="34" charset="0"/>
              </a:rPr>
              <a:t>No es factible adquirir nuevos préstamos sin un cambio significativo en los ingresos o en las condiciones económicas.</a:t>
            </a:r>
            <a:endParaRPr lang="en-US" dirty="0">
              <a:solidFill>
                <a:srgbClr val="FFC000"/>
              </a:solidFill>
              <a:latin typeface="Arial Narrow" panose="020B0606020202030204" pitchFamily="34" charset="0"/>
            </a:endParaRPr>
          </a:p>
          <a:p>
            <a:endParaRPr lang="en-US" dirty="0">
              <a:solidFill>
                <a:schemeClr val="bg1"/>
              </a:solidFill>
              <a:latin typeface="Arial Narrow" panose="020B0606020202030204" pitchFamily="34" charset="0"/>
            </a:endParaRPr>
          </a:p>
          <a:p>
            <a:pPr marL="0" indent="0">
              <a:buNone/>
            </a:pPr>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9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9DB8A4-2252-8D49-9066-2597C618089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F3870A3-1A1A-0961-C64D-7B608F9BD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EE8D62-7866-CBB2-4B27-8E131E0B7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F21C7234-7EF2-51E8-2F16-C90C6CCED3D8}"/>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DED09E76-FF4C-E447-4A1D-91915BB3D05A}"/>
              </a:ext>
            </a:extLst>
          </p:cNvPr>
          <p:cNvSpPr>
            <a:spLocks noGrp="1"/>
          </p:cNvSpPr>
          <p:nvPr>
            <p:ph type="title"/>
          </p:nvPr>
        </p:nvSpPr>
        <p:spPr>
          <a:xfrm>
            <a:off x="1198180" y="728907"/>
            <a:ext cx="10480014" cy="1127054"/>
          </a:xfrm>
        </p:spPr>
        <p:txBody>
          <a:bodyPr>
            <a:normAutofit fontScale="90000"/>
          </a:bodyPr>
          <a:lstStyle/>
          <a:p>
            <a:r>
              <a:rPr lang="en-US" dirty="0">
                <a:solidFill>
                  <a:schemeClr val="bg1"/>
                </a:solidFill>
                <a:latin typeface="Impact" panose="020B0806030902050204" pitchFamily="34" charset="0"/>
              </a:rPr>
              <a:t>STRATEGIC PLANNING &amp; RECOMMENDATIONS /</a:t>
            </a:r>
            <a:br>
              <a:rPr lang="en-US" dirty="0">
                <a:solidFill>
                  <a:schemeClr val="bg1"/>
                </a:solidFill>
                <a:latin typeface="Impact" panose="020B0806030902050204" pitchFamily="34" charset="0"/>
              </a:rPr>
            </a:br>
            <a:r>
              <a:rPr lang="en-US" dirty="0">
                <a:solidFill>
                  <a:schemeClr val="bg1"/>
                </a:solidFill>
                <a:latin typeface="Impact" panose="020B0806030902050204" pitchFamily="34" charset="0"/>
              </a:rPr>
              <a:t>PLANIFICACIÓN ESTRATÉGICA Y RECOMENDACIONES </a:t>
            </a:r>
          </a:p>
        </p:txBody>
      </p:sp>
      <p:sp>
        <p:nvSpPr>
          <p:cNvPr id="9" name="Content Placeholder 8">
            <a:extLst>
              <a:ext uri="{FF2B5EF4-FFF2-40B4-BE49-F238E27FC236}">
                <a16:creationId xmlns:a16="http://schemas.microsoft.com/office/drawing/2014/main" id="{2E25E509-01BE-66FA-18D1-2E166B6E4204}"/>
              </a:ext>
            </a:extLst>
          </p:cNvPr>
          <p:cNvSpPr>
            <a:spLocks noGrp="1"/>
          </p:cNvSpPr>
          <p:nvPr>
            <p:ph idx="1"/>
          </p:nvPr>
        </p:nvSpPr>
        <p:spPr>
          <a:xfrm>
            <a:off x="179669" y="2283735"/>
            <a:ext cx="6186408" cy="4716855"/>
          </a:xfrm>
        </p:spPr>
        <p:txBody>
          <a:bodyPr>
            <a:normAutofit/>
          </a:bodyPr>
          <a:lstStyle/>
          <a:p>
            <a:pPr marL="514350" indent="-514350">
              <a:buAutoNum type="arabicPeriod"/>
            </a:pPr>
            <a:r>
              <a:rPr lang="en-US" b="1" dirty="0">
                <a:solidFill>
                  <a:schemeClr val="bg1"/>
                </a:solidFill>
                <a:latin typeface="Arial Narrow" panose="020B0606020202030204" pitchFamily="34" charset="0"/>
              </a:rPr>
              <a:t>Strengthen Financial Reserves</a:t>
            </a:r>
          </a:p>
          <a:p>
            <a:pPr marL="514350" indent="-514350">
              <a:buAutoNum type="arabicPeriod"/>
            </a:pPr>
            <a:r>
              <a:rPr lang="en-US" b="1" dirty="0">
                <a:solidFill>
                  <a:schemeClr val="bg1"/>
                </a:solidFill>
                <a:latin typeface="Arial Narrow" panose="020B0606020202030204" pitchFamily="34" charset="0"/>
              </a:rPr>
              <a:t>Financial Transparency</a:t>
            </a:r>
          </a:p>
          <a:p>
            <a:pPr marL="514350" indent="-514350">
              <a:buAutoNum type="arabicPeriod"/>
            </a:pPr>
            <a:r>
              <a:rPr lang="en-US" b="1" dirty="0">
                <a:solidFill>
                  <a:schemeClr val="bg1"/>
                </a:solidFill>
                <a:latin typeface="Arial Narrow" panose="020B0606020202030204" pitchFamily="34" charset="0"/>
              </a:rPr>
              <a:t>Avoid Large Purchases</a:t>
            </a:r>
          </a:p>
          <a:p>
            <a:pPr marL="514350" indent="-514350">
              <a:buAutoNum type="arabicPeriod"/>
            </a:pPr>
            <a:r>
              <a:rPr lang="en-US" b="1" dirty="0">
                <a:solidFill>
                  <a:schemeClr val="bg1"/>
                </a:solidFill>
                <a:latin typeface="Arial Narrow" panose="020B0606020202030204" pitchFamily="34" charset="0"/>
              </a:rPr>
              <a:t>Consider Alternative Growth Remedies</a:t>
            </a:r>
          </a:p>
          <a:p>
            <a:pPr marL="514350" indent="-514350">
              <a:buAutoNum type="arabicPeriod"/>
            </a:pPr>
            <a:r>
              <a:rPr lang="en-US" b="1" dirty="0">
                <a:solidFill>
                  <a:schemeClr val="bg1"/>
                </a:solidFill>
                <a:latin typeface="Arial Narrow" panose="020B0606020202030204" pitchFamily="34" charset="0"/>
              </a:rPr>
              <a:t>Consider Lease Options</a:t>
            </a:r>
            <a:endParaRPr lang="en-US" dirty="0">
              <a:solidFill>
                <a:schemeClr val="bg1"/>
              </a:solidFill>
              <a:latin typeface="Arial Narrow" panose="020B0606020202030204" pitchFamily="34" charset="0"/>
            </a:endParaRPr>
          </a:p>
          <a:p>
            <a:pPr marL="0" indent="0">
              <a:buNone/>
            </a:pPr>
            <a:endParaRPr lang="en-US" dirty="0">
              <a:solidFill>
                <a:schemeClr val="bg1"/>
              </a:solidFill>
              <a:latin typeface="Arial Narrow" panose="020B0606020202030204" pitchFamily="34" charset="0"/>
            </a:endParaRPr>
          </a:p>
        </p:txBody>
      </p:sp>
      <p:sp>
        <p:nvSpPr>
          <p:cNvPr id="3" name="TextBox 2">
            <a:extLst>
              <a:ext uri="{FF2B5EF4-FFF2-40B4-BE49-F238E27FC236}">
                <a16:creationId xmlns:a16="http://schemas.microsoft.com/office/drawing/2014/main" id="{F7642ABD-64E4-7658-B755-2709F805334B}"/>
              </a:ext>
            </a:extLst>
          </p:cNvPr>
          <p:cNvSpPr txBox="1"/>
          <p:nvPr/>
        </p:nvSpPr>
        <p:spPr>
          <a:xfrm>
            <a:off x="6438187" y="2249010"/>
            <a:ext cx="5574144" cy="3385542"/>
          </a:xfrm>
          <a:prstGeom prst="rect">
            <a:avLst/>
          </a:prstGeom>
          <a:noFill/>
        </p:spPr>
        <p:txBody>
          <a:bodyPr wrap="square" rtlCol="0">
            <a:spAutoFit/>
          </a:bodyPr>
          <a:lstStyle/>
          <a:p>
            <a:pPr marL="514350" indent="-514350">
              <a:buAutoNum type="arabicPeriod"/>
            </a:pPr>
            <a:r>
              <a:rPr lang="en-US" sz="2800" b="1" dirty="0" err="1">
                <a:solidFill>
                  <a:srgbClr val="FFC000"/>
                </a:solidFill>
                <a:latin typeface="Arial Narrow" panose="020B0606020202030204" pitchFamily="34" charset="0"/>
              </a:rPr>
              <a:t>Fortalecer</a:t>
            </a:r>
            <a:r>
              <a:rPr lang="en-US" sz="2800" b="1" dirty="0">
                <a:solidFill>
                  <a:srgbClr val="FFC000"/>
                </a:solidFill>
                <a:latin typeface="Arial Narrow" panose="020B0606020202030204" pitchFamily="34" charset="0"/>
              </a:rPr>
              <a:t> las </a:t>
            </a:r>
            <a:r>
              <a:rPr lang="en-US" sz="2800" b="1" dirty="0" err="1">
                <a:solidFill>
                  <a:srgbClr val="FFC000"/>
                </a:solidFill>
                <a:latin typeface="Arial Narrow" panose="020B0606020202030204" pitchFamily="34" charset="0"/>
              </a:rPr>
              <a:t>reservas</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financieras</a:t>
            </a:r>
            <a:endParaRPr lang="en-US" sz="2800" b="1" dirty="0">
              <a:solidFill>
                <a:srgbClr val="FFC000"/>
              </a:solidFill>
              <a:latin typeface="Arial Narrow" panose="020B0606020202030204" pitchFamily="34" charset="0"/>
            </a:endParaRPr>
          </a:p>
          <a:p>
            <a:pPr marL="514350" indent="-514350">
              <a:buAutoNum type="arabicPeriod"/>
            </a:pPr>
            <a:r>
              <a:rPr lang="en-US" sz="2800" b="1" dirty="0" err="1">
                <a:solidFill>
                  <a:srgbClr val="FFC000"/>
                </a:solidFill>
                <a:latin typeface="Arial Narrow" panose="020B0606020202030204" pitchFamily="34" charset="0"/>
              </a:rPr>
              <a:t>Transparencia</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financiera</a:t>
            </a:r>
            <a:endParaRPr lang="en-US" sz="2800" b="1" dirty="0">
              <a:solidFill>
                <a:srgbClr val="FFC000"/>
              </a:solidFill>
              <a:latin typeface="Arial Narrow" panose="020B0606020202030204" pitchFamily="34" charset="0"/>
            </a:endParaRPr>
          </a:p>
          <a:p>
            <a:pPr marL="514350" indent="-514350">
              <a:buAutoNum type="arabicPeriod"/>
            </a:pPr>
            <a:r>
              <a:rPr lang="en-US" sz="2800" b="1" dirty="0" err="1">
                <a:solidFill>
                  <a:srgbClr val="FFC000"/>
                </a:solidFill>
                <a:latin typeface="Arial Narrow" panose="020B0606020202030204" pitchFamily="34" charset="0"/>
              </a:rPr>
              <a:t>Evitar</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grandes</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compras</a:t>
            </a:r>
            <a:endParaRPr lang="en-US" sz="2800" b="1" dirty="0">
              <a:solidFill>
                <a:srgbClr val="FFC000"/>
              </a:solidFill>
              <a:latin typeface="Arial Narrow" panose="020B0606020202030204" pitchFamily="34" charset="0"/>
            </a:endParaRPr>
          </a:p>
          <a:p>
            <a:pPr marL="514350" indent="-514350">
              <a:buAutoNum type="arabicPeriod"/>
            </a:pPr>
            <a:r>
              <a:rPr lang="es-ES" sz="2800" b="1" dirty="0">
                <a:solidFill>
                  <a:srgbClr val="FFC000"/>
                </a:solidFill>
                <a:latin typeface="Arial Narrow" panose="020B0606020202030204" pitchFamily="34" charset="0"/>
              </a:rPr>
              <a:t>Considerar soluciones alternativas de crecimiento</a:t>
            </a:r>
            <a:endParaRPr lang="en-US" sz="2800" b="1" dirty="0">
              <a:solidFill>
                <a:srgbClr val="FFC000"/>
              </a:solidFill>
              <a:latin typeface="Arial Narrow" panose="020B0606020202030204" pitchFamily="34" charset="0"/>
            </a:endParaRPr>
          </a:p>
          <a:p>
            <a:pPr marL="514350" indent="-514350">
              <a:buAutoNum type="arabicPeriod"/>
            </a:pPr>
            <a:r>
              <a:rPr lang="en-US" sz="2800" b="1" dirty="0" err="1">
                <a:solidFill>
                  <a:srgbClr val="FFC000"/>
                </a:solidFill>
                <a:latin typeface="Arial Narrow" panose="020B0606020202030204" pitchFamily="34" charset="0"/>
              </a:rPr>
              <a:t>Considerar</a:t>
            </a:r>
            <a:r>
              <a:rPr lang="en-US" sz="2800" b="1" dirty="0">
                <a:solidFill>
                  <a:srgbClr val="FFC000"/>
                </a:solidFill>
                <a:latin typeface="Arial Narrow" panose="020B0606020202030204" pitchFamily="34" charset="0"/>
              </a:rPr>
              <a:t> </a:t>
            </a:r>
            <a:r>
              <a:rPr lang="en-US" sz="2800" b="1" dirty="0" err="1">
                <a:solidFill>
                  <a:srgbClr val="FFC000"/>
                </a:solidFill>
                <a:latin typeface="Arial Narrow" panose="020B0606020202030204" pitchFamily="34" charset="0"/>
              </a:rPr>
              <a:t>opciones</a:t>
            </a:r>
            <a:r>
              <a:rPr lang="en-US" sz="2800" b="1" dirty="0">
                <a:solidFill>
                  <a:srgbClr val="FFC000"/>
                </a:solidFill>
                <a:latin typeface="Arial Narrow" panose="020B0606020202030204" pitchFamily="34" charset="0"/>
              </a:rPr>
              <a:t> de </a:t>
            </a:r>
            <a:r>
              <a:rPr lang="en-US" sz="2800" b="1" dirty="0" err="1">
                <a:solidFill>
                  <a:srgbClr val="FFC000"/>
                </a:solidFill>
                <a:latin typeface="Arial Narrow" panose="020B0606020202030204" pitchFamily="34" charset="0"/>
              </a:rPr>
              <a:t>arrendamiento</a:t>
            </a:r>
            <a:endParaRPr lang="en-US" sz="2800" dirty="0">
              <a:solidFill>
                <a:srgbClr val="FFC000"/>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28413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0B4A4D3-B882-93AB-CA5D-52C224E4257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B207FC8B-9127-255B-C769-18BEEE3E9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holding an umbrella in the rain&#10;&#10;AI-generated content may be incorrect.">
            <a:extLst>
              <a:ext uri="{FF2B5EF4-FFF2-40B4-BE49-F238E27FC236}">
                <a16:creationId xmlns:a16="http://schemas.microsoft.com/office/drawing/2014/main" id="{C390B347-D2DB-C678-E1F1-344E776842F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2174"/>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CB2D835-A825-9606-1366-A71DD71A4663}"/>
              </a:ext>
            </a:extLst>
          </p:cNvPr>
          <p:cNvSpPr>
            <a:spLocks noGrp="1"/>
          </p:cNvSpPr>
          <p:nvPr>
            <p:ph type="ctrTitle"/>
          </p:nvPr>
        </p:nvSpPr>
        <p:spPr>
          <a:xfrm>
            <a:off x="622663" y="361963"/>
            <a:ext cx="10946674" cy="1632105"/>
          </a:xfrm>
        </p:spPr>
        <p:txBody>
          <a:bodyPr>
            <a:normAutofit/>
          </a:bodyPr>
          <a:lstStyle/>
          <a:p>
            <a:r>
              <a:rPr lang="en-US" dirty="0">
                <a:solidFill>
                  <a:srgbClr val="FFFFFF"/>
                </a:solidFill>
                <a:latin typeface="Impact" panose="020B0806030902050204" pitchFamily="34" charset="0"/>
              </a:rPr>
              <a:t>Conclusion/</a:t>
            </a:r>
            <a:r>
              <a:rPr lang="en-US" dirty="0" err="1">
                <a:solidFill>
                  <a:srgbClr val="FFFFFF"/>
                </a:solidFill>
                <a:latin typeface="Impact" panose="020B0806030902050204" pitchFamily="34" charset="0"/>
              </a:rPr>
              <a:t>Conclusión</a:t>
            </a:r>
            <a:endParaRPr lang="en-US" dirty="0">
              <a:solidFill>
                <a:srgbClr val="FFFFFF"/>
              </a:solidFill>
              <a:latin typeface="Impact" panose="020B0806030902050204" pitchFamily="34" charset="0"/>
            </a:endParaRPr>
          </a:p>
        </p:txBody>
      </p:sp>
      <p:sp>
        <p:nvSpPr>
          <p:cNvPr id="9" name="Content Placeholder 8">
            <a:extLst>
              <a:ext uri="{FF2B5EF4-FFF2-40B4-BE49-F238E27FC236}">
                <a16:creationId xmlns:a16="http://schemas.microsoft.com/office/drawing/2014/main" id="{2C076B7D-726B-E64D-0C17-26BB299AF609}"/>
              </a:ext>
            </a:extLst>
          </p:cNvPr>
          <p:cNvSpPr>
            <a:spLocks noGrp="1"/>
          </p:cNvSpPr>
          <p:nvPr>
            <p:ph type="subTitle" idx="1"/>
          </p:nvPr>
        </p:nvSpPr>
        <p:spPr>
          <a:xfrm>
            <a:off x="1524000" y="2356030"/>
            <a:ext cx="9144000" cy="3667498"/>
          </a:xfrm>
        </p:spPr>
        <p:txBody>
          <a:bodyPr>
            <a:normAutofit/>
          </a:bodyPr>
          <a:lstStyle/>
          <a:p>
            <a:r>
              <a:rPr lang="en-US" sz="2300" dirty="0">
                <a:latin typeface="Arial Narrow" panose="020B0606020202030204" pitchFamily="34" charset="0"/>
              </a:rPr>
              <a:t>Though these economic challenges have impacted our churches, we recognize this is only a season. As </a:t>
            </a:r>
            <a:r>
              <a:rPr lang="en-US" sz="2300" b="1" dirty="0">
                <a:latin typeface="Arial Narrow" panose="020B0606020202030204" pitchFamily="34" charset="0"/>
              </a:rPr>
              <a:t>Ecclesiastes 3:1 </a:t>
            </a:r>
            <a:r>
              <a:rPr lang="en-US" sz="2300" dirty="0">
                <a:latin typeface="Arial Narrow" panose="020B0606020202030204" pitchFamily="34" charset="0"/>
              </a:rPr>
              <a:t>says</a:t>
            </a:r>
            <a:r>
              <a:rPr lang="en-US" sz="2300" i="1" dirty="0">
                <a:latin typeface="Arial Narrow" panose="020B0606020202030204" pitchFamily="34" charset="0"/>
              </a:rPr>
              <a:t>, “For everything there is a season, and a time for every matter under heaven…”. </a:t>
            </a:r>
            <a:r>
              <a:rPr lang="en-US" sz="2300" dirty="0">
                <a:latin typeface="Arial Narrow" panose="020B0606020202030204" pitchFamily="34" charset="0"/>
              </a:rPr>
              <a:t>We believe this is a time to be wise, prudent, and focused on saving. With God’s help, we will endure and see His purpose and victory prevail.</a:t>
            </a:r>
          </a:p>
          <a:p>
            <a:r>
              <a:rPr lang="es-ES" sz="2300" dirty="0">
                <a:solidFill>
                  <a:srgbClr val="FFC000"/>
                </a:solidFill>
                <a:latin typeface="Arial Narrow" panose="020B0606020202030204" pitchFamily="34" charset="0"/>
              </a:rPr>
              <a:t>Aunque estos desafíos económicos han afectado a nuestras iglesias, reconocemos que esto es solo una temporada. Como dice </a:t>
            </a:r>
            <a:r>
              <a:rPr lang="es-ES" sz="2300" b="1" dirty="0">
                <a:solidFill>
                  <a:srgbClr val="FFC000"/>
                </a:solidFill>
                <a:latin typeface="Arial Narrow" panose="020B0606020202030204" pitchFamily="34" charset="0"/>
              </a:rPr>
              <a:t>Eclesiastés 3:1</a:t>
            </a:r>
            <a:r>
              <a:rPr lang="es-ES" sz="2300" dirty="0">
                <a:solidFill>
                  <a:srgbClr val="FFC000"/>
                </a:solidFill>
                <a:latin typeface="Arial Narrow" panose="020B0606020202030204" pitchFamily="34" charset="0"/>
              </a:rPr>
              <a:t>: dice,</a:t>
            </a:r>
            <a:r>
              <a:rPr lang="es-ES" sz="2300" i="1" dirty="0">
                <a:solidFill>
                  <a:srgbClr val="FFC000"/>
                </a:solidFill>
                <a:latin typeface="Arial Narrow" panose="020B0606020202030204" pitchFamily="34" charset="0"/>
              </a:rPr>
              <a:t> “Para todo hay una temporada, y un tiempo para cada asunto bajo el cielo...” </a:t>
            </a:r>
            <a:r>
              <a:rPr lang="es-ES" sz="2300" dirty="0">
                <a:solidFill>
                  <a:srgbClr val="FFC000"/>
                </a:solidFill>
                <a:latin typeface="Arial Narrow" panose="020B0606020202030204" pitchFamily="34" charset="0"/>
              </a:rPr>
              <a:t>Creemos que este es un tiempo para ser sabios, prudentes y enfocados en ahorrar. Con la ayuda de Dios, resistiremos y veremos cumplirse Su propósito y victoria.</a:t>
            </a:r>
            <a:endParaRPr lang="en-US" sz="230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33867530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n umbrella in the rain&#10;&#10;AI-generated content may be incorrect.">
            <a:extLst>
              <a:ext uri="{FF2B5EF4-FFF2-40B4-BE49-F238E27FC236}">
                <a16:creationId xmlns:a16="http://schemas.microsoft.com/office/drawing/2014/main" id="{1EDA6AC9-0321-CA0F-F529-383A88257768}"/>
              </a:ext>
            </a:extLst>
          </p:cNvPr>
          <p:cNvPicPr>
            <a:picLocks noChangeAspect="1"/>
          </p:cNvPicPr>
          <p:nvPr/>
        </p:nvPicPr>
        <p:blipFill>
          <a:blip r:embed="rId2">
            <a:extLst>
              <a:ext uri="{28A0092B-C50C-407E-A947-70E740481C1C}">
                <a14:useLocalDpi xmlns:a14="http://schemas.microsoft.com/office/drawing/2010/main" val="0"/>
              </a:ext>
            </a:extLst>
          </a:blip>
          <a:srcRect t="2135" b="39"/>
          <a:stretch>
            <a:fillRect/>
          </a:stretch>
        </p:blipFill>
        <p:spPr>
          <a:xfrm>
            <a:off x="20" y="-22"/>
            <a:ext cx="12191977" cy="6858022"/>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29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46FB34-4754-F19C-8FB4-322C78D7814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4BF5D6-5B45-BEA4-620A-B50CAACE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6BC8E19-46A4-4A0A-FB97-EAE279808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2B1EA37F-8CAF-0982-3CE3-0CE0680E2A76}"/>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4A1AE44-7CCE-482B-FABF-DB151FBE1ADE}"/>
              </a:ext>
            </a:extLst>
          </p:cNvPr>
          <p:cNvSpPr>
            <a:spLocks noGrp="1"/>
          </p:cNvSpPr>
          <p:nvPr>
            <p:ph type="title"/>
          </p:nvPr>
        </p:nvSpPr>
        <p:spPr>
          <a:xfrm>
            <a:off x="1198181" y="728907"/>
            <a:ext cx="10597579" cy="1127054"/>
          </a:xfrm>
        </p:spPr>
        <p:txBody>
          <a:bodyPr>
            <a:normAutofit fontScale="90000"/>
          </a:bodyPr>
          <a:lstStyle/>
          <a:p>
            <a:pPr algn="ctr"/>
            <a:r>
              <a:rPr lang="en-US" dirty="0">
                <a:solidFill>
                  <a:schemeClr val="bg1"/>
                </a:solidFill>
                <a:latin typeface="Impact" panose="020B0806030902050204" pitchFamily="34" charset="0"/>
              </a:rPr>
              <a:t>Scriptural Foundation/</a:t>
            </a:r>
            <a:r>
              <a:rPr lang="en-US" dirty="0" err="1">
                <a:solidFill>
                  <a:schemeClr val="bg1"/>
                </a:solidFill>
                <a:latin typeface="Impact" panose="020B0806030902050204" pitchFamily="34" charset="0"/>
              </a:rPr>
              <a:t>Fundamento</a:t>
            </a:r>
            <a:r>
              <a:rPr lang="en-US" dirty="0">
                <a:solidFill>
                  <a:schemeClr val="bg1"/>
                </a:solidFill>
                <a:latin typeface="Impact" panose="020B0806030902050204" pitchFamily="34" charset="0"/>
              </a:rPr>
              <a:t> </a:t>
            </a:r>
            <a:r>
              <a:rPr lang="en-US" dirty="0" err="1">
                <a:solidFill>
                  <a:schemeClr val="bg1"/>
                </a:solidFill>
                <a:latin typeface="Impact" panose="020B0806030902050204" pitchFamily="34" charset="0"/>
              </a:rPr>
              <a:t>Bíblico</a:t>
            </a:r>
            <a:br>
              <a:rPr lang="en-US" dirty="0">
                <a:solidFill>
                  <a:schemeClr val="bg1"/>
                </a:solidFill>
                <a:latin typeface="Impact" panose="020B0806030902050204" pitchFamily="34" charset="0"/>
              </a:rPr>
            </a:br>
            <a:r>
              <a:rPr lang="en-US" dirty="0">
                <a:solidFill>
                  <a:schemeClr val="bg1"/>
                </a:solidFill>
                <a:latin typeface="Impact" panose="020B0806030902050204" pitchFamily="34" charset="0"/>
              </a:rPr>
              <a:t>(cont.)</a:t>
            </a:r>
          </a:p>
        </p:txBody>
      </p:sp>
      <p:sp>
        <p:nvSpPr>
          <p:cNvPr id="9" name="Content Placeholder 8">
            <a:extLst>
              <a:ext uri="{FF2B5EF4-FFF2-40B4-BE49-F238E27FC236}">
                <a16:creationId xmlns:a16="http://schemas.microsoft.com/office/drawing/2014/main" id="{9156FE56-2671-39A7-D093-FE94913A8189}"/>
              </a:ext>
            </a:extLst>
          </p:cNvPr>
          <p:cNvSpPr>
            <a:spLocks noGrp="1"/>
          </p:cNvSpPr>
          <p:nvPr>
            <p:ph idx="1"/>
          </p:nvPr>
        </p:nvSpPr>
        <p:spPr>
          <a:xfrm>
            <a:off x="1198181" y="2013623"/>
            <a:ext cx="10404814" cy="4716855"/>
          </a:xfrm>
        </p:spPr>
        <p:txBody>
          <a:bodyPr>
            <a:normAutofit lnSpcReduction="10000"/>
          </a:bodyPr>
          <a:lstStyle/>
          <a:p>
            <a:pPr marL="0" indent="0">
              <a:buNone/>
            </a:pPr>
            <a:r>
              <a:rPr lang="en-US" b="1" dirty="0">
                <a:solidFill>
                  <a:schemeClr val="bg1"/>
                </a:solidFill>
                <a:latin typeface="Arial Narrow" panose="020B0606020202030204" pitchFamily="34" charset="0"/>
              </a:rPr>
              <a:t>2. The Wisdom of the Ant</a:t>
            </a:r>
          </a:p>
          <a:p>
            <a:pPr marL="0" indent="0">
              <a:buNone/>
            </a:pPr>
            <a:r>
              <a:rPr lang="en-US" b="1" dirty="0">
                <a:solidFill>
                  <a:schemeClr val="bg1"/>
                </a:solidFill>
                <a:latin typeface="Arial Narrow" panose="020B0606020202030204" pitchFamily="34" charset="0"/>
              </a:rPr>
              <a:t>Proverbs 6:6-8 – </a:t>
            </a:r>
            <a:r>
              <a:rPr lang="en-US" i="1" dirty="0">
                <a:solidFill>
                  <a:schemeClr val="bg1"/>
                </a:solidFill>
                <a:latin typeface="Arial Narrow" panose="020B0606020202030204" pitchFamily="34" charset="0"/>
              </a:rPr>
              <a:t>“Go to the ant, you sluggard; consider its ways and be wise! It has no commander, no overseer or ruler, yet it stores its provisions in summer and gathers its food at harvest.”</a:t>
            </a:r>
          </a:p>
          <a:p>
            <a:pPr marL="0" indent="0">
              <a:lnSpc>
                <a:spcPct val="100000"/>
              </a:lnSpc>
              <a:buNone/>
            </a:pPr>
            <a:endParaRPr lang="es-ES" dirty="0">
              <a:solidFill>
                <a:srgbClr val="FFC000"/>
              </a:solidFill>
              <a:latin typeface="Arial Narrow" panose="020B0606020202030204" pitchFamily="34" charset="0"/>
            </a:endParaRPr>
          </a:p>
          <a:p>
            <a:pPr marL="0" indent="0">
              <a:lnSpc>
                <a:spcPct val="100000"/>
              </a:lnSpc>
              <a:buNone/>
            </a:pPr>
            <a:r>
              <a:rPr lang="es-ES" b="1" dirty="0">
                <a:solidFill>
                  <a:srgbClr val="FFC000"/>
                </a:solidFill>
                <a:latin typeface="Arial Narrow" panose="020B0606020202030204" pitchFamily="34" charset="0"/>
              </a:rPr>
              <a:t>2. La Sabiduría de la Hormiga</a:t>
            </a:r>
            <a:endParaRPr lang="en-US" b="1" dirty="0">
              <a:solidFill>
                <a:srgbClr val="FFC000"/>
              </a:solidFill>
              <a:latin typeface="Arial Narrow" panose="020B0606020202030204" pitchFamily="34" charset="0"/>
            </a:endParaRPr>
          </a:p>
          <a:p>
            <a:pPr marL="0" indent="0">
              <a:lnSpc>
                <a:spcPct val="100000"/>
              </a:lnSpc>
              <a:buNone/>
            </a:pPr>
            <a:r>
              <a:rPr lang="es-ES" b="1" dirty="0">
                <a:solidFill>
                  <a:srgbClr val="FFC000"/>
                </a:solidFill>
                <a:latin typeface="Arial Narrow" panose="020B0606020202030204" pitchFamily="34" charset="0"/>
              </a:rPr>
              <a:t>Proverbios 6:6–8 – </a:t>
            </a:r>
            <a:r>
              <a:rPr lang="es-ES" i="1" dirty="0">
                <a:solidFill>
                  <a:srgbClr val="FFC000"/>
                </a:solidFill>
                <a:latin typeface="Arial Narrow" panose="020B0606020202030204" pitchFamily="34" charset="0"/>
              </a:rPr>
              <a:t>“Ve a la hormiga, oh perezoso, mira sus caminos, y sé sabio; la cual no teniendo capitán, ni gobernador, ni señor, prepara en el verano su comida, y recoge en el tiempo de la siega su mantenimiento.”</a:t>
            </a:r>
          </a:p>
          <a:p>
            <a:pPr marL="0" indent="0">
              <a:lnSpc>
                <a:spcPct val="100000"/>
              </a:lnSpc>
              <a:buNone/>
            </a:pPr>
            <a:endParaRPr lang="en-US" sz="2000" i="1" dirty="0">
              <a:solidFill>
                <a:schemeClr val="bg1"/>
              </a:solidFill>
              <a:latin typeface="Arial Narrow" panose="020B0606020202030204" pitchFamily="34" charset="0"/>
            </a:endParaRPr>
          </a:p>
          <a:p>
            <a:pPr marL="0" indent="0">
              <a:lnSpc>
                <a:spcPct val="100000"/>
              </a:lnSpc>
              <a:buNone/>
            </a:pPr>
            <a:r>
              <a:rPr lang="en-US" sz="2000"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42359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500"/>
                                        <p:tgtEl>
                                          <p:spTgt spid="9">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89FBE0-FD57-D1F2-864A-EF5FBD206ED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D2637AB-B9AA-5843-6FA3-D0A6AF701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9D8EF3D-E3B6-ADB9-C407-CA88851C4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EB2E7805-69A1-22B5-F14F-C04F651A7257}"/>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ADC2AEF0-02E2-EA47-4C69-335D82B2F4F0}"/>
              </a:ext>
            </a:extLst>
          </p:cNvPr>
          <p:cNvSpPr>
            <a:spLocks noGrp="1"/>
          </p:cNvSpPr>
          <p:nvPr>
            <p:ph type="title"/>
          </p:nvPr>
        </p:nvSpPr>
        <p:spPr>
          <a:xfrm>
            <a:off x="1198181" y="728907"/>
            <a:ext cx="10597579" cy="1127054"/>
          </a:xfrm>
        </p:spPr>
        <p:txBody>
          <a:bodyPr>
            <a:normAutofit fontScale="90000"/>
          </a:bodyPr>
          <a:lstStyle/>
          <a:p>
            <a:pPr algn="ctr"/>
            <a:r>
              <a:rPr lang="en-US" dirty="0">
                <a:solidFill>
                  <a:schemeClr val="bg1"/>
                </a:solidFill>
                <a:latin typeface="Impact" panose="020B0806030902050204" pitchFamily="34" charset="0"/>
              </a:rPr>
              <a:t>Scriptural Foundation/</a:t>
            </a:r>
            <a:r>
              <a:rPr lang="en-US" dirty="0" err="1">
                <a:solidFill>
                  <a:schemeClr val="bg1"/>
                </a:solidFill>
                <a:latin typeface="Impact" panose="020B0806030902050204" pitchFamily="34" charset="0"/>
              </a:rPr>
              <a:t>Fundamento</a:t>
            </a:r>
            <a:r>
              <a:rPr lang="en-US" dirty="0">
                <a:solidFill>
                  <a:schemeClr val="bg1"/>
                </a:solidFill>
                <a:latin typeface="Impact" panose="020B0806030902050204" pitchFamily="34" charset="0"/>
              </a:rPr>
              <a:t> </a:t>
            </a:r>
            <a:r>
              <a:rPr lang="en-US" dirty="0" err="1">
                <a:solidFill>
                  <a:schemeClr val="bg1"/>
                </a:solidFill>
                <a:latin typeface="Impact" panose="020B0806030902050204" pitchFamily="34" charset="0"/>
              </a:rPr>
              <a:t>Bíblico</a:t>
            </a:r>
            <a:br>
              <a:rPr lang="en-US" dirty="0">
                <a:solidFill>
                  <a:schemeClr val="bg1"/>
                </a:solidFill>
                <a:latin typeface="Impact" panose="020B0806030902050204" pitchFamily="34" charset="0"/>
              </a:rPr>
            </a:br>
            <a:r>
              <a:rPr lang="en-US" dirty="0">
                <a:solidFill>
                  <a:schemeClr val="bg1"/>
                </a:solidFill>
                <a:latin typeface="Impact" panose="020B0806030902050204" pitchFamily="34" charset="0"/>
              </a:rPr>
              <a:t>(cont.)</a:t>
            </a:r>
          </a:p>
        </p:txBody>
      </p:sp>
      <p:sp>
        <p:nvSpPr>
          <p:cNvPr id="9" name="Content Placeholder 8">
            <a:extLst>
              <a:ext uri="{FF2B5EF4-FFF2-40B4-BE49-F238E27FC236}">
                <a16:creationId xmlns:a16="http://schemas.microsoft.com/office/drawing/2014/main" id="{1191C293-3061-8E66-D0E7-6AEC9F353CE2}"/>
              </a:ext>
            </a:extLst>
          </p:cNvPr>
          <p:cNvSpPr>
            <a:spLocks noGrp="1"/>
          </p:cNvSpPr>
          <p:nvPr>
            <p:ph idx="1"/>
          </p:nvPr>
        </p:nvSpPr>
        <p:spPr>
          <a:xfrm>
            <a:off x="1198181" y="1765426"/>
            <a:ext cx="9792471" cy="4716855"/>
          </a:xfrm>
        </p:spPr>
        <p:txBody>
          <a:bodyPr>
            <a:normAutofit fontScale="92500"/>
          </a:bodyPr>
          <a:lstStyle/>
          <a:p>
            <a:pPr marL="0" indent="0">
              <a:buNone/>
            </a:pPr>
            <a:r>
              <a:rPr lang="en-US" sz="2000" i="1" dirty="0">
                <a:solidFill>
                  <a:schemeClr val="bg1"/>
                </a:solidFill>
                <a:latin typeface="Arial Narrow" panose="020B0606020202030204" pitchFamily="34" charset="0"/>
              </a:rPr>
              <a:t>	</a:t>
            </a:r>
            <a:r>
              <a:rPr lang="en-US" sz="2000" dirty="0">
                <a:solidFill>
                  <a:schemeClr val="bg1"/>
                </a:solidFill>
                <a:latin typeface="Arial Narrow" panose="020B0606020202030204" pitchFamily="34" charset="0"/>
              </a:rPr>
              <a:t>.</a:t>
            </a:r>
          </a:p>
          <a:p>
            <a:pPr marL="0" indent="0">
              <a:buNone/>
            </a:pPr>
            <a:r>
              <a:rPr lang="en-US" b="1" dirty="0">
                <a:solidFill>
                  <a:schemeClr val="bg1"/>
                </a:solidFill>
                <a:latin typeface="Arial Narrow" panose="020B0606020202030204" pitchFamily="34" charset="0"/>
              </a:rPr>
              <a:t>3. Counting the Cost</a:t>
            </a:r>
          </a:p>
          <a:p>
            <a:pPr marL="0" indent="0">
              <a:buNone/>
            </a:pPr>
            <a:r>
              <a:rPr lang="en-US" b="1" dirty="0">
                <a:solidFill>
                  <a:schemeClr val="bg1"/>
                </a:solidFill>
                <a:latin typeface="Arial Narrow" panose="020B0606020202030204" pitchFamily="34" charset="0"/>
              </a:rPr>
              <a:t>Luke 14:28-30</a:t>
            </a:r>
            <a:r>
              <a:rPr lang="en-US" dirty="0">
                <a:solidFill>
                  <a:schemeClr val="bg1"/>
                </a:solidFill>
                <a:latin typeface="Arial Narrow" panose="020B0606020202030204" pitchFamily="34" charset="0"/>
              </a:rPr>
              <a:t>– </a:t>
            </a:r>
            <a:r>
              <a:rPr lang="en-US" i="1" dirty="0">
                <a:solidFill>
                  <a:schemeClr val="bg1"/>
                </a:solidFill>
                <a:latin typeface="Arial Narrow" panose="020B0606020202030204" pitchFamily="34" charset="0"/>
              </a:rPr>
              <a:t>“Suppose one of you wants to build a tower. Won’t you first sit down and estimate the cost to see if you have enough money to complete it…”</a:t>
            </a:r>
          </a:p>
          <a:p>
            <a:pPr marL="0" indent="0">
              <a:buNone/>
            </a:pPr>
            <a:endParaRPr lang="en-US" i="1" dirty="0">
              <a:solidFill>
                <a:schemeClr val="bg1"/>
              </a:solidFill>
              <a:latin typeface="Arial Narrow" panose="020B0606020202030204" pitchFamily="34" charset="0"/>
            </a:endParaRPr>
          </a:p>
          <a:p>
            <a:pPr marL="0" indent="0">
              <a:buNone/>
            </a:pPr>
            <a:r>
              <a:rPr lang="en-US" b="1" dirty="0">
                <a:solidFill>
                  <a:srgbClr val="FFC000"/>
                </a:solidFill>
                <a:latin typeface="Arial Narrow" panose="020B0606020202030204" pitchFamily="34" charset="0"/>
              </a:rPr>
              <a:t>3. </a:t>
            </a:r>
            <a:r>
              <a:rPr lang="en-US" b="1" dirty="0" err="1">
                <a:solidFill>
                  <a:srgbClr val="FFC000"/>
                </a:solidFill>
                <a:latin typeface="Arial Narrow" panose="020B0606020202030204" pitchFamily="34" charset="0"/>
              </a:rPr>
              <a:t>Calculando</a:t>
            </a:r>
            <a:r>
              <a:rPr lang="en-US" b="1" dirty="0">
                <a:solidFill>
                  <a:srgbClr val="FFC000"/>
                </a:solidFill>
                <a:latin typeface="Arial Narrow" panose="020B0606020202030204" pitchFamily="34" charset="0"/>
              </a:rPr>
              <a:t> </a:t>
            </a:r>
            <a:r>
              <a:rPr lang="en-US" b="1" dirty="0" err="1">
                <a:solidFill>
                  <a:srgbClr val="FFC000"/>
                </a:solidFill>
                <a:latin typeface="Arial Narrow" panose="020B0606020202030204" pitchFamily="34" charset="0"/>
              </a:rPr>
              <a:t>el</a:t>
            </a:r>
            <a:r>
              <a:rPr lang="en-US" b="1" dirty="0">
                <a:solidFill>
                  <a:srgbClr val="FFC000"/>
                </a:solidFill>
                <a:latin typeface="Arial Narrow" panose="020B0606020202030204" pitchFamily="34" charset="0"/>
              </a:rPr>
              <a:t> Costo</a:t>
            </a:r>
          </a:p>
          <a:p>
            <a:pPr marL="0" indent="0">
              <a:buNone/>
            </a:pPr>
            <a:r>
              <a:rPr lang="es-ES" b="1" dirty="0">
                <a:solidFill>
                  <a:srgbClr val="FFC000"/>
                </a:solidFill>
                <a:latin typeface="Arial Narrow" panose="020B0606020202030204" pitchFamily="34" charset="0"/>
              </a:rPr>
              <a:t>Lucas 14:28–30 – </a:t>
            </a:r>
            <a:r>
              <a:rPr lang="es-ES" i="1" dirty="0">
                <a:solidFill>
                  <a:srgbClr val="FFC000"/>
                </a:solidFill>
                <a:latin typeface="Arial Narrow" panose="020B0606020202030204" pitchFamily="34" charset="0"/>
              </a:rPr>
              <a:t>“Porque ¿quién de vosotros, queriendo edificar 	una torre, no se sienta primero y calcula los gastos, a ver si tiene lo que necesita para acabarla…?”</a:t>
            </a:r>
            <a:endParaRPr lang="en-US" i="1" dirty="0">
              <a:solidFill>
                <a:srgbClr val="FFC000"/>
              </a:solidFill>
              <a:latin typeface="Arial Narrow" panose="020B0606020202030204" pitchFamily="34" charset="0"/>
            </a:endParaRPr>
          </a:p>
          <a:p>
            <a:pPr marL="0" indent="0">
              <a:lnSpc>
                <a:spcPct val="100000"/>
              </a:lnSpc>
              <a:buNone/>
            </a:pPr>
            <a:endParaRPr lang="en-US" sz="2000" i="1" dirty="0">
              <a:solidFill>
                <a:schemeClr val="bg1"/>
              </a:solidFill>
              <a:latin typeface="Arial Narrow" panose="020B0606020202030204" pitchFamily="34" charset="0"/>
            </a:endParaRPr>
          </a:p>
          <a:p>
            <a:pPr marL="0" indent="0">
              <a:lnSpc>
                <a:spcPct val="100000"/>
              </a:lnSpc>
              <a:buNone/>
            </a:pPr>
            <a:r>
              <a:rPr lang="en-US" sz="2000"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26475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DBA908-902A-15F7-FFE8-F6612FBA7AE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D678E3-2809-7D7A-C33C-68AE83E95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13EBEEC-06C3-A1BB-65E4-44E9AD84E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6D999BE1-2E84-F33F-3E6E-AA3D89D1380F}"/>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056054DF-5EEC-495D-244F-1E1FFC84312C}"/>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4A52B701-10B4-D221-D267-5A74107B9277}"/>
              </a:ext>
            </a:extLst>
          </p:cNvPr>
          <p:cNvSpPr>
            <a:spLocks noGrp="1"/>
          </p:cNvSpPr>
          <p:nvPr>
            <p:ph idx="1"/>
          </p:nvPr>
        </p:nvSpPr>
        <p:spPr>
          <a:xfrm>
            <a:off x="1198181" y="1894697"/>
            <a:ext cx="9792471" cy="4716855"/>
          </a:xfrm>
        </p:spPr>
        <p:txBody>
          <a:bodyPr>
            <a:normAutofit/>
          </a:bodyPr>
          <a:lstStyle/>
          <a:p>
            <a:pPr marL="0" indent="0">
              <a:buNone/>
            </a:pPr>
            <a:r>
              <a:rPr lang="en-US" sz="2400" b="1" dirty="0">
                <a:solidFill>
                  <a:schemeClr val="bg1"/>
                </a:solidFill>
                <a:latin typeface="Arial Narrow" panose="020B0606020202030204" pitchFamily="34" charset="0"/>
              </a:rPr>
              <a:t>1. Purpose and Use of Property</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Used for business or investment purposes (offices, retail centers, warehouses, multifamily buildings with 5+ units, churches).</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Used for living purposes (single-family homes, condos, duplexes, and small multi-unit buildings up to 4 units).</a:t>
            </a:r>
          </a:p>
          <a:p>
            <a:pPr marL="0" indent="0">
              <a:buNone/>
            </a:pPr>
            <a:endParaRPr lang="en-US" sz="2400" dirty="0">
              <a:solidFill>
                <a:schemeClr val="bg1"/>
              </a:solidFill>
              <a:latin typeface="Arial Narrow" panose="020B0606020202030204" pitchFamily="34" charset="0"/>
            </a:endParaRPr>
          </a:p>
          <a:p>
            <a:pPr marL="0" indent="0">
              <a:buNone/>
            </a:pPr>
            <a:r>
              <a:rPr lang="en-US" sz="2400" b="1" dirty="0">
                <a:solidFill>
                  <a:srgbClr val="FFC000"/>
                </a:solidFill>
                <a:latin typeface="Arial Narrow" panose="020B0606020202030204" pitchFamily="34" charset="0"/>
              </a:rPr>
              <a:t>2. </a:t>
            </a:r>
            <a:r>
              <a:rPr lang="en-US" sz="2400" b="1" dirty="0" err="1">
                <a:solidFill>
                  <a:srgbClr val="FFC000"/>
                </a:solidFill>
                <a:latin typeface="Arial Narrow" panose="020B0606020202030204" pitchFamily="34" charset="0"/>
              </a:rPr>
              <a:t>Propósito</a:t>
            </a:r>
            <a:r>
              <a:rPr lang="en-US" sz="2400" b="1" dirty="0">
                <a:solidFill>
                  <a:srgbClr val="FFC000"/>
                </a:solidFill>
                <a:latin typeface="Arial Narrow" panose="020B0606020202030204" pitchFamily="34" charset="0"/>
              </a:rPr>
              <a:t> y Uso</a:t>
            </a:r>
            <a:endParaRPr lang="en-US" sz="2400"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n-US" sz="2400" dirty="0">
                <a:solidFill>
                  <a:srgbClr val="FFC000"/>
                </a:solidFill>
                <a:latin typeface="Arial Narrow" panose="020B0606020202030204" pitchFamily="34" charset="0"/>
              </a:rPr>
              <a:t>Uso </a:t>
            </a:r>
            <a:r>
              <a:rPr lang="en-US" sz="2400" dirty="0" err="1">
                <a:solidFill>
                  <a:srgbClr val="FFC000"/>
                </a:solidFill>
                <a:latin typeface="Arial Narrow" panose="020B0606020202030204" pitchFamily="34" charset="0"/>
              </a:rPr>
              <a:t>comercial</a:t>
            </a:r>
            <a:r>
              <a:rPr lang="en-US" sz="2400" dirty="0">
                <a:solidFill>
                  <a:srgbClr val="FFC000"/>
                </a:solidFill>
                <a:latin typeface="Arial Narrow" panose="020B0606020202030204" pitchFamily="34" charset="0"/>
              </a:rPr>
              <a:t> o de </a:t>
            </a:r>
            <a:r>
              <a:rPr lang="en-US" sz="2400" dirty="0" err="1">
                <a:solidFill>
                  <a:srgbClr val="FFC000"/>
                </a:solidFill>
                <a:latin typeface="Arial Narrow" panose="020B0606020202030204" pitchFamily="34" charset="0"/>
              </a:rPr>
              <a:t>inversión</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oficinas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centros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comerciales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almacenes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multifamiliares</a:t>
            </a:r>
            <a:r>
              <a:rPr lang="en-US" sz="2400" dirty="0">
                <a:solidFill>
                  <a:srgbClr val="FFC000"/>
                </a:solidFill>
                <a:latin typeface="Arial Narrow" panose="020B0606020202030204" pitchFamily="34" charset="0"/>
              </a:rPr>
              <a:t> de 5+ </a:t>
            </a:r>
            <a:r>
              <a:rPr lang="en-US" sz="2400" dirty="0" err="1">
                <a:solidFill>
                  <a:srgbClr val="FFC000"/>
                </a:solidFill>
                <a:latin typeface="Arial Narrow" panose="020B0606020202030204" pitchFamily="34" charset="0"/>
              </a:rPr>
              <a:t>unidades</a:t>
            </a:r>
            <a:r>
              <a:rPr lang="en-US" sz="2400" dirty="0">
                <a:solidFill>
                  <a:srgbClr val="FFC000"/>
                </a:solidFill>
                <a:latin typeface="Arial Narrow" panose="020B0606020202030204" pitchFamily="34" charset="0"/>
              </a:rPr>
              <a:t>, iglesias).</a:t>
            </a:r>
          </a:p>
          <a:p>
            <a:pPr marL="0" indent="0">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s-ES" sz="2400" dirty="0">
                <a:solidFill>
                  <a:srgbClr val="FFC000"/>
                </a:solidFill>
                <a:latin typeface="Arial Narrow" panose="020B0606020202030204" pitchFamily="34" charset="0"/>
              </a:rPr>
              <a:t>Uso habitacional (casas unifamiliares, condominios, dúplex y edificios pequeños hasta 4 unidades).</a:t>
            </a:r>
            <a:endParaRPr lang="en-US" sz="2400" dirty="0">
              <a:solidFill>
                <a:srgbClr val="FFC000"/>
              </a:solidFill>
              <a:latin typeface="Arial Narrow" panose="020B0606020202030204" pitchFamily="34" charset="0"/>
            </a:endParaRP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4640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B844C-341D-5819-772E-C561C750982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9EBAD3-9635-BE9B-8676-87FF62EF0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9D2AF02-A430-A062-C9A8-84C2F5ED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16AA9EC9-7001-907F-FBC6-FBE21E1A4751}"/>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DF595766-F3BF-7AB3-0A76-A99F32394048}"/>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9A4723CA-4459-0D41-79A6-38C955EFECB0}"/>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2. Valuation Methods</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Value is typically based on income potential, using metrics like Net Operating Income (NOI) and Capitalization Rate (Cap Rate).</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Value is based on comparative market analysis (CMA) – what similar homes in the area have sold for.</a:t>
            </a:r>
          </a:p>
          <a:p>
            <a:pPr marL="0" indent="0">
              <a:buNone/>
            </a:pPr>
            <a:endParaRPr lang="en-US" sz="2400" dirty="0">
              <a:solidFill>
                <a:schemeClr val="bg1"/>
              </a:solidFill>
              <a:latin typeface="Arial Narrow" panose="020B0606020202030204" pitchFamily="34" charset="0"/>
            </a:endParaRPr>
          </a:p>
          <a:p>
            <a:pPr marL="0" indent="0">
              <a:buNone/>
            </a:pPr>
            <a:r>
              <a:rPr lang="en-US" sz="2400" b="1" dirty="0">
                <a:solidFill>
                  <a:srgbClr val="FFC000"/>
                </a:solidFill>
                <a:latin typeface="Arial Narrow" panose="020B0606020202030204" pitchFamily="34" charset="0"/>
              </a:rPr>
              <a:t>2. </a:t>
            </a:r>
            <a:r>
              <a:rPr lang="en-US" sz="2400" b="1" dirty="0" err="1">
                <a:solidFill>
                  <a:srgbClr val="FFC000"/>
                </a:solidFill>
                <a:latin typeface="Arial Narrow" panose="020B0606020202030204" pitchFamily="34" charset="0"/>
              </a:rPr>
              <a:t>Métodos</a:t>
            </a:r>
            <a:r>
              <a:rPr lang="en-US" sz="2400" b="1" dirty="0">
                <a:solidFill>
                  <a:srgbClr val="FFC000"/>
                </a:solidFill>
                <a:latin typeface="Arial Narrow" panose="020B0606020202030204" pitchFamily="34" charset="0"/>
              </a:rPr>
              <a:t> de </a:t>
            </a:r>
            <a:r>
              <a:rPr lang="en-US" sz="2400" b="1" dirty="0" err="1">
                <a:solidFill>
                  <a:srgbClr val="FFC000"/>
                </a:solidFill>
                <a:latin typeface="Arial Narrow" panose="020B0606020202030204" pitchFamily="34" charset="0"/>
              </a:rPr>
              <a:t>Valoración</a:t>
            </a:r>
            <a:endParaRPr lang="en-US" sz="2400" b="1"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s-ES" sz="2400" dirty="0">
                <a:solidFill>
                  <a:srgbClr val="FFC000"/>
                </a:solidFill>
                <a:latin typeface="Arial Narrow" panose="020B0606020202030204" pitchFamily="34" charset="0"/>
              </a:rPr>
              <a:t>Se basa en el potencial de ingresos (NOI y tasa de capitalización).</a:t>
            </a:r>
            <a:endParaRPr lang="en-US" sz="2400"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n-US" sz="2400" dirty="0">
                <a:solidFill>
                  <a:srgbClr val="FFC000"/>
                </a:solidFill>
                <a:latin typeface="Arial Narrow" panose="020B0606020202030204" pitchFamily="34" charset="0"/>
              </a:rPr>
              <a:t>Se </a:t>
            </a:r>
            <a:r>
              <a:rPr lang="en-US" sz="2400" dirty="0" err="1">
                <a:solidFill>
                  <a:srgbClr val="FFC000"/>
                </a:solidFill>
                <a:latin typeface="Arial Narrow" panose="020B0606020202030204" pitchFamily="34" charset="0"/>
              </a:rPr>
              <a:t>basa</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en</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análisis</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comparativos</a:t>
            </a:r>
            <a:r>
              <a:rPr lang="en-US" sz="2400" dirty="0">
                <a:solidFill>
                  <a:srgbClr val="FFC000"/>
                </a:solidFill>
                <a:latin typeface="Arial Narrow" panose="020B0606020202030204" pitchFamily="34" charset="0"/>
              </a:rPr>
              <a:t> de mercado (CMA).</a:t>
            </a:r>
            <a:r>
              <a:rPr lang="en-US" sz="2400" dirty="0">
                <a:solidFill>
                  <a:schemeClr val="bg1"/>
                </a:solidFill>
                <a:latin typeface="Arial Narrow" panose="020B0606020202030204" pitchFamily="34" charset="0"/>
              </a:rPr>
              <a:t>	</a:t>
            </a: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132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1C228B-241D-C0D3-31CA-2DAF287E0B5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07A9B71-ED27-C964-FAC2-04EFE7216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5158619-16C1-89F5-A74A-3F324FE0D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243367FA-A6EB-4FB3-C7DF-469BEEAB2683}"/>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B77F376E-67F8-948A-47DF-F46C750B551A}"/>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49D9354B-773C-FC2D-102A-5AD48C8C7E06}"/>
              </a:ext>
            </a:extLst>
          </p:cNvPr>
          <p:cNvSpPr>
            <a:spLocks noGrp="1"/>
          </p:cNvSpPr>
          <p:nvPr>
            <p:ph idx="1"/>
          </p:nvPr>
        </p:nvSpPr>
        <p:spPr>
          <a:xfrm>
            <a:off x="1198181" y="1998552"/>
            <a:ext cx="9792471" cy="4716855"/>
          </a:xfrm>
        </p:spPr>
        <p:txBody>
          <a:bodyPr>
            <a:normAutofit/>
          </a:bodyPr>
          <a:lstStyle/>
          <a:p>
            <a:pPr marL="0" indent="0">
              <a:buNone/>
            </a:pPr>
            <a:r>
              <a:rPr lang="en-US" sz="2400" b="1" dirty="0">
                <a:solidFill>
                  <a:schemeClr val="bg1"/>
                </a:solidFill>
                <a:latin typeface="Arial Narrow" panose="020B0606020202030204" pitchFamily="34" charset="0"/>
              </a:rPr>
              <a:t>3. Financing &amp; Lending</a:t>
            </a:r>
          </a:p>
          <a:p>
            <a:pPr marL="457200" indent="-457200">
              <a:buAutoNum type="alphaLcPeriod"/>
            </a:pP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Loans are often larger, more complex, and have shorter terms (5-10 years with balloon payments). Lenders focus on property performance, borrowers net income, and the borrower’s overall financial stability.</a:t>
            </a:r>
          </a:p>
          <a:p>
            <a:pPr marL="457200" indent="-457200">
              <a:buFont typeface="Arial" panose="020B0604020202020204" pitchFamily="34" charset="0"/>
              <a:buAutoNum type="alphaLcPeriod"/>
            </a:pP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Loans are simpler, typically 30-year fixed-rate mortgages. Lenders look at personal credit, income, and debt-to-income ratio. </a:t>
            </a:r>
          </a:p>
          <a:p>
            <a:pPr marL="0" indent="0">
              <a:buNone/>
            </a:pPr>
            <a:r>
              <a:rPr lang="en-US" sz="2400" dirty="0">
                <a:solidFill>
                  <a:srgbClr val="FFC000"/>
                </a:solidFill>
                <a:latin typeface="Arial Narrow" panose="020B0606020202030204" pitchFamily="34" charset="0"/>
              </a:rPr>
              <a:t>3. </a:t>
            </a:r>
            <a:r>
              <a:rPr lang="en-US" sz="2400" b="1" dirty="0" err="1">
                <a:solidFill>
                  <a:srgbClr val="FFC000"/>
                </a:solidFill>
                <a:latin typeface="Arial Narrow" panose="020B0606020202030204" pitchFamily="34" charset="0"/>
              </a:rPr>
              <a:t>Financiamiento</a:t>
            </a:r>
            <a:r>
              <a:rPr lang="en-US" sz="2400" b="1" dirty="0">
                <a:solidFill>
                  <a:srgbClr val="FFC000"/>
                </a:solidFill>
                <a:latin typeface="Arial Narrow" panose="020B0606020202030204" pitchFamily="34" charset="0"/>
              </a:rPr>
              <a:t> y </a:t>
            </a:r>
            <a:r>
              <a:rPr lang="en-US" sz="2400" b="1" dirty="0" err="1">
                <a:solidFill>
                  <a:srgbClr val="FFC000"/>
                </a:solidFill>
                <a:latin typeface="Arial Narrow" panose="020B0606020202030204" pitchFamily="34" charset="0"/>
              </a:rPr>
              <a:t>Préstamos</a:t>
            </a:r>
            <a:endParaRPr lang="en-US" sz="2400" b="1"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s-ES" sz="2400" dirty="0">
                <a:solidFill>
                  <a:srgbClr val="FFC000"/>
                </a:solidFill>
                <a:latin typeface="Arial Narrow" panose="020B0606020202030204" pitchFamily="34" charset="0"/>
              </a:rPr>
              <a:t>Préstamos más grandes y complejos, a corto plazo, enfocados en el rendimiento del inmueble y la estabilidad del prestatario.</a:t>
            </a:r>
          </a:p>
          <a:p>
            <a:pPr marL="0" indent="0">
              <a:lnSpc>
                <a:spcPct val="100000"/>
              </a:lnSpc>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s-ES" sz="2400" dirty="0">
                <a:solidFill>
                  <a:srgbClr val="FFC000"/>
                </a:solidFill>
                <a:latin typeface="Arial Narrow" panose="020B0606020202030204" pitchFamily="34" charset="0"/>
              </a:rPr>
              <a:t>Hipotecas de 30 años, más sencillas, basadas en el historial crediticio personal.</a:t>
            </a:r>
            <a:endParaRPr lang="en-US" sz="2400" dirty="0">
              <a:solidFill>
                <a:srgbClr val="FFC000"/>
              </a:solidFill>
              <a:latin typeface="Arial Narrow" panose="020B0606020202030204" pitchFamily="34" charset="0"/>
            </a:endParaRP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5370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C41456-8C4A-92E0-4A18-4FF530700CC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1715EAD-2266-71C4-9D14-416F4E1C3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7C45A15-FF91-23BB-48F3-755E8ADD5D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7F3C0050-E70B-C2F2-721B-3FF66C40C288}"/>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03FD3D91-4B5B-C6FC-00D3-3194F875F9DF}"/>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466E5530-6DD9-0FB3-FF68-6118220A5E60}"/>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4. Risk Assessment</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Generally higher risk, due to market cycles, vacancy issues, property turnover, and economic sensitivity. </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Lower risk, more stable demand, and more accessible financing options for individuals. </a:t>
            </a:r>
          </a:p>
          <a:p>
            <a:pPr marL="0" indent="0">
              <a:buNone/>
            </a:pPr>
            <a:endParaRPr lang="en-US" sz="2400" dirty="0">
              <a:solidFill>
                <a:schemeClr val="bg1"/>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4.</a:t>
            </a:r>
            <a:r>
              <a:rPr lang="en-US" sz="2400" b="1" dirty="0">
                <a:solidFill>
                  <a:srgbClr val="FFC000"/>
                </a:solidFill>
                <a:latin typeface="Arial Narrow" panose="020B0606020202030204" pitchFamily="34" charset="0"/>
              </a:rPr>
              <a:t> </a:t>
            </a:r>
            <a:r>
              <a:rPr lang="en-US" sz="2400" b="1" dirty="0" err="1">
                <a:solidFill>
                  <a:srgbClr val="FFC000"/>
                </a:solidFill>
                <a:latin typeface="Arial Narrow" panose="020B0606020202030204" pitchFamily="34" charset="0"/>
              </a:rPr>
              <a:t>Evaluación</a:t>
            </a:r>
            <a:r>
              <a:rPr lang="en-US" sz="2400" b="1" dirty="0">
                <a:solidFill>
                  <a:srgbClr val="FFC000"/>
                </a:solidFill>
                <a:latin typeface="Arial Narrow" panose="020B0606020202030204" pitchFamily="34" charset="0"/>
              </a:rPr>
              <a:t> de Riesgo</a:t>
            </a: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s-ES" sz="2400" dirty="0">
                <a:solidFill>
                  <a:srgbClr val="FFC000"/>
                </a:solidFill>
                <a:latin typeface="Arial Narrow" panose="020B0606020202030204" pitchFamily="34" charset="0"/>
              </a:rPr>
              <a:t>Mayor riesgo debido a ciclos de mercado, vacancia y sensibilidad económica.</a:t>
            </a:r>
          </a:p>
          <a:p>
            <a:pPr marL="0" indent="0">
              <a:buNone/>
            </a:pPr>
            <a:r>
              <a:rPr lang="en-US" sz="2400" dirty="0">
                <a:solidFill>
                  <a:srgbClr val="FFC000"/>
                </a:solidFill>
                <a:latin typeface="Arial Narrow" panose="020B0606020202030204" pitchFamily="34" charset="0"/>
              </a:rPr>
              <a:t>b. </a:t>
            </a:r>
            <a:r>
              <a:rPr lang="es-ES" sz="2400" b="1" dirty="0">
                <a:solidFill>
                  <a:srgbClr val="FFC000"/>
                </a:solidFill>
                <a:latin typeface="Arial Narrow" panose="020B0606020202030204" pitchFamily="34" charset="0"/>
              </a:rPr>
              <a:t>Residencial: </a:t>
            </a:r>
            <a:r>
              <a:rPr lang="es-ES" sz="2400" dirty="0">
                <a:solidFill>
                  <a:srgbClr val="FFC000"/>
                </a:solidFill>
                <a:latin typeface="Arial Narrow" panose="020B0606020202030204" pitchFamily="34" charset="0"/>
              </a:rPr>
              <a:t>Menor riesgo, demanda más estable.</a:t>
            </a:r>
            <a:endParaRPr lang="en-US" sz="2400" dirty="0">
              <a:solidFill>
                <a:srgbClr val="FFC000"/>
              </a:solidFill>
              <a:latin typeface="Arial Narrow" panose="020B0606020202030204" pitchFamily="34" charset="0"/>
            </a:endParaRP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6473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0EC47-1DA8-62C8-008D-A8BF4DD6939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B1709E6-9C86-8150-0D03-867F0063F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3911E1C-1339-1214-EEC3-B6A381264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person holding an umbrella in the rain&#10;&#10;AI-generated content may be incorrect.">
            <a:extLst>
              <a:ext uri="{FF2B5EF4-FFF2-40B4-BE49-F238E27FC236}">
                <a16:creationId xmlns:a16="http://schemas.microsoft.com/office/drawing/2014/main" id="{9C8D0551-BD16-FE13-9D3E-D2B0816577C6}"/>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harpenSoften amount="1000"/>
                    </a14:imgEffect>
                    <a14:imgEffect>
                      <a14:brightnessContrast bright="-25000"/>
                    </a14:imgEffect>
                  </a14:imgLayer>
                </a14:imgProps>
              </a:ext>
              <a:ext uri="{28A0092B-C50C-407E-A947-70E740481C1C}">
                <a14:useLocalDpi xmlns:a14="http://schemas.microsoft.com/office/drawing/2010/main" val="0"/>
              </a:ext>
            </a:extLst>
          </a:blip>
          <a:srcRect b="2174"/>
          <a:stretch>
            <a:fillRect/>
          </a:stretch>
        </p:blipFill>
        <p:spPr>
          <a:xfrm>
            <a:off x="-1" y="10"/>
            <a:ext cx="12192001" cy="685799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C9ACC482-DC98-627E-11E2-F86CAC483B90}"/>
              </a:ext>
            </a:extLst>
          </p:cNvPr>
          <p:cNvSpPr>
            <a:spLocks noGrp="1"/>
          </p:cNvSpPr>
          <p:nvPr>
            <p:ph type="title"/>
          </p:nvPr>
        </p:nvSpPr>
        <p:spPr>
          <a:xfrm>
            <a:off x="1198181" y="728907"/>
            <a:ext cx="9331274" cy="1127054"/>
          </a:xfrm>
        </p:spPr>
        <p:txBody>
          <a:bodyPr>
            <a:normAutofit fontScale="90000"/>
          </a:bodyPr>
          <a:lstStyle/>
          <a:p>
            <a:r>
              <a:rPr lang="en-US" sz="4000" dirty="0">
                <a:solidFill>
                  <a:schemeClr val="bg1"/>
                </a:solidFill>
                <a:latin typeface="Impact" panose="020B0806030902050204" pitchFamily="34" charset="0"/>
              </a:rPr>
              <a:t>Understanding the CRE Market/</a:t>
            </a:r>
            <a:r>
              <a:rPr lang="es-ES" sz="4000" dirty="0">
                <a:solidFill>
                  <a:schemeClr val="bg1"/>
                </a:solidFill>
                <a:latin typeface="Impact" panose="020B0806030902050204" pitchFamily="34" charset="0"/>
              </a:rPr>
              <a:t>Entendiendo el Mercado Inmobiliario Comercial (CRE) (cont.)</a:t>
            </a:r>
            <a:endParaRPr lang="en-US" sz="4000" dirty="0">
              <a:solidFill>
                <a:schemeClr val="bg1"/>
              </a:solidFill>
              <a:latin typeface="Impact" panose="020B0806030902050204" pitchFamily="34" charset="0"/>
            </a:endParaRPr>
          </a:p>
        </p:txBody>
      </p:sp>
      <p:sp>
        <p:nvSpPr>
          <p:cNvPr id="9" name="Content Placeholder 8">
            <a:extLst>
              <a:ext uri="{FF2B5EF4-FFF2-40B4-BE49-F238E27FC236}">
                <a16:creationId xmlns:a16="http://schemas.microsoft.com/office/drawing/2014/main" id="{9B6E5B5E-4CCA-24EB-78BE-2D87FD7DC662}"/>
              </a:ext>
            </a:extLst>
          </p:cNvPr>
          <p:cNvSpPr>
            <a:spLocks noGrp="1"/>
          </p:cNvSpPr>
          <p:nvPr>
            <p:ph idx="1"/>
          </p:nvPr>
        </p:nvSpPr>
        <p:spPr>
          <a:xfrm>
            <a:off x="1198181" y="2141135"/>
            <a:ext cx="9792471" cy="4716855"/>
          </a:xfrm>
        </p:spPr>
        <p:txBody>
          <a:bodyPr>
            <a:normAutofit/>
          </a:bodyPr>
          <a:lstStyle/>
          <a:p>
            <a:pPr marL="0" indent="0">
              <a:buNone/>
            </a:pPr>
            <a:r>
              <a:rPr lang="en-US" sz="2400" b="1" dirty="0">
                <a:solidFill>
                  <a:schemeClr val="bg1"/>
                </a:solidFill>
                <a:latin typeface="Arial Narrow" panose="020B0606020202030204" pitchFamily="34" charset="0"/>
              </a:rPr>
              <a:t>5. Regulatory &amp; Zoning Requirements</a:t>
            </a:r>
          </a:p>
          <a:p>
            <a:pPr marL="0" indent="0">
              <a:buNone/>
            </a:pPr>
            <a:r>
              <a:rPr lang="en-US" sz="2400" dirty="0">
                <a:solidFill>
                  <a:schemeClr val="bg1"/>
                </a:solidFill>
                <a:latin typeface="Arial Narrow" panose="020B0606020202030204" pitchFamily="34" charset="0"/>
              </a:rPr>
              <a:t>a. </a:t>
            </a:r>
            <a:r>
              <a:rPr lang="en-US" sz="2400" b="1" dirty="0">
                <a:solidFill>
                  <a:schemeClr val="bg1"/>
                </a:solidFill>
                <a:latin typeface="Arial Narrow" panose="020B0606020202030204" pitchFamily="34" charset="0"/>
              </a:rPr>
              <a:t>CRE:</a:t>
            </a:r>
            <a:r>
              <a:rPr lang="en-US" sz="2400" dirty="0">
                <a:solidFill>
                  <a:schemeClr val="bg1"/>
                </a:solidFill>
                <a:latin typeface="Arial Narrow" panose="020B0606020202030204" pitchFamily="34" charset="0"/>
              </a:rPr>
              <a:t> Stricter regulations, city-specific zoning requirements, building code compliance, ADA compliance, and environmental standards.</a:t>
            </a:r>
          </a:p>
          <a:p>
            <a:pPr marL="0" indent="0">
              <a:buNone/>
            </a:pPr>
            <a:r>
              <a:rPr lang="en-US" sz="2400" dirty="0">
                <a:solidFill>
                  <a:schemeClr val="bg1"/>
                </a:solidFill>
                <a:latin typeface="Arial Narrow" panose="020B0606020202030204" pitchFamily="34" charset="0"/>
              </a:rPr>
              <a:t>b. </a:t>
            </a:r>
            <a:r>
              <a:rPr lang="en-US" sz="2400" b="1" dirty="0">
                <a:solidFill>
                  <a:schemeClr val="bg1"/>
                </a:solidFill>
                <a:latin typeface="Arial Narrow" panose="020B0606020202030204" pitchFamily="34" charset="0"/>
              </a:rPr>
              <a:t>Residential:</a:t>
            </a:r>
            <a:r>
              <a:rPr lang="en-US" sz="2400" dirty="0">
                <a:solidFill>
                  <a:schemeClr val="bg1"/>
                </a:solidFill>
                <a:latin typeface="Arial Narrow" panose="020B0606020202030204" pitchFamily="34" charset="0"/>
              </a:rPr>
              <a:t> Less regulatory complexity, generally governed by local housing codes</a:t>
            </a:r>
          </a:p>
          <a:p>
            <a:pPr marL="0" indent="0">
              <a:buNone/>
            </a:pPr>
            <a:endParaRPr lang="en-US" sz="2400" dirty="0">
              <a:solidFill>
                <a:schemeClr val="bg1"/>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5. </a:t>
            </a:r>
            <a:r>
              <a:rPr lang="en-US" sz="2400" b="1" dirty="0" err="1">
                <a:solidFill>
                  <a:srgbClr val="FFC000"/>
                </a:solidFill>
                <a:latin typeface="Arial Narrow" panose="020B0606020202030204" pitchFamily="34" charset="0"/>
              </a:rPr>
              <a:t>Regulación</a:t>
            </a:r>
            <a:r>
              <a:rPr lang="en-US" sz="2400" b="1" dirty="0">
                <a:solidFill>
                  <a:srgbClr val="FFC000"/>
                </a:solidFill>
                <a:latin typeface="Arial Narrow" panose="020B0606020202030204" pitchFamily="34" charset="0"/>
              </a:rPr>
              <a:t> y </a:t>
            </a:r>
            <a:r>
              <a:rPr lang="en-US" sz="2400" b="1" dirty="0" err="1">
                <a:solidFill>
                  <a:srgbClr val="FFC000"/>
                </a:solidFill>
                <a:latin typeface="Arial Narrow" panose="020B0606020202030204" pitchFamily="34" charset="0"/>
              </a:rPr>
              <a:t>Zonificación</a:t>
            </a:r>
            <a:endParaRPr lang="en-US" sz="2400" dirty="0">
              <a:solidFill>
                <a:srgbClr val="FFC000"/>
              </a:solidFill>
              <a:latin typeface="Arial Narrow" panose="020B0606020202030204" pitchFamily="34" charset="0"/>
            </a:endParaRPr>
          </a:p>
          <a:p>
            <a:pPr marL="0" indent="0">
              <a:buNone/>
            </a:pPr>
            <a:r>
              <a:rPr lang="en-US" sz="2400" dirty="0">
                <a:solidFill>
                  <a:srgbClr val="FFC000"/>
                </a:solidFill>
                <a:latin typeface="Arial Narrow" panose="020B0606020202030204" pitchFamily="34" charset="0"/>
              </a:rPr>
              <a:t>a. </a:t>
            </a:r>
            <a:r>
              <a:rPr lang="en-US" sz="2400" b="1" dirty="0">
                <a:solidFill>
                  <a:srgbClr val="FFC000"/>
                </a:solidFill>
                <a:latin typeface="Arial Narrow" panose="020B0606020202030204" pitchFamily="34" charset="0"/>
              </a:rPr>
              <a:t>CRE: </a:t>
            </a:r>
            <a:r>
              <a:rPr lang="es-ES" sz="2400" dirty="0">
                <a:solidFill>
                  <a:srgbClr val="FFC000"/>
                </a:solidFill>
                <a:latin typeface="Arial Narrow" panose="020B0606020202030204" pitchFamily="34" charset="0"/>
              </a:rPr>
              <a:t>Regulaciones estrictas, zonificación específica, normas ADA, y medioambientales.</a:t>
            </a:r>
          </a:p>
          <a:p>
            <a:pPr marL="0" indent="0">
              <a:buNone/>
            </a:pPr>
            <a:r>
              <a:rPr lang="en-US" sz="2400" dirty="0">
                <a:solidFill>
                  <a:srgbClr val="FFC000"/>
                </a:solidFill>
                <a:latin typeface="Arial Narrow" panose="020B0606020202030204" pitchFamily="34" charset="0"/>
              </a:rPr>
              <a:t>b. </a:t>
            </a:r>
            <a:r>
              <a:rPr lang="en-US" sz="2400" b="1" dirty="0">
                <a:solidFill>
                  <a:srgbClr val="FFC000"/>
                </a:solidFill>
                <a:latin typeface="Arial Narrow" panose="020B0606020202030204" pitchFamily="34" charset="0"/>
              </a:rPr>
              <a:t>Residencial: </a:t>
            </a:r>
            <a:r>
              <a:rPr lang="en-US" sz="2400" dirty="0">
                <a:solidFill>
                  <a:srgbClr val="FFC000"/>
                </a:solidFill>
                <a:latin typeface="Arial Narrow" panose="020B0606020202030204" pitchFamily="34" charset="0"/>
              </a:rPr>
              <a:t>Menos </a:t>
            </a:r>
            <a:r>
              <a:rPr lang="en-US" sz="2400" dirty="0" err="1">
                <a:solidFill>
                  <a:srgbClr val="FFC000"/>
                </a:solidFill>
                <a:latin typeface="Arial Narrow" panose="020B0606020202030204" pitchFamily="34" charset="0"/>
              </a:rPr>
              <a:t>complejo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regulado</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por</a:t>
            </a:r>
            <a:r>
              <a:rPr lang="en-US" sz="2400" dirty="0">
                <a:solidFill>
                  <a:srgbClr val="FFC000"/>
                </a:solidFill>
                <a:latin typeface="Arial Narrow" panose="020B0606020202030204" pitchFamily="34" charset="0"/>
              </a:rPr>
              <a:t> </a:t>
            </a:r>
            <a:r>
              <a:rPr lang="en-US" sz="2400" dirty="0" err="1">
                <a:solidFill>
                  <a:srgbClr val="FFC000"/>
                </a:solidFill>
                <a:latin typeface="Arial Narrow" panose="020B0606020202030204" pitchFamily="34" charset="0"/>
              </a:rPr>
              <a:t>códigos</a:t>
            </a:r>
            <a:r>
              <a:rPr lang="en-US" sz="2400" dirty="0">
                <a:solidFill>
                  <a:srgbClr val="FFC000"/>
                </a:solidFill>
                <a:latin typeface="Arial Narrow" panose="020B0606020202030204" pitchFamily="34" charset="0"/>
              </a:rPr>
              <a:t> de </a:t>
            </a:r>
            <a:r>
              <a:rPr lang="en-US" sz="2400" dirty="0" err="1">
                <a:solidFill>
                  <a:srgbClr val="FFC000"/>
                </a:solidFill>
                <a:latin typeface="Arial Narrow" panose="020B0606020202030204" pitchFamily="34" charset="0"/>
              </a:rPr>
              <a:t>vivienda</a:t>
            </a:r>
            <a:r>
              <a:rPr lang="en-US" sz="2400" dirty="0">
                <a:solidFill>
                  <a:srgbClr val="FFC000"/>
                </a:solidFill>
                <a:latin typeface="Arial Narrow" panose="020B0606020202030204" pitchFamily="34" charset="0"/>
              </a:rPr>
              <a:t> locales.</a:t>
            </a:r>
          </a:p>
          <a:p>
            <a:pPr marL="0" indent="0">
              <a:lnSpc>
                <a:spcPct val="100000"/>
              </a:lnSpc>
              <a:buNone/>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5610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fade">
                                      <p:cBhvr>
                                        <p:cTn id="19" dur="500"/>
                                        <p:tgtEl>
                                          <p:spTgt spid="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TM04033921[[fn=Damask]]</Template>
  <TotalTime>1182</TotalTime>
  <Words>2011</Words>
  <Application>Microsoft Office PowerPoint</Application>
  <PresentationFormat>Widescreen</PresentationFormat>
  <Paragraphs>180</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Aptos Display</vt:lpstr>
      <vt:lpstr>Arial</vt:lpstr>
      <vt:lpstr>Arial Narrow</vt:lpstr>
      <vt:lpstr>Calibri</vt:lpstr>
      <vt:lpstr>Impact</vt:lpstr>
      <vt:lpstr>Office Theme</vt:lpstr>
      <vt:lpstr>“Understanding the CRE Market Conditions:  Time to Save”  “Entendiendo las Condiciones del Mercado Inmobiliario Comercial: Tiempo de Ahorrar”</vt:lpstr>
      <vt:lpstr>Scriptural Foundation/Fundamento Bíblico</vt:lpstr>
      <vt:lpstr>Scriptural Foundation/Fundamento Bíblico (cont.)</vt:lpstr>
      <vt:lpstr>Scriptural Foundation/Fundamento Bíblico (cont.)</vt:lpstr>
      <vt:lpstr>Understanding the CRE Market/Entendiendo el Mercado Inmobiliario Comercial (CRE)</vt:lpstr>
      <vt:lpstr>Understanding the CRE Market/Entendiendo el Mercado Inmobiliario Comercial (CRE) (cont.)</vt:lpstr>
      <vt:lpstr>Understanding the CRE Market/Entendiendo el Mercado Inmobiliario Comercial (CRE) (cont.)</vt:lpstr>
      <vt:lpstr>Understanding the CRE Market/Entendiendo el Mercado Inmobiliario Comercial (CRE) (cont.)</vt:lpstr>
      <vt:lpstr>Understanding the CRE Market/Entendiendo el Mercado Inmobiliario Comercial (CRE) (cont.)</vt:lpstr>
      <vt:lpstr>Understanding the CRE Market/Entendiendo el Mercado Inmobiliario Comercial (CRE) (cont.)</vt:lpstr>
      <vt:lpstr>Understanding the CRE Market/Entendiendo el Mercado Inmobiliario Comercial (CRE) (cont.)</vt:lpstr>
      <vt:lpstr>Understanding the CRE Market/Entendiendo el Mercado Inmobiliario Comercial (CRE) (cont.)</vt:lpstr>
      <vt:lpstr>Current Market Conditions/Condiciones Actuales del Mercado</vt:lpstr>
      <vt:lpstr>Regulatory Landscape: Lending to Churches &amp; Non-Profits/Normativa: Préstamos a Iglesias y Organizaciones sin Ánimo de Lucro </vt:lpstr>
      <vt:lpstr>Regulatory Landscape: Lending to Churches &amp; Non-Profits/Normativa: Préstamos a Iglesias y Organizaciones sin Ánimo de Lucro </vt:lpstr>
      <vt:lpstr>Apostolic Assembly Borrowing Capacity/Capacidad de Préstamo de la Asamblea Apostólica</vt:lpstr>
      <vt:lpstr>Apostolic Assembly Borrowing Capacity/Capacidad de Préstamo de la Asamblea Apostólica</vt:lpstr>
      <vt:lpstr>Apostolic Assembly Borrowing Capacity/Capacidad de Préstamo de la Asamblea Apostólica (cont.)</vt:lpstr>
      <vt:lpstr>Apostolic Assembly Borrowing Capacity/Capacidad de Préstamo de la Asamblea Apostólica (cont.)</vt:lpstr>
      <vt:lpstr>Apostolic Assembly Borrowing Capacity/Capacidad de Préstamo de la Asamblea Apostólica (cont.)</vt:lpstr>
      <vt:lpstr>STRATEGIC PLANNING &amp; RECOMMENDATIONS / PLANIFICACIÓN ESTRATÉGICA Y RECOMENDACIONES </vt:lpstr>
      <vt:lpstr>Conclusion/Conclusión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Isaac Riojas</dc:creator>
  <cp:lastModifiedBy>Isaac Riojas</cp:lastModifiedBy>
  <cp:revision>4</cp:revision>
  <dcterms:created xsi:type="dcterms:W3CDTF">2025-05-19T22:55:32Z</dcterms:created>
  <dcterms:modified xsi:type="dcterms:W3CDTF">2025-05-20T18:44:20Z</dcterms:modified>
</cp:coreProperties>
</file>