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5143500" type="screen16x9"/>
  <p:notesSz cx="5143500" cy="9144000"/>
  <p:embeddedFontLs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Lustria" panose="020B0604020202020204" charset="0"/>
      <p:regular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MeZgnBJgDLLryDY1y07SVT+my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53b6a9528_0_99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g3d53b6a9528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d53bccedf1_0_250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3d53bccedf1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d53bccedf1_0_261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g3d53bccedf1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d53bccedf1_0_136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g3d53bccedf1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d53bccedf1_0_142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g3d53bccedf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d53bccedf1_0_148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3d53bccedf1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d53bccedf1_0_154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" name="Google Shape;334;g3d53bccedf1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d53bccedf1_0_160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3d53bccedf1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d53bccedf1_0_166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" name="Google Shape;387;g3d53bccedf1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53b6a9528_0_193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g3d53b6a9528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d53bccedf1_0_3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3d53bccedf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d53bccedf1_0_20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3d53bccedf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d53bccedf1_0_33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3d53bccedf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d53bccedf1_0_39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g3d53bccedf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d53bccedf1_0_112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3d53bccedf1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d53bccedf1_0_106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3d53bccedf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57419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d53bccedf1_0_118:notes"/>
          <p:cNvSpPr txBox="1">
            <a:spLocks noGrp="1"/>
          </p:cNvSpPr>
          <p:nvPr>
            <p:ph type="body" idx="1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3d53bccedf1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3d53b6a9528_0_115"/>
          <p:cNvSpPr txBox="1">
            <a:spLocks noGrp="1"/>
          </p:cNvSpPr>
          <p:nvPr>
            <p:ph type="title"/>
          </p:nvPr>
        </p:nvSpPr>
        <p:spPr>
          <a:xfrm>
            <a:off x="525476" y="685800"/>
            <a:ext cx="80187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g3d53b6a9528_0_115"/>
          <p:cNvSpPr txBox="1">
            <a:spLocks noGrp="1"/>
          </p:cNvSpPr>
          <p:nvPr>
            <p:ph type="body" idx="1"/>
          </p:nvPr>
        </p:nvSpPr>
        <p:spPr>
          <a:xfrm>
            <a:off x="525476" y="1666494"/>
            <a:ext cx="8018700" cy="2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g3d53b6a9528_0_115"/>
          <p:cNvSpPr txBox="1">
            <a:spLocks noGrp="1"/>
          </p:cNvSpPr>
          <p:nvPr>
            <p:ph type="dt" idx="10"/>
          </p:nvPr>
        </p:nvSpPr>
        <p:spPr>
          <a:xfrm>
            <a:off x="6277086" y="4767263"/>
            <a:ext cx="191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g3d53b6a9528_0_115"/>
          <p:cNvSpPr txBox="1">
            <a:spLocks noGrp="1"/>
          </p:cNvSpPr>
          <p:nvPr>
            <p:ph type="ftr" idx="11"/>
          </p:nvPr>
        </p:nvSpPr>
        <p:spPr>
          <a:xfrm>
            <a:off x="528066" y="4767263"/>
            <a:ext cx="34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d53b6a9528_0_115"/>
          <p:cNvSpPr txBox="1">
            <a:spLocks noGrp="1"/>
          </p:cNvSpPr>
          <p:nvPr>
            <p:ph type="sldNum" idx="12"/>
          </p:nvPr>
        </p:nvSpPr>
        <p:spPr>
          <a:xfrm>
            <a:off x="8189259" y="4767263"/>
            <a:ext cx="50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d53b6a9528_0_172"/>
          <p:cNvSpPr txBox="1">
            <a:spLocks noGrp="1"/>
          </p:cNvSpPr>
          <p:nvPr>
            <p:ph type="title"/>
          </p:nvPr>
        </p:nvSpPr>
        <p:spPr>
          <a:xfrm>
            <a:off x="525476" y="685800"/>
            <a:ext cx="80187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3d53b6a9528_0_172"/>
          <p:cNvSpPr txBox="1">
            <a:spLocks noGrp="1"/>
          </p:cNvSpPr>
          <p:nvPr>
            <p:ph type="body" idx="1"/>
          </p:nvPr>
        </p:nvSpPr>
        <p:spPr>
          <a:xfrm rot="5400000">
            <a:off x="3132225" y="-940206"/>
            <a:ext cx="2805000" cy="80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g3d53b6a9528_0_172"/>
          <p:cNvSpPr txBox="1">
            <a:spLocks noGrp="1"/>
          </p:cNvSpPr>
          <p:nvPr>
            <p:ph type="dt" idx="10"/>
          </p:nvPr>
        </p:nvSpPr>
        <p:spPr>
          <a:xfrm>
            <a:off x="6277086" y="4767263"/>
            <a:ext cx="191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3d53b6a9528_0_172"/>
          <p:cNvSpPr txBox="1">
            <a:spLocks noGrp="1"/>
          </p:cNvSpPr>
          <p:nvPr>
            <p:ph type="ftr" idx="11"/>
          </p:nvPr>
        </p:nvSpPr>
        <p:spPr>
          <a:xfrm>
            <a:off x="528066" y="4767263"/>
            <a:ext cx="34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3d53b6a9528_0_172"/>
          <p:cNvSpPr txBox="1">
            <a:spLocks noGrp="1"/>
          </p:cNvSpPr>
          <p:nvPr>
            <p:ph type="sldNum" idx="12"/>
          </p:nvPr>
        </p:nvSpPr>
        <p:spPr>
          <a:xfrm>
            <a:off x="8189259" y="4767263"/>
            <a:ext cx="50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53b6a9528_0_178"/>
          <p:cNvSpPr txBox="1">
            <a:spLocks noGrp="1"/>
          </p:cNvSpPr>
          <p:nvPr>
            <p:ph type="title"/>
          </p:nvPr>
        </p:nvSpPr>
        <p:spPr>
          <a:xfrm rot="5400000">
            <a:off x="5943124" y="1736981"/>
            <a:ext cx="37389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3d53b6a9528_0_178"/>
          <p:cNvSpPr txBox="1">
            <a:spLocks noGrp="1"/>
          </p:cNvSpPr>
          <p:nvPr>
            <p:ph type="body" idx="1"/>
          </p:nvPr>
        </p:nvSpPr>
        <p:spPr>
          <a:xfrm rot="5400000">
            <a:off x="1884691" y="-559670"/>
            <a:ext cx="3738900" cy="6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g3d53b6a9528_0_178"/>
          <p:cNvSpPr txBox="1">
            <a:spLocks noGrp="1"/>
          </p:cNvSpPr>
          <p:nvPr>
            <p:ph type="dt" idx="10"/>
          </p:nvPr>
        </p:nvSpPr>
        <p:spPr>
          <a:xfrm>
            <a:off x="6277086" y="4767263"/>
            <a:ext cx="191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3d53b6a9528_0_178"/>
          <p:cNvSpPr txBox="1">
            <a:spLocks noGrp="1"/>
          </p:cNvSpPr>
          <p:nvPr>
            <p:ph type="ftr" idx="11"/>
          </p:nvPr>
        </p:nvSpPr>
        <p:spPr>
          <a:xfrm>
            <a:off x="528066" y="4767263"/>
            <a:ext cx="34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3d53b6a9528_0_178"/>
          <p:cNvSpPr txBox="1">
            <a:spLocks noGrp="1"/>
          </p:cNvSpPr>
          <p:nvPr>
            <p:ph type="sldNum" idx="12"/>
          </p:nvPr>
        </p:nvSpPr>
        <p:spPr>
          <a:xfrm>
            <a:off x="8189259" y="4767263"/>
            <a:ext cx="50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d53b6a9528_0_213"/>
          <p:cNvSpPr txBox="1">
            <a:spLocks noGrp="1"/>
          </p:cNvSpPr>
          <p:nvPr>
            <p:ph type="ctrTitle"/>
          </p:nvPr>
        </p:nvSpPr>
        <p:spPr>
          <a:xfrm>
            <a:off x="528066" y="667365"/>
            <a:ext cx="7492200" cy="26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Open Sans"/>
              <a:buChar char="●"/>
              <a:defRPr sz="4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g3d53b6a9528_0_213"/>
          <p:cNvSpPr txBox="1">
            <a:spLocks noGrp="1"/>
          </p:cNvSpPr>
          <p:nvPr>
            <p:ph type="subTitle" idx="1"/>
          </p:nvPr>
        </p:nvSpPr>
        <p:spPr>
          <a:xfrm>
            <a:off x="528066" y="3366320"/>
            <a:ext cx="52440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R="0" lvl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g3d53b6a9528_0_213"/>
          <p:cNvSpPr txBox="1">
            <a:spLocks noGrp="1"/>
          </p:cNvSpPr>
          <p:nvPr>
            <p:ph type="dt" idx="10"/>
          </p:nvPr>
        </p:nvSpPr>
        <p:spPr>
          <a:xfrm>
            <a:off x="6277086" y="4767263"/>
            <a:ext cx="191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g3d53b6a9528_0_213"/>
          <p:cNvSpPr txBox="1">
            <a:spLocks noGrp="1"/>
          </p:cNvSpPr>
          <p:nvPr>
            <p:ph type="ftr" idx="11"/>
          </p:nvPr>
        </p:nvSpPr>
        <p:spPr>
          <a:xfrm>
            <a:off x="528066" y="4767263"/>
            <a:ext cx="34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g3d53b6a9528_0_213"/>
          <p:cNvSpPr txBox="1">
            <a:spLocks noGrp="1"/>
          </p:cNvSpPr>
          <p:nvPr>
            <p:ph type="sldNum" idx="12"/>
          </p:nvPr>
        </p:nvSpPr>
        <p:spPr>
          <a:xfrm>
            <a:off x="8189259" y="4767263"/>
            <a:ext cx="50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d53b6a9528_0_121"/>
          <p:cNvSpPr txBox="1">
            <a:spLocks noGrp="1"/>
          </p:cNvSpPr>
          <p:nvPr>
            <p:ph type="ctrTitle"/>
          </p:nvPr>
        </p:nvSpPr>
        <p:spPr>
          <a:xfrm>
            <a:off x="528066" y="667365"/>
            <a:ext cx="7492200" cy="26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Open Sans"/>
              <a:buNone/>
              <a:defRPr sz="4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3d53b6a9528_0_121"/>
          <p:cNvSpPr txBox="1">
            <a:spLocks noGrp="1"/>
          </p:cNvSpPr>
          <p:nvPr>
            <p:ph type="subTitle" idx="1"/>
          </p:nvPr>
        </p:nvSpPr>
        <p:spPr>
          <a:xfrm>
            <a:off x="528066" y="3366320"/>
            <a:ext cx="5244000" cy="9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lvl="1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g3d53b6a9528_0_121"/>
          <p:cNvSpPr txBox="1">
            <a:spLocks noGrp="1"/>
          </p:cNvSpPr>
          <p:nvPr>
            <p:ph type="dt" idx="10"/>
          </p:nvPr>
        </p:nvSpPr>
        <p:spPr>
          <a:xfrm>
            <a:off x="6277086" y="4767263"/>
            <a:ext cx="191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3d53b6a9528_0_121"/>
          <p:cNvSpPr txBox="1">
            <a:spLocks noGrp="1"/>
          </p:cNvSpPr>
          <p:nvPr>
            <p:ph type="ftr" idx="11"/>
          </p:nvPr>
        </p:nvSpPr>
        <p:spPr>
          <a:xfrm>
            <a:off x="528066" y="4767263"/>
            <a:ext cx="34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3d53b6a9528_0_121"/>
          <p:cNvSpPr txBox="1">
            <a:spLocks noGrp="1"/>
          </p:cNvSpPr>
          <p:nvPr>
            <p:ph type="sldNum" idx="12"/>
          </p:nvPr>
        </p:nvSpPr>
        <p:spPr>
          <a:xfrm>
            <a:off x="8189259" y="4767263"/>
            <a:ext cx="50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d53b6a9528_0_127"/>
          <p:cNvSpPr txBox="1">
            <a:spLocks noGrp="1"/>
          </p:cNvSpPr>
          <p:nvPr>
            <p:ph type="title"/>
          </p:nvPr>
        </p:nvSpPr>
        <p:spPr>
          <a:xfrm>
            <a:off x="536537" y="1282303"/>
            <a:ext cx="79740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pen San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3d53b6a9528_0_127"/>
          <p:cNvSpPr txBox="1">
            <a:spLocks noGrp="1"/>
          </p:cNvSpPr>
          <p:nvPr>
            <p:ph type="body" idx="1"/>
          </p:nvPr>
        </p:nvSpPr>
        <p:spPr>
          <a:xfrm>
            <a:off x="536537" y="3442097"/>
            <a:ext cx="79740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g3d53b6a9528_0_127"/>
          <p:cNvSpPr txBox="1">
            <a:spLocks noGrp="1"/>
          </p:cNvSpPr>
          <p:nvPr>
            <p:ph type="dt" idx="10"/>
          </p:nvPr>
        </p:nvSpPr>
        <p:spPr>
          <a:xfrm>
            <a:off x="6277086" y="4767263"/>
            <a:ext cx="191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3d53b6a9528_0_127"/>
          <p:cNvSpPr txBox="1">
            <a:spLocks noGrp="1"/>
          </p:cNvSpPr>
          <p:nvPr>
            <p:ph type="ftr" idx="11"/>
          </p:nvPr>
        </p:nvSpPr>
        <p:spPr>
          <a:xfrm>
            <a:off x="528066" y="4767263"/>
            <a:ext cx="34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g3d53b6a9528_0_127"/>
          <p:cNvSpPr txBox="1">
            <a:spLocks noGrp="1"/>
          </p:cNvSpPr>
          <p:nvPr>
            <p:ph type="sldNum" idx="12"/>
          </p:nvPr>
        </p:nvSpPr>
        <p:spPr>
          <a:xfrm>
            <a:off x="8189259" y="4767263"/>
            <a:ext cx="50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d53b6a9528_0_133"/>
          <p:cNvSpPr txBox="1">
            <a:spLocks noGrp="1"/>
          </p:cNvSpPr>
          <p:nvPr>
            <p:ph type="title"/>
          </p:nvPr>
        </p:nvSpPr>
        <p:spPr>
          <a:xfrm>
            <a:off x="525476" y="685800"/>
            <a:ext cx="80187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3d53b6a9528_0_133"/>
          <p:cNvSpPr txBox="1">
            <a:spLocks noGrp="1"/>
          </p:cNvSpPr>
          <p:nvPr>
            <p:ph type="body" idx="1"/>
          </p:nvPr>
        </p:nvSpPr>
        <p:spPr>
          <a:xfrm>
            <a:off x="528066" y="1666494"/>
            <a:ext cx="3909300" cy="2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3d53b6a9528_0_133"/>
          <p:cNvSpPr txBox="1">
            <a:spLocks noGrp="1"/>
          </p:cNvSpPr>
          <p:nvPr>
            <p:ph type="body" idx="2"/>
          </p:nvPr>
        </p:nvSpPr>
        <p:spPr>
          <a:xfrm>
            <a:off x="4636008" y="1666494"/>
            <a:ext cx="3909300" cy="2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g3d53b6a9528_0_133"/>
          <p:cNvSpPr txBox="1">
            <a:spLocks noGrp="1"/>
          </p:cNvSpPr>
          <p:nvPr>
            <p:ph type="dt" idx="10"/>
          </p:nvPr>
        </p:nvSpPr>
        <p:spPr>
          <a:xfrm>
            <a:off x="6277086" y="4767263"/>
            <a:ext cx="191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3d53b6a9528_0_133"/>
          <p:cNvSpPr txBox="1">
            <a:spLocks noGrp="1"/>
          </p:cNvSpPr>
          <p:nvPr>
            <p:ph type="ftr" idx="11"/>
          </p:nvPr>
        </p:nvSpPr>
        <p:spPr>
          <a:xfrm>
            <a:off x="528066" y="4767263"/>
            <a:ext cx="34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3d53b6a9528_0_133"/>
          <p:cNvSpPr txBox="1">
            <a:spLocks noGrp="1"/>
          </p:cNvSpPr>
          <p:nvPr>
            <p:ph type="sldNum" idx="12"/>
          </p:nvPr>
        </p:nvSpPr>
        <p:spPr>
          <a:xfrm>
            <a:off x="8189259" y="4767263"/>
            <a:ext cx="50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3d53b6a9528_0_140"/>
          <p:cNvSpPr txBox="1">
            <a:spLocks noGrp="1"/>
          </p:cNvSpPr>
          <p:nvPr>
            <p:ph type="title"/>
          </p:nvPr>
        </p:nvSpPr>
        <p:spPr>
          <a:xfrm>
            <a:off x="528065" y="696860"/>
            <a:ext cx="80169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g3d53b6a9528_0_140"/>
          <p:cNvSpPr txBox="1">
            <a:spLocks noGrp="1"/>
          </p:cNvSpPr>
          <p:nvPr>
            <p:ph type="body" idx="1"/>
          </p:nvPr>
        </p:nvSpPr>
        <p:spPr>
          <a:xfrm>
            <a:off x="528066" y="1317404"/>
            <a:ext cx="39093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g3d53b6a9528_0_140"/>
          <p:cNvSpPr txBox="1">
            <a:spLocks noGrp="1"/>
          </p:cNvSpPr>
          <p:nvPr>
            <p:ph type="body" idx="2"/>
          </p:nvPr>
        </p:nvSpPr>
        <p:spPr>
          <a:xfrm>
            <a:off x="528066" y="1832027"/>
            <a:ext cx="3909300" cy="26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g3d53b6a9528_0_140"/>
          <p:cNvSpPr txBox="1">
            <a:spLocks noGrp="1"/>
          </p:cNvSpPr>
          <p:nvPr>
            <p:ph type="body" idx="3"/>
          </p:nvPr>
        </p:nvSpPr>
        <p:spPr>
          <a:xfrm>
            <a:off x="4636008" y="1317404"/>
            <a:ext cx="39093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g3d53b6a9528_0_140"/>
          <p:cNvSpPr txBox="1">
            <a:spLocks noGrp="1"/>
          </p:cNvSpPr>
          <p:nvPr>
            <p:ph type="body" idx="4"/>
          </p:nvPr>
        </p:nvSpPr>
        <p:spPr>
          <a:xfrm>
            <a:off x="4636008" y="1832027"/>
            <a:ext cx="3909300" cy="26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g3d53b6a9528_0_140"/>
          <p:cNvSpPr txBox="1">
            <a:spLocks noGrp="1"/>
          </p:cNvSpPr>
          <p:nvPr>
            <p:ph type="dt" idx="10"/>
          </p:nvPr>
        </p:nvSpPr>
        <p:spPr>
          <a:xfrm>
            <a:off x="6277086" y="4767263"/>
            <a:ext cx="191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3d53b6a9528_0_140"/>
          <p:cNvSpPr txBox="1">
            <a:spLocks noGrp="1"/>
          </p:cNvSpPr>
          <p:nvPr>
            <p:ph type="ftr" idx="11"/>
          </p:nvPr>
        </p:nvSpPr>
        <p:spPr>
          <a:xfrm>
            <a:off x="528066" y="4767263"/>
            <a:ext cx="34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3d53b6a9528_0_140"/>
          <p:cNvSpPr txBox="1">
            <a:spLocks noGrp="1"/>
          </p:cNvSpPr>
          <p:nvPr>
            <p:ph type="sldNum" idx="12"/>
          </p:nvPr>
        </p:nvSpPr>
        <p:spPr>
          <a:xfrm>
            <a:off x="8189259" y="4767263"/>
            <a:ext cx="50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d53b6a9528_0_149"/>
          <p:cNvSpPr txBox="1">
            <a:spLocks noGrp="1"/>
          </p:cNvSpPr>
          <p:nvPr>
            <p:ph type="title"/>
          </p:nvPr>
        </p:nvSpPr>
        <p:spPr>
          <a:xfrm>
            <a:off x="525476" y="685800"/>
            <a:ext cx="80187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3d53b6a9528_0_149"/>
          <p:cNvSpPr txBox="1">
            <a:spLocks noGrp="1"/>
          </p:cNvSpPr>
          <p:nvPr>
            <p:ph type="dt" idx="10"/>
          </p:nvPr>
        </p:nvSpPr>
        <p:spPr>
          <a:xfrm>
            <a:off x="6277086" y="4767263"/>
            <a:ext cx="191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3d53b6a9528_0_149"/>
          <p:cNvSpPr txBox="1">
            <a:spLocks noGrp="1"/>
          </p:cNvSpPr>
          <p:nvPr>
            <p:ph type="ftr" idx="11"/>
          </p:nvPr>
        </p:nvSpPr>
        <p:spPr>
          <a:xfrm>
            <a:off x="528066" y="4767263"/>
            <a:ext cx="34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3d53b6a9528_0_149"/>
          <p:cNvSpPr txBox="1">
            <a:spLocks noGrp="1"/>
          </p:cNvSpPr>
          <p:nvPr>
            <p:ph type="sldNum" idx="12"/>
          </p:nvPr>
        </p:nvSpPr>
        <p:spPr>
          <a:xfrm>
            <a:off x="8189259" y="4767263"/>
            <a:ext cx="50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d53b6a9528_0_154"/>
          <p:cNvSpPr txBox="1">
            <a:spLocks noGrp="1"/>
          </p:cNvSpPr>
          <p:nvPr>
            <p:ph type="dt" idx="10"/>
          </p:nvPr>
        </p:nvSpPr>
        <p:spPr>
          <a:xfrm>
            <a:off x="6277086" y="4767263"/>
            <a:ext cx="191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3d53b6a9528_0_154"/>
          <p:cNvSpPr txBox="1">
            <a:spLocks noGrp="1"/>
          </p:cNvSpPr>
          <p:nvPr>
            <p:ph type="ftr" idx="11"/>
          </p:nvPr>
        </p:nvSpPr>
        <p:spPr>
          <a:xfrm>
            <a:off x="528066" y="4767263"/>
            <a:ext cx="34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3d53b6a9528_0_154"/>
          <p:cNvSpPr txBox="1">
            <a:spLocks noGrp="1"/>
          </p:cNvSpPr>
          <p:nvPr>
            <p:ph type="sldNum" idx="12"/>
          </p:nvPr>
        </p:nvSpPr>
        <p:spPr>
          <a:xfrm>
            <a:off x="8189259" y="4767263"/>
            <a:ext cx="50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53b6a9528_0_158"/>
          <p:cNvSpPr txBox="1">
            <a:spLocks noGrp="1"/>
          </p:cNvSpPr>
          <p:nvPr>
            <p:ph type="title"/>
          </p:nvPr>
        </p:nvSpPr>
        <p:spPr>
          <a:xfrm>
            <a:off x="528066" y="802386"/>
            <a:ext cx="3070200" cy="9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3d53b6a9528_0_158"/>
          <p:cNvSpPr txBox="1">
            <a:spLocks noGrp="1"/>
          </p:cNvSpPr>
          <p:nvPr>
            <p:ph type="body" idx="1"/>
          </p:nvPr>
        </p:nvSpPr>
        <p:spPr>
          <a:xfrm>
            <a:off x="3887391" y="802386"/>
            <a:ext cx="4629300" cy="3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3" name="Google Shape;63;g3d53b6a9528_0_158"/>
          <p:cNvSpPr txBox="1">
            <a:spLocks noGrp="1"/>
          </p:cNvSpPr>
          <p:nvPr>
            <p:ph type="body" idx="2"/>
          </p:nvPr>
        </p:nvSpPr>
        <p:spPr>
          <a:xfrm>
            <a:off x="528066" y="1913382"/>
            <a:ext cx="3070200" cy="24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4" name="Google Shape;64;g3d53b6a9528_0_158"/>
          <p:cNvSpPr txBox="1">
            <a:spLocks noGrp="1"/>
          </p:cNvSpPr>
          <p:nvPr>
            <p:ph type="dt" idx="10"/>
          </p:nvPr>
        </p:nvSpPr>
        <p:spPr>
          <a:xfrm>
            <a:off x="6277086" y="4767263"/>
            <a:ext cx="191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3d53b6a9528_0_158"/>
          <p:cNvSpPr txBox="1">
            <a:spLocks noGrp="1"/>
          </p:cNvSpPr>
          <p:nvPr>
            <p:ph type="ftr" idx="11"/>
          </p:nvPr>
        </p:nvSpPr>
        <p:spPr>
          <a:xfrm>
            <a:off x="528066" y="4767263"/>
            <a:ext cx="34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d53b6a9528_0_158"/>
          <p:cNvSpPr txBox="1">
            <a:spLocks noGrp="1"/>
          </p:cNvSpPr>
          <p:nvPr>
            <p:ph type="sldNum" idx="12"/>
          </p:nvPr>
        </p:nvSpPr>
        <p:spPr>
          <a:xfrm>
            <a:off x="8189259" y="4767263"/>
            <a:ext cx="50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53b6a9528_0_165"/>
          <p:cNvSpPr txBox="1">
            <a:spLocks noGrp="1"/>
          </p:cNvSpPr>
          <p:nvPr>
            <p:ph type="title"/>
          </p:nvPr>
        </p:nvSpPr>
        <p:spPr>
          <a:xfrm>
            <a:off x="528066" y="800100"/>
            <a:ext cx="3077700" cy="9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3d53b6a9528_0_165"/>
          <p:cNvSpPr>
            <a:spLocks noGrp="1"/>
          </p:cNvSpPr>
          <p:nvPr>
            <p:ph type="pic" idx="2"/>
          </p:nvPr>
        </p:nvSpPr>
        <p:spPr>
          <a:xfrm>
            <a:off x="3887391" y="800100"/>
            <a:ext cx="4629300" cy="3595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g3d53b6a9528_0_165"/>
          <p:cNvSpPr txBox="1">
            <a:spLocks noGrp="1"/>
          </p:cNvSpPr>
          <p:nvPr>
            <p:ph type="body" idx="1"/>
          </p:nvPr>
        </p:nvSpPr>
        <p:spPr>
          <a:xfrm>
            <a:off x="528066" y="1914525"/>
            <a:ext cx="3077700" cy="24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1" name="Google Shape;71;g3d53b6a9528_0_165"/>
          <p:cNvSpPr txBox="1">
            <a:spLocks noGrp="1"/>
          </p:cNvSpPr>
          <p:nvPr>
            <p:ph type="dt" idx="10"/>
          </p:nvPr>
        </p:nvSpPr>
        <p:spPr>
          <a:xfrm>
            <a:off x="6277086" y="4767263"/>
            <a:ext cx="191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3d53b6a9528_0_165"/>
          <p:cNvSpPr txBox="1">
            <a:spLocks noGrp="1"/>
          </p:cNvSpPr>
          <p:nvPr>
            <p:ph type="ftr" idx="11"/>
          </p:nvPr>
        </p:nvSpPr>
        <p:spPr>
          <a:xfrm>
            <a:off x="528066" y="4767263"/>
            <a:ext cx="34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3d53b6a9528_0_165"/>
          <p:cNvSpPr txBox="1">
            <a:spLocks noGrp="1"/>
          </p:cNvSpPr>
          <p:nvPr>
            <p:ph type="sldNum" idx="12"/>
          </p:nvPr>
        </p:nvSpPr>
        <p:spPr>
          <a:xfrm>
            <a:off x="8189259" y="4767263"/>
            <a:ext cx="50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d53b6a9528_0_107"/>
          <p:cNvSpPr txBox="1">
            <a:spLocks noGrp="1"/>
          </p:cNvSpPr>
          <p:nvPr>
            <p:ph type="title"/>
          </p:nvPr>
        </p:nvSpPr>
        <p:spPr>
          <a:xfrm>
            <a:off x="525476" y="685800"/>
            <a:ext cx="8018700" cy="9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pen Sans"/>
              <a:buNone/>
              <a:defRPr sz="3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3d53b6a9528_0_107"/>
          <p:cNvSpPr txBox="1">
            <a:spLocks noGrp="1"/>
          </p:cNvSpPr>
          <p:nvPr>
            <p:ph type="body" idx="1"/>
          </p:nvPr>
        </p:nvSpPr>
        <p:spPr>
          <a:xfrm>
            <a:off x="525476" y="1666494"/>
            <a:ext cx="8018700" cy="28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1371600" marR="0" lvl="2" indent="-30480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1828800" marR="0" lvl="3" indent="-2984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2286000" marR="0" lvl="4" indent="-298450" algn="l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2" name="Google Shape;12;g3d53b6a9528_0_107"/>
          <p:cNvSpPr txBox="1">
            <a:spLocks noGrp="1"/>
          </p:cNvSpPr>
          <p:nvPr>
            <p:ph type="dt" idx="10"/>
          </p:nvPr>
        </p:nvSpPr>
        <p:spPr>
          <a:xfrm>
            <a:off x="6277086" y="4767263"/>
            <a:ext cx="1912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3" name="Google Shape;13;g3d53b6a9528_0_107"/>
          <p:cNvSpPr txBox="1">
            <a:spLocks noGrp="1"/>
          </p:cNvSpPr>
          <p:nvPr>
            <p:ph type="ftr" idx="11"/>
          </p:nvPr>
        </p:nvSpPr>
        <p:spPr>
          <a:xfrm>
            <a:off x="528066" y="4767263"/>
            <a:ext cx="34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endParaRPr/>
          </a:p>
        </p:txBody>
      </p:sp>
      <p:sp>
        <p:nvSpPr>
          <p:cNvPr id="14" name="Google Shape;14;g3d53b6a9528_0_107"/>
          <p:cNvSpPr txBox="1">
            <a:spLocks noGrp="1"/>
          </p:cNvSpPr>
          <p:nvPr>
            <p:ph type="sldNum" idx="12"/>
          </p:nvPr>
        </p:nvSpPr>
        <p:spPr>
          <a:xfrm>
            <a:off x="8189259" y="4767263"/>
            <a:ext cx="504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g3d53b6a9528_0_107"/>
          <p:cNvCxnSpPr/>
          <p:nvPr/>
        </p:nvCxnSpPr>
        <p:spPr>
          <a:xfrm>
            <a:off x="600075" y="542925"/>
            <a:ext cx="7944000" cy="0"/>
          </a:xfrm>
          <a:prstGeom prst="straightConnector1">
            <a:avLst/>
          </a:prstGeom>
          <a:noFill/>
          <a:ln w="333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16;g3d53b6a9528_0_107"/>
          <p:cNvCxnSpPr/>
          <p:nvPr/>
        </p:nvCxnSpPr>
        <p:spPr>
          <a:xfrm>
            <a:off x="600075" y="4607086"/>
            <a:ext cx="79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Google Shape;98;g3d53b6a9528_0_99"/>
          <p:cNvCxnSpPr/>
          <p:nvPr/>
        </p:nvCxnSpPr>
        <p:spPr>
          <a:xfrm>
            <a:off x="600075" y="542925"/>
            <a:ext cx="7944000" cy="0"/>
          </a:xfrm>
          <a:prstGeom prst="straightConnector1">
            <a:avLst/>
          </a:prstGeom>
          <a:noFill/>
          <a:ln w="333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" name="Google Shape;99;g3d53b6a9528_0_99"/>
          <p:cNvCxnSpPr/>
          <p:nvPr/>
        </p:nvCxnSpPr>
        <p:spPr>
          <a:xfrm>
            <a:off x="600075" y="4607086"/>
            <a:ext cx="7944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0" name="Google Shape;100;g3d53b6a9528_0_9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01" name="Google Shape;101;g3d53b6a9528_0_9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02" name="Google Shape;102;g3d53b6a9528_0_9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d53bccedf1_0_25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66" name="Google Shape;266;g3d53bccedf1_0_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d53bccedf1_0_250"/>
          <p:cNvSpPr/>
          <p:nvPr/>
        </p:nvSpPr>
        <p:spPr>
          <a:xfrm>
            <a:off x="238900" y="882275"/>
            <a:ext cx="6296700" cy="319200"/>
          </a:xfrm>
          <a:prstGeom prst="rect">
            <a:avLst/>
          </a:prstGeom>
          <a:solidFill>
            <a:srgbClr val="C9A84C"/>
          </a:solidFill>
          <a:ln w="111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900" tIns="79900" rIns="79900" bIns="79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3d53bccedf1_0_250"/>
          <p:cNvSpPr/>
          <p:nvPr/>
        </p:nvSpPr>
        <p:spPr>
          <a:xfrm>
            <a:off x="295147" y="882091"/>
            <a:ext cx="35649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900" tIns="39950" rIns="79900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136"/>
              <a:buFont typeface="Calibri"/>
              <a:buNone/>
            </a:pPr>
            <a:r>
              <a:rPr lang="en-US" sz="1236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A TESTIMONY</a:t>
            </a:r>
            <a:endParaRPr sz="123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g3d53bccedf1_0_250"/>
          <p:cNvSpPr/>
          <p:nvPr/>
        </p:nvSpPr>
        <p:spPr>
          <a:xfrm>
            <a:off x="502448" y="1536611"/>
            <a:ext cx="71925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900" tIns="39950" rIns="79900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2"/>
              <a:buFont typeface="Calibri"/>
              <a:buNone/>
            </a:pPr>
            <a:r>
              <a:rPr lang="en-US" sz="292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Solitary Confinement.</a:t>
            </a:r>
            <a:endParaRPr sz="292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2"/>
              <a:buFont typeface="Calibri"/>
              <a:buNone/>
            </a:pPr>
            <a:r>
              <a:rPr lang="en-US" sz="292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Where God Still Reaches.</a:t>
            </a:r>
            <a:endParaRPr sz="292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3d53bccedf1_0_250"/>
          <p:cNvSpPr/>
          <p:nvPr/>
        </p:nvSpPr>
        <p:spPr>
          <a:xfrm>
            <a:off x="502448" y="2259069"/>
            <a:ext cx="7192500" cy="32100"/>
          </a:xfrm>
          <a:prstGeom prst="rect">
            <a:avLst/>
          </a:prstGeom>
          <a:solidFill>
            <a:srgbClr val="C9A84C"/>
          </a:solidFill>
          <a:ln w="111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900" tIns="79900" rIns="79900" bIns="79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g3d53bccedf1_0_250"/>
          <p:cNvSpPr/>
          <p:nvPr/>
        </p:nvSpPr>
        <p:spPr>
          <a:xfrm>
            <a:off x="573675" y="2237802"/>
            <a:ext cx="7192500" cy="15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900" tIns="39950" rIns="79900" bIns="399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BB0"/>
              </a:buClr>
              <a:buSzPts val="1573"/>
              <a:buFont typeface="Georgia"/>
              <a:buNone/>
            </a:pPr>
            <a:r>
              <a:rPr lang="en-US" sz="1573" b="0" i="1" u="none" strike="noStrike" cap="none" dirty="0">
                <a:solidFill>
                  <a:srgbClr val="8A9BB0"/>
                </a:solidFill>
                <a:latin typeface="Georgia"/>
                <a:ea typeface="Georgia"/>
                <a:cs typeface="Georgia"/>
                <a:sym typeface="Georgia"/>
              </a:rPr>
              <a:t>[Presenter shares the testimony of the young man and his father]</a:t>
            </a:r>
            <a:endParaRPr sz="157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3d53bccedf1_0_250"/>
          <p:cNvSpPr/>
          <p:nvPr/>
        </p:nvSpPr>
        <p:spPr>
          <a:xfrm>
            <a:off x="0" y="0"/>
            <a:ext cx="9144000" cy="73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6BC30-DD68-EC75-5E86-A8155E2B4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21" y="2465256"/>
            <a:ext cx="7738718" cy="227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d53bccedf1_0_2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79" name="Google Shape;279;g3d53bccedf1_0_2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12964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g3d53bccedf1_0_261"/>
          <p:cNvSpPr/>
          <p:nvPr/>
        </p:nvSpPr>
        <p:spPr>
          <a:xfrm>
            <a:off x="238900" y="882275"/>
            <a:ext cx="6296700" cy="319200"/>
          </a:xfrm>
          <a:prstGeom prst="rect">
            <a:avLst/>
          </a:prstGeom>
          <a:solidFill>
            <a:srgbClr val="C9A84C"/>
          </a:solidFill>
          <a:ln w="111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900" tIns="79900" rIns="79900" bIns="79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3d53bccedf1_0_261"/>
          <p:cNvSpPr/>
          <p:nvPr/>
        </p:nvSpPr>
        <p:spPr>
          <a:xfrm>
            <a:off x="295147" y="882091"/>
            <a:ext cx="35649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900" tIns="39950" rIns="79900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136"/>
              <a:buFont typeface="Calibri"/>
              <a:buNone/>
            </a:pPr>
            <a:r>
              <a:rPr lang="en-US" sz="1236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A TESTIMONY</a:t>
            </a:r>
            <a:endParaRPr sz="123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3d53bccedf1_0_261"/>
          <p:cNvSpPr/>
          <p:nvPr/>
        </p:nvSpPr>
        <p:spPr>
          <a:xfrm>
            <a:off x="502448" y="1588435"/>
            <a:ext cx="71925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900" tIns="39950" rIns="79900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2"/>
              <a:buFont typeface="Calibri"/>
              <a:buNone/>
            </a:pPr>
            <a:r>
              <a:rPr lang="en-US" sz="2922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Loved One Walks Through the Door. </a:t>
            </a:r>
            <a:endParaRPr sz="2922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g3d53bccedf1_0_261"/>
          <p:cNvSpPr/>
          <p:nvPr/>
        </p:nvSpPr>
        <p:spPr>
          <a:xfrm>
            <a:off x="502448" y="2129510"/>
            <a:ext cx="7192500" cy="32100"/>
          </a:xfrm>
          <a:prstGeom prst="rect">
            <a:avLst/>
          </a:prstGeom>
          <a:solidFill>
            <a:srgbClr val="C9A84C"/>
          </a:solidFill>
          <a:ln w="111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900" tIns="79900" rIns="79900" bIns="79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g3d53bccedf1_0_261"/>
          <p:cNvSpPr/>
          <p:nvPr/>
        </p:nvSpPr>
        <p:spPr>
          <a:xfrm>
            <a:off x="0" y="0"/>
            <a:ext cx="9144000" cy="73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E0AB8C-26A0-CAA9-28C8-1BF6A9CDF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48" y="2358887"/>
            <a:ext cx="7322961" cy="2531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d53bccedf1_0_13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92" name="Google Shape;292;g3d53bccedf1_0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3d53bccedf1_0_136"/>
          <p:cNvSpPr/>
          <p:nvPr/>
        </p:nvSpPr>
        <p:spPr>
          <a:xfrm>
            <a:off x="-1730" y="3177988"/>
            <a:ext cx="9141900" cy="196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14117"/>
                </a:srgbClr>
              </a:gs>
              <a:gs pos="100000">
                <a:srgbClr val="000000">
                  <a:alpha val="3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94" name="Google Shape;294;g3d53bccedf1_0_136"/>
          <p:cNvSpPr/>
          <p:nvPr/>
        </p:nvSpPr>
        <p:spPr>
          <a:xfrm>
            <a:off x="457200" y="883901"/>
            <a:ext cx="59100" cy="18135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3d53bccedf1_0_136"/>
          <p:cNvSpPr/>
          <p:nvPr/>
        </p:nvSpPr>
        <p:spPr>
          <a:xfrm>
            <a:off x="685800" y="457200"/>
            <a:ext cx="7818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Georgia"/>
              <a:buNone/>
            </a:pPr>
            <a:r>
              <a:rPr lang="en-US" sz="20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“Can you help me find a church?”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g3d53bccedf1_0_136"/>
          <p:cNvSpPr/>
          <p:nvPr/>
        </p:nvSpPr>
        <p:spPr>
          <a:xfrm>
            <a:off x="685800" y="2788920"/>
            <a:ext cx="8046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300"/>
              <a:buFont typeface="Calibri"/>
              <a:buNone/>
            </a:pPr>
            <a:r>
              <a:rPr lang="en-US" sz="1300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— An incarcerated person, days from release</a:t>
            </a: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3d53bccedf1_0_136"/>
          <p:cNvSpPr/>
          <p:nvPr/>
        </p:nvSpPr>
        <p:spPr>
          <a:xfrm>
            <a:off x="457200" y="315468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700"/>
              <a:buFont typeface="Calibri"/>
              <a:buNone/>
            </a:pPr>
            <a:r>
              <a:rPr lang="en-US" sz="1700" b="0" i="1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They are not asking for a resource list.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700"/>
              <a:buFont typeface="Calibri"/>
              <a:buNone/>
            </a:pPr>
            <a:r>
              <a:rPr lang="en-US" sz="1700" b="0" i="1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They are asking whether anyone on the outside is expecting them.</a:t>
            </a:r>
            <a:endParaRPr sz="1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3d53bccedf1_0_136"/>
          <p:cNvSpPr/>
          <p:nvPr/>
        </p:nvSpPr>
        <p:spPr>
          <a:xfrm>
            <a:off x="457200" y="416052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That question — and whether there is an answer — is the gap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500"/>
              <a:buFont typeface="Calibri"/>
              <a:buNone/>
            </a:pPr>
            <a:r>
              <a:rPr lang="en-US" sz="1500" b="1" i="0" u="none" strike="noStrike" cap="none" dirty="0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the Apostolic </a:t>
            </a:r>
            <a:r>
              <a:rPr lang="en-US" sz="1500" b="1" dirty="0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Jail</a:t>
            </a:r>
            <a:r>
              <a:rPr lang="en-US" sz="1500" b="1" i="0" u="none" strike="noStrike" cap="none" dirty="0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 Ministry exists to close the gap.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g3d53bccedf1_0_136"/>
          <p:cNvSpPr/>
          <p:nvPr/>
        </p:nvSpPr>
        <p:spPr>
          <a:xfrm>
            <a:off x="0" y="0"/>
            <a:ext cx="9144000" cy="73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d53bccedf1_0_1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305" name="Google Shape;305;g3d53bccedf1_0_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g3d53bccedf1_0_142"/>
          <p:cNvSpPr/>
          <p:nvPr/>
        </p:nvSpPr>
        <p:spPr>
          <a:xfrm>
            <a:off x="-1730" y="3177988"/>
            <a:ext cx="9141900" cy="196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14117"/>
                </a:srgbClr>
              </a:gs>
              <a:gs pos="100000">
                <a:srgbClr val="000000">
                  <a:alpha val="3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07" name="Google Shape;307;g3d53bccedf1_0_142"/>
          <p:cNvSpPr/>
          <p:nvPr/>
        </p:nvSpPr>
        <p:spPr>
          <a:xfrm>
            <a:off x="206520" y="614516"/>
            <a:ext cx="78243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25" tIns="43450" rIns="86925" bIns="43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331"/>
              <a:buFont typeface="Georgia"/>
              <a:buNone/>
            </a:pPr>
            <a:r>
              <a:rPr lang="en-US" sz="1331" b="0" i="1" u="none" strike="noStrike" cap="none">
                <a:solidFill>
                  <a:srgbClr val="C9A84C"/>
                </a:solidFill>
                <a:latin typeface="Georgia"/>
                <a:ea typeface="Georgia"/>
                <a:cs typeface="Georgia"/>
                <a:sym typeface="Georgia"/>
              </a:rPr>
              <a:t>What if…</a:t>
            </a:r>
            <a:endParaRPr sz="133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3d53bccedf1_0_142"/>
          <p:cNvSpPr/>
          <p:nvPr/>
        </p:nvSpPr>
        <p:spPr>
          <a:xfrm>
            <a:off x="380400" y="1136122"/>
            <a:ext cx="5475000" cy="43500"/>
          </a:xfrm>
          <a:prstGeom prst="rect">
            <a:avLst/>
          </a:prstGeom>
          <a:solidFill>
            <a:srgbClr val="C9A84C"/>
          </a:solidFill>
          <a:ln w="1207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6925" tIns="86925" rIns="86925" bIns="86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1"/>
              <a:buFont typeface="Arial"/>
              <a:buNone/>
            </a:pPr>
            <a:endParaRPr sz="133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g3d53bccedf1_0_142"/>
          <p:cNvSpPr/>
          <p:nvPr/>
        </p:nvSpPr>
        <p:spPr>
          <a:xfrm>
            <a:off x="206520" y="1266540"/>
            <a:ext cx="7824300" cy="9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25" tIns="43450" rIns="86925" bIns="43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72"/>
              <a:buFont typeface="Calibri"/>
              <a:buNone/>
            </a:pPr>
            <a:r>
              <a:rPr lang="en-US" sz="247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if the Apostolic Assembly had people</a:t>
            </a:r>
            <a:endParaRPr sz="247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72"/>
              <a:buFont typeface="Calibri"/>
              <a:buNone/>
            </a:pPr>
            <a:r>
              <a:rPr lang="en-US" sz="247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inside every tier of this system —</a:t>
            </a:r>
            <a:endParaRPr sz="247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g3d53bccedf1_0_142"/>
          <p:cNvSpPr/>
          <p:nvPr/>
        </p:nvSpPr>
        <p:spPr>
          <a:xfrm>
            <a:off x="206520" y="2379329"/>
            <a:ext cx="52200" cy="391200"/>
          </a:xfrm>
          <a:prstGeom prst="rect">
            <a:avLst/>
          </a:prstGeom>
          <a:solidFill>
            <a:srgbClr val="C9A84C"/>
          </a:solidFill>
          <a:ln w="1207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6925" tIns="86925" rIns="86925" bIns="86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1"/>
              <a:buFont typeface="Arial"/>
              <a:buNone/>
            </a:pPr>
            <a:endParaRPr sz="133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g3d53bccedf1_0_142"/>
          <p:cNvSpPr/>
          <p:nvPr/>
        </p:nvSpPr>
        <p:spPr>
          <a:xfrm>
            <a:off x="423862" y="2309780"/>
            <a:ext cx="78243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25" tIns="43450" rIns="86925" bIns="43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8EC"/>
              </a:buClr>
              <a:buSzPts val="1426"/>
              <a:buFont typeface="Calibri"/>
              <a:buNone/>
            </a:pPr>
            <a:r>
              <a:rPr lang="en-US" sz="1426" b="0" i="0" u="none" strike="noStrike" cap="none">
                <a:solidFill>
                  <a:srgbClr val="C8D8EC"/>
                </a:solidFill>
                <a:latin typeface="Calibri"/>
                <a:ea typeface="Calibri"/>
                <a:cs typeface="Calibri"/>
                <a:sym typeface="Calibri"/>
              </a:rPr>
              <a:t>Not as volunteers who show up once a month — but as authorized,</a:t>
            </a:r>
            <a:endParaRPr sz="142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8EC"/>
              </a:buClr>
              <a:buSzPts val="1426"/>
              <a:buFont typeface="Calibri"/>
              <a:buNone/>
            </a:pPr>
            <a:r>
              <a:rPr lang="en-US" sz="1426" b="0" i="0" u="none" strike="noStrike" cap="none">
                <a:solidFill>
                  <a:srgbClr val="C8D8EC"/>
                </a:solidFill>
                <a:latin typeface="Calibri"/>
                <a:ea typeface="Calibri"/>
                <a:cs typeface="Calibri"/>
                <a:sym typeface="Calibri"/>
              </a:rPr>
              <a:t>credentialed, institutionally recognized ministers.</a:t>
            </a:r>
            <a:endParaRPr sz="142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g3d53bccedf1_0_142"/>
          <p:cNvSpPr/>
          <p:nvPr/>
        </p:nvSpPr>
        <p:spPr>
          <a:xfrm>
            <a:off x="206520" y="3057434"/>
            <a:ext cx="52200" cy="391200"/>
          </a:xfrm>
          <a:prstGeom prst="rect">
            <a:avLst/>
          </a:prstGeom>
          <a:solidFill>
            <a:srgbClr val="C9A84C"/>
          </a:solidFill>
          <a:ln w="1207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6925" tIns="86925" rIns="86925" bIns="86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1"/>
              <a:buFont typeface="Arial"/>
              <a:buNone/>
            </a:pPr>
            <a:endParaRPr sz="133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g3d53bccedf1_0_142"/>
          <p:cNvSpPr/>
          <p:nvPr/>
        </p:nvSpPr>
        <p:spPr>
          <a:xfrm>
            <a:off x="423862" y="2987885"/>
            <a:ext cx="78243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25" tIns="43450" rIns="86925" bIns="43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8EC"/>
              </a:buClr>
              <a:buSzPts val="1426"/>
              <a:buFont typeface="Calibri"/>
              <a:buNone/>
            </a:pPr>
            <a:r>
              <a:rPr lang="en-US" sz="1426" b="0" i="0" u="none" strike="noStrike" cap="none">
                <a:solidFill>
                  <a:srgbClr val="C8D8EC"/>
                </a:solidFill>
                <a:latin typeface="Calibri"/>
                <a:ea typeface="Calibri"/>
                <a:cs typeface="Calibri"/>
                <a:sym typeface="Calibri"/>
              </a:rPr>
              <a:t>People who sit at the table when policy decisions are made.</a:t>
            </a:r>
            <a:endParaRPr sz="142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3d53bccedf1_0_142"/>
          <p:cNvSpPr/>
          <p:nvPr/>
        </p:nvSpPr>
        <p:spPr>
          <a:xfrm>
            <a:off x="206520" y="3735540"/>
            <a:ext cx="52200" cy="391200"/>
          </a:xfrm>
          <a:prstGeom prst="rect">
            <a:avLst/>
          </a:prstGeom>
          <a:solidFill>
            <a:srgbClr val="C9A84C"/>
          </a:solidFill>
          <a:ln w="1207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6925" tIns="86925" rIns="86925" bIns="86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1"/>
              <a:buFont typeface="Arial"/>
              <a:buNone/>
            </a:pPr>
            <a:endParaRPr sz="133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g3d53bccedf1_0_142"/>
          <p:cNvSpPr/>
          <p:nvPr/>
        </p:nvSpPr>
        <p:spPr>
          <a:xfrm>
            <a:off x="423862" y="3665990"/>
            <a:ext cx="78243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25" tIns="43450" rIns="86925" bIns="43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8EC"/>
              </a:buClr>
              <a:buSzPts val="1426"/>
              <a:buFont typeface="Calibri"/>
              <a:buNone/>
            </a:pPr>
            <a:r>
              <a:rPr lang="en-US" sz="1426" b="0" i="0" u="none" strike="noStrike" cap="none">
                <a:solidFill>
                  <a:srgbClr val="C8D8EC"/>
                </a:solidFill>
                <a:latin typeface="Calibri"/>
                <a:ea typeface="Calibri"/>
                <a:cs typeface="Calibri"/>
                <a:sym typeface="Calibri"/>
              </a:rPr>
              <a:t>People who carry the full weight of the AAOFCJ behind them</a:t>
            </a:r>
            <a:endParaRPr sz="142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8EC"/>
              </a:buClr>
              <a:buSzPts val="1426"/>
              <a:buFont typeface="Calibri"/>
              <a:buNone/>
            </a:pPr>
            <a:r>
              <a:rPr lang="en-US" sz="1426" b="0" i="0" u="none" strike="noStrike" cap="none">
                <a:solidFill>
                  <a:srgbClr val="C8D8EC"/>
                </a:solidFill>
                <a:latin typeface="Calibri"/>
                <a:ea typeface="Calibri"/>
                <a:cs typeface="Calibri"/>
                <a:sym typeface="Calibri"/>
              </a:rPr>
              <a:t>into those spaces every single day.</a:t>
            </a:r>
            <a:endParaRPr sz="142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3d53bccedf1_0_142"/>
          <p:cNvSpPr/>
          <p:nvPr/>
        </p:nvSpPr>
        <p:spPr>
          <a:xfrm>
            <a:off x="206520" y="4413645"/>
            <a:ext cx="52200" cy="391200"/>
          </a:xfrm>
          <a:prstGeom prst="rect">
            <a:avLst/>
          </a:prstGeom>
          <a:solidFill>
            <a:srgbClr val="C9A84C"/>
          </a:solidFill>
          <a:ln w="1207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6925" tIns="86925" rIns="86925" bIns="86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1"/>
              <a:buFont typeface="Arial"/>
              <a:buNone/>
            </a:pPr>
            <a:endParaRPr sz="1331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3d53bccedf1_0_142"/>
          <p:cNvSpPr/>
          <p:nvPr/>
        </p:nvSpPr>
        <p:spPr>
          <a:xfrm>
            <a:off x="423862" y="4344096"/>
            <a:ext cx="78243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925" tIns="43450" rIns="86925" bIns="434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8EC"/>
              </a:buClr>
              <a:buSzPts val="1426"/>
              <a:buFont typeface="Calibri"/>
              <a:buNone/>
            </a:pPr>
            <a:r>
              <a:rPr lang="en-US" sz="1426" b="0" i="0" u="none" strike="noStrike" cap="none">
                <a:solidFill>
                  <a:srgbClr val="C8D8EC"/>
                </a:solidFill>
                <a:latin typeface="Calibri"/>
                <a:ea typeface="Calibri"/>
                <a:cs typeface="Calibri"/>
                <a:sym typeface="Calibri"/>
              </a:rPr>
              <a:t>People the institution cannot ignore — because the law requires</a:t>
            </a:r>
            <a:endParaRPr sz="142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D8EC"/>
              </a:buClr>
              <a:buSzPts val="1426"/>
              <a:buFont typeface="Calibri"/>
              <a:buNone/>
            </a:pPr>
            <a:r>
              <a:rPr lang="en-US" sz="1426" b="0" i="0" u="none" strike="noStrike" cap="none">
                <a:solidFill>
                  <a:srgbClr val="C8D8EC"/>
                </a:solidFill>
                <a:latin typeface="Calibri"/>
                <a:ea typeface="Calibri"/>
                <a:cs typeface="Calibri"/>
                <a:sym typeface="Calibri"/>
              </a:rPr>
              <a:t>them to be there.</a:t>
            </a:r>
            <a:endParaRPr sz="142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3d53bccedf1_0_142"/>
          <p:cNvSpPr/>
          <p:nvPr/>
        </p:nvSpPr>
        <p:spPr>
          <a:xfrm>
            <a:off x="0" y="0"/>
            <a:ext cx="9144000" cy="73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d53bccedf1_0_1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324" name="Google Shape;324;g3d53bccedf1_0_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g3d53bccedf1_0_148"/>
          <p:cNvSpPr/>
          <p:nvPr/>
        </p:nvSpPr>
        <p:spPr>
          <a:xfrm>
            <a:off x="-1730" y="3177988"/>
            <a:ext cx="9141900" cy="196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14117"/>
                </a:srgbClr>
              </a:gs>
              <a:gs pos="100000">
                <a:srgbClr val="000000">
                  <a:alpha val="3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26" name="Google Shape;326;g3d53bccedf1_0_148"/>
          <p:cNvSpPr/>
          <p:nvPr/>
        </p:nvSpPr>
        <p:spPr>
          <a:xfrm>
            <a:off x="0" y="2617125"/>
            <a:ext cx="9144000" cy="73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3d53bccedf1_0_148"/>
          <p:cNvSpPr/>
          <p:nvPr/>
        </p:nvSpPr>
        <p:spPr>
          <a:xfrm>
            <a:off x="457200" y="826444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2200"/>
              <a:buFont typeface="Calibri"/>
              <a:buNone/>
            </a:pPr>
            <a:r>
              <a:rPr lang="en-US" sz="3100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The AAOFCJ currently has</a:t>
            </a:r>
            <a:endParaRPr sz="3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3d53bccedf1_0_148"/>
          <p:cNvSpPr/>
          <p:nvPr/>
        </p:nvSpPr>
        <p:spPr>
          <a:xfrm>
            <a:off x="457200" y="1245525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2000"/>
              <a:buFont typeface="Calibri"/>
              <a:buNone/>
            </a:pPr>
            <a:r>
              <a:rPr lang="en-US" sz="12000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sz="1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3d53bccedf1_0_148"/>
          <p:cNvSpPr/>
          <p:nvPr/>
        </p:nvSpPr>
        <p:spPr>
          <a:xfrm>
            <a:off x="457200" y="2616750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2200"/>
              <a:buFont typeface="Calibri"/>
              <a:buNone/>
            </a:pPr>
            <a:r>
              <a:rPr lang="en-US" sz="3100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formally endorsed chaplains.</a:t>
            </a:r>
            <a:endParaRPr sz="3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3d53bccedf1_0_148"/>
          <p:cNvSpPr/>
          <p:nvPr/>
        </p:nvSpPr>
        <p:spPr>
          <a:xfrm>
            <a:off x="914400" y="3257205"/>
            <a:ext cx="73152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BB0"/>
              </a:buClr>
              <a:buSzPts val="1600"/>
              <a:buFont typeface="Georgia"/>
              <a:buNone/>
            </a:pPr>
            <a:r>
              <a:rPr lang="en-US" sz="1600" b="0" i="1" u="none" strike="noStrike" cap="none">
                <a:solidFill>
                  <a:srgbClr val="8A9BB0"/>
                </a:solidFill>
                <a:latin typeface="Georgia"/>
                <a:ea typeface="Georgia"/>
                <a:cs typeface="Georgia"/>
                <a:sym typeface="Georgia"/>
              </a:rPr>
              <a:t>Even though the Federal Bureau of Prisons already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BB0"/>
              </a:buClr>
              <a:buSzPts val="1600"/>
              <a:buFont typeface="Georgia"/>
              <a:buNone/>
            </a:pPr>
            <a:r>
              <a:rPr lang="en-US" sz="1600" b="0" i="1" u="none" strike="noStrike" cap="none">
                <a:solidFill>
                  <a:srgbClr val="8A9BB0"/>
                </a:solidFill>
                <a:latin typeface="Georgia"/>
                <a:ea typeface="Georgia"/>
                <a:cs typeface="Georgia"/>
                <a:sym typeface="Georgia"/>
              </a:rPr>
              <a:t>recognizes “Apostolic/Non-Trinitarian” as a formal category.</a:t>
            </a: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3d53bccedf1_0_148"/>
          <p:cNvSpPr/>
          <p:nvPr/>
        </p:nvSpPr>
        <p:spPr>
          <a:xfrm>
            <a:off x="457200" y="4296557"/>
            <a:ext cx="8229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Something is being built. If you want to know what it looks like — come find us.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d53bccedf1_0_15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337" name="Google Shape;337;g3d53bccedf1_0_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g3d53bccedf1_0_154"/>
          <p:cNvSpPr/>
          <p:nvPr/>
        </p:nvSpPr>
        <p:spPr>
          <a:xfrm>
            <a:off x="-1730" y="3177988"/>
            <a:ext cx="9141900" cy="196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14117"/>
                </a:srgbClr>
              </a:gs>
              <a:gs pos="100000">
                <a:srgbClr val="000000">
                  <a:alpha val="3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39" name="Google Shape;339;g3d53bccedf1_0_154"/>
          <p:cNvSpPr/>
          <p:nvPr/>
        </p:nvSpPr>
        <p:spPr>
          <a:xfrm>
            <a:off x="213001" y="669100"/>
            <a:ext cx="79887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5" tIns="43400" rIns="86825" bIns="43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2469"/>
              <a:buFont typeface="Calibri"/>
              <a:buNone/>
            </a:pPr>
            <a:r>
              <a:rPr lang="en-US" sz="2469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The Tool Already Exists in Your Church</a:t>
            </a:r>
            <a:endParaRPr sz="2469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g3d53bccedf1_0_154"/>
          <p:cNvSpPr/>
          <p:nvPr/>
        </p:nvSpPr>
        <p:spPr>
          <a:xfrm>
            <a:off x="213000" y="1190100"/>
            <a:ext cx="6380700" cy="24300"/>
          </a:xfrm>
          <a:prstGeom prst="rect">
            <a:avLst/>
          </a:prstGeom>
          <a:solidFill>
            <a:srgbClr val="C9A84C"/>
          </a:solidFill>
          <a:ln w="1205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6825" tIns="86825" rIns="86825" bIns="86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9"/>
              <a:buFont typeface="Arial"/>
              <a:buNone/>
            </a:pPr>
            <a:endParaRPr sz="132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d53bccedf1_0_154"/>
          <p:cNvSpPr/>
          <p:nvPr/>
        </p:nvSpPr>
        <p:spPr>
          <a:xfrm>
            <a:off x="209929" y="1867932"/>
            <a:ext cx="477600" cy="825000"/>
          </a:xfrm>
          <a:prstGeom prst="rect">
            <a:avLst/>
          </a:prstGeom>
          <a:solidFill>
            <a:srgbClr val="0F1F3D"/>
          </a:solidFill>
          <a:ln w="12050" cap="flat" cmpd="sng">
            <a:solidFill>
              <a:srgbClr val="0F1F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6825" tIns="86825" rIns="86825" bIns="86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9"/>
              <a:buFont typeface="Arial"/>
              <a:buNone/>
            </a:pPr>
            <a:endParaRPr sz="132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3d53bccedf1_0_154"/>
          <p:cNvSpPr/>
          <p:nvPr/>
        </p:nvSpPr>
        <p:spPr>
          <a:xfrm>
            <a:off x="213001" y="1320352"/>
            <a:ext cx="79887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5" tIns="43400" rIns="86825" bIns="43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424"/>
              <a:buFont typeface="Georgia"/>
              <a:buNone/>
            </a:pPr>
            <a:r>
              <a:rPr lang="en-US" sz="1424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The Strategy of Jesus Simplified — three gears your church already runs:</a:t>
            </a:r>
            <a:endParaRPr sz="1424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3d53bccedf1_0_154"/>
          <p:cNvSpPr/>
          <p:nvPr/>
        </p:nvSpPr>
        <p:spPr>
          <a:xfrm>
            <a:off x="213001" y="1910820"/>
            <a:ext cx="4776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2469"/>
              <a:buFont typeface="Calibri"/>
              <a:buNone/>
            </a:pPr>
            <a:r>
              <a:rPr lang="en-US" sz="2469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6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3d53bccedf1_0_154"/>
          <p:cNvSpPr/>
          <p:nvPr/>
        </p:nvSpPr>
        <p:spPr>
          <a:xfrm>
            <a:off x="789529" y="1875025"/>
            <a:ext cx="3861000" cy="82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3d53bccedf1_0_154"/>
          <p:cNvSpPr/>
          <p:nvPr/>
        </p:nvSpPr>
        <p:spPr>
          <a:xfrm>
            <a:off x="820835" y="1884770"/>
            <a:ext cx="73809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519"/>
              <a:buFont typeface="Calibri"/>
              <a:buNone/>
            </a:pPr>
            <a:r>
              <a:rPr lang="en-US" sz="1519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Evangelistic Cycle</a:t>
            </a:r>
            <a:endParaRPr sz="151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3d53bccedf1_0_154"/>
          <p:cNvSpPr/>
          <p:nvPr/>
        </p:nvSpPr>
        <p:spPr>
          <a:xfrm>
            <a:off x="820825" y="2206050"/>
            <a:ext cx="372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5" tIns="43400" rIns="86825" bIns="43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235"/>
              <a:buFont typeface="Calibri"/>
              <a:buNone/>
            </a:pPr>
            <a:r>
              <a:rPr lang="en-US" sz="1235" b="0" i="0" u="none" strike="noStrike" cap="none" dirty="0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5 weeks: Identify → Contact → Visit → Invite → Bring.</a:t>
            </a:r>
            <a:endParaRPr sz="123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235"/>
              <a:buFont typeface="Calibri"/>
              <a:buNone/>
            </a:pPr>
            <a:r>
              <a:rPr lang="en-US" sz="1235" b="0" i="0" u="none" strike="noStrike" cap="none" dirty="0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Inside:  10 people live in housing unit.</a:t>
            </a:r>
            <a:endParaRPr sz="1235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3d53bccedf1_0_154"/>
          <p:cNvSpPr/>
          <p:nvPr/>
        </p:nvSpPr>
        <p:spPr>
          <a:xfrm>
            <a:off x="213001" y="2952822"/>
            <a:ext cx="477600" cy="825000"/>
          </a:xfrm>
          <a:prstGeom prst="rect">
            <a:avLst/>
          </a:prstGeom>
          <a:solidFill>
            <a:srgbClr val="0F1F3D"/>
          </a:solidFill>
          <a:ln w="12050" cap="flat" cmpd="sng">
            <a:solidFill>
              <a:srgbClr val="0F1F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6825" tIns="86825" rIns="86825" bIns="86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9"/>
              <a:buFont typeface="Arial"/>
              <a:buNone/>
            </a:pPr>
            <a:endParaRPr sz="132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g3d53bccedf1_0_154"/>
          <p:cNvSpPr/>
          <p:nvPr/>
        </p:nvSpPr>
        <p:spPr>
          <a:xfrm>
            <a:off x="213001" y="3022289"/>
            <a:ext cx="4776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2469"/>
              <a:buFont typeface="Calibri"/>
              <a:buNone/>
            </a:pPr>
            <a:r>
              <a:rPr lang="en-US" sz="2469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6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3d53bccedf1_0_154"/>
          <p:cNvSpPr/>
          <p:nvPr/>
        </p:nvSpPr>
        <p:spPr>
          <a:xfrm>
            <a:off x="789524" y="2952825"/>
            <a:ext cx="4871400" cy="82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3d53bccedf1_0_154"/>
          <p:cNvSpPr/>
          <p:nvPr/>
        </p:nvSpPr>
        <p:spPr>
          <a:xfrm>
            <a:off x="820835" y="2996239"/>
            <a:ext cx="73809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519"/>
              <a:buFont typeface="Calibri"/>
              <a:buNone/>
            </a:pPr>
            <a:r>
              <a:rPr lang="en-US" sz="1519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Cell Group</a:t>
            </a:r>
            <a:endParaRPr sz="151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3d53bccedf1_0_154"/>
          <p:cNvSpPr/>
          <p:nvPr/>
        </p:nvSpPr>
        <p:spPr>
          <a:xfrm>
            <a:off x="820835" y="3317523"/>
            <a:ext cx="73809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5" tIns="43400" rIns="86825" bIns="43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235"/>
              <a:buFont typeface="Calibri"/>
              <a:buNone/>
            </a:pPr>
            <a:r>
              <a:rPr lang="en-US" sz="1235" b="0" i="0" u="none" strike="noStrike" cap="none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Approved service: Worship, Discipleship, Ministry, Fellowship, Evangelism.</a:t>
            </a:r>
            <a:endParaRPr sz="123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235"/>
              <a:buFont typeface="Calibri"/>
              <a:buNone/>
            </a:pPr>
            <a:r>
              <a:rPr lang="en-US" sz="1235" b="0" i="0" u="none" strike="noStrike" cap="none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Consistency is the most powerful message you can send.</a:t>
            </a:r>
            <a:endParaRPr sz="123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3d53bccedf1_0_154"/>
          <p:cNvSpPr/>
          <p:nvPr/>
        </p:nvSpPr>
        <p:spPr>
          <a:xfrm>
            <a:off x="213001" y="4064291"/>
            <a:ext cx="477600" cy="825000"/>
          </a:xfrm>
          <a:prstGeom prst="rect">
            <a:avLst/>
          </a:prstGeom>
          <a:solidFill>
            <a:srgbClr val="0F1F3D"/>
          </a:solidFill>
          <a:ln w="12050" cap="flat" cmpd="sng">
            <a:solidFill>
              <a:srgbClr val="0F1F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6825" tIns="86825" rIns="86825" bIns="868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9"/>
              <a:buFont typeface="Arial"/>
              <a:buNone/>
            </a:pPr>
            <a:endParaRPr sz="132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3d53bccedf1_0_154"/>
          <p:cNvSpPr/>
          <p:nvPr/>
        </p:nvSpPr>
        <p:spPr>
          <a:xfrm>
            <a:off x="789528" y="4068488"/>
            <a:ext cx="4871400" cy="825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g3d53bccedf1_0_154"/>
          <p:cNvSpPr/>
          <p:nvPr/>
        </p:nvSpPr>
        <p:spPr>
          <a:xfrm>
            <a:off x="213001" y="4133758"/>
            <a:ext cx="477600" cy="6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2469"/>
              <a:buFont typeface="Calibri"/>
              <a:buNone/>
            </a:pPr>
            <a:r>
              <a:rPr lang="en-US" sz="2469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6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3d53bccedf1_0_154"/>
          <p:cNvSpPr/>
          <p:nvPr/>
        </p:nvSpPr>
        <p:spPr>
          <a:xfrm>
            <a:off x="820835" y="4107708"/>
            <a:ext cx="7380900" cy="3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519"/>
              <a:buFont typeface="Calibri"/>
              <a:buNone/>
            </a:pPr>
            <a:r>
              <a:rPr lang="en-US" sz="1519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Discipleship School</a:t>
            </a:r>
            <a:endParaRPr sz="151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3d53bccedf1_0_154"/>
          <p:cNvSpPr/>
          <p:nvPr/>
        </p:nvSpPr>
        <p:spPr>
          <a:xfrm>
            <a:off x="820835" y="4428992"/>
            <a:ext cx="73809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6825" tIns="43400" rIns="86825" bIns="43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235"/>
              <a:buFont typeface="Calibri"/>
              <a:buNone/>
            </a:pPr>
            <a:r>
              <a:rPr lang="en-US" sz="1235" b="0" i="0" u="none" strike="noStrike" cap="none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Levels 1–4 by correspondence.</a:t>
            </a:r>
            <a:endParaRPr sz="123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235"/>
              <a:buFont typeface="Calibri"/>
              <a:buNone/>
            </a:pPr>
            <a:r>
              <a:rPr lang="en-US" sz="1235" b="0" i="0" u="none" strike="noStrike" cap="none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Follows the person when they transfer. No access required.</a:t>
            </a:r>
            <a:endParaRPr sz="123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d53bccedf1_0_16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362" name="Google Shape;362;g3d53bccedf1_0_1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g3d53bccedf1_0_160"/>
          <p:cNvSpPr/>
          <p:nvPr/>
        </p:nvSpPr>
        <p:spPr>
          <a:xfrm>
            <a:off x="-1730" y="3177988"/>
            <a:ext cx="9141900" cy="196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14117"/>
                </a:srgbClr>
              </a:gs>
              <a:gs pos="100000">
                <a:srgbClr val="000000">
                  <a:alpha val="3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64" name="Google Shape;364;g3d53bccedf1_0_160"/>
          <p:cNvSpPr/>
          <p:nvPr/>
        </p:nvSpPr>
        <p:spPr>
          <a:xfrm>
            <a:off x="170670" y="2093265"/>
            <a:ext cx="2011800" cy="2194500"/>
          </a:xfrm>
          <a:prstGeom prst="rect">
            <a:avLst/>
          </a:prstGeom>
          <a:solidFill>
            <a:srgbClr val="1A2F52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3d53bccedf1_0_160"/>
          <p:cNvSpPr/>
          <p:nvPr/>
        </p:nvSpPr>
        <p:spPr>
          <a:xfrm>
            <a:off x="170670" y="2093265"/>
            <a:ext cx="2011800" cy="457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3d53bccedf1_0_160"/>
          <p:cNvSpPr/>
          <p:nvPr/>
        </p:nvSpPr>
        <p:spPr>
          <a:xfrm>
            <a:off x="243822" y="2120697"/>
            <a:ext cx="18744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GO IN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3d53bccedf1_0_160"/>
          <p:cNvSpPr/>
          <p:nvPr/>
        </p:nvSpPr>
        <p:spPr>
          <a:xfrm>
            <a:off x="262110" y="2641905"/>
            <a:ext cx="18288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Volunteer at a facility.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 walk you through every step.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g3d53bccedf1_0_160"/>
          <p:cNvSpPr/>
          <p:nvPr/>
        </p:nvSpPr>
        <p:spPr>
          <a:xfrm>
            <a:off x="2346942" y="2093265"/>
            <a:ext cx="2011800" cy="2194500"/>
          </a:xfrm>
          <a:prstGeom prst="rect">
            <a:avLst/>
          </a:prstGeom>
          <a:solidFill>
            <a:srgbClr val="1A2F52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g3d53bccedf1_0_160"/>
          <p:cNvSpPr/>
          <p:nvPr/>
        </p:nvSpPr>
        <p:spPr>
          <a:xfrm>
            <a:off x="2346942" y="2093265"/>
            <a:ext cx="2011800" cy="457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g3d53bccedf1_0_160"/>
          <p:cNvSpPr/>
          <p:nvPr/>
        </p:nvSpPr>
        <p:spPr>
          <a:xfrm>
            <a:off x="2420094" y="2120697"/>
            <a:ext cx="18744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WRITE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3d53bccedf1_0_160"/>
          <p:cNvSpPr/>
          <p:nvPr/>
        </p:nvSpPr>
        <p:spPr>
          <a:xfrm>
            <a:off x="2438382" y="2641905"/>
            <a:ext cx="18288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Correspondence discipleship.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 access required.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3d53bccedf1_0_160"/>
          <p:cNvSpPr/>
          <p:nvPr/>
        </p:nvSpPr>
        <p:spPr>
          <a:xfrm>
            <a:off x="4523214" y="2093265"/>
            <a:ext cx="2011800" cy="2194500"/>
          </a:xfrm>
          <a:prstGeom prst="rect">
            <a:avLst/>
          </a:prstGeom>
          <a:solidFill>
            <a:srgbClr val="1A2F52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3d53bccedf1_0_160"/>
          <p:cNvSpPr/>
          <p:nvPr/>
        </p:nvSpPr>
        <p:spPr>
          <a:xfrm>
            <a:off x="4523214" y="2093265"/>
            <a:ext cx="2011800" cy="457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3d53bccedf1_0_160"/>
          <p:cNvSpPr/>
          <p:nvPr/>
        </p:nvSpPr>
        <p:spPr>
          <a:xfrm>
            <a:off x="4596366" y="2120697"/>
            <a:ext cx="18744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200"/>
              <a:buFont typeface="Calibri"/>
              <a:buNone/>
            </a:pPr>
            <a:r>
              <a:rPr lang="en-US" sz="1200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RECEIVE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3d53bccedf1_0_160"/>
          <p:cNvSpPr/>
          <p:nvPr/>
        </p:nvSpPr>
        <p:spPr>
          <a:xfrm>
            <a:off x="4614654" y="2641905"/>
            <a:ext cx="18288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Welcome released people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by name. Before they arrive.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3d53bccedf1_0_160"/>
          <p:cNvSpPr/>
          <p:nvPr/>
        </p:nvSpPr>
        <p:spPr>
          <a:xfrm>
            <a:off x="6699486" y="2093265"/>
            <a:ext cx="2011800" cy="2194500"/>
          </a:xfrm>
          <a:prstGeom prst="rect">
            <a:avLst/>
          </a:prstGeom>
          <a:solidFill>
            <a:srgbClr val="1A2F52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3d53bccedf1_0_160"/>
          <p:cNvSpPr/>
          <p:nvPr/>
        </p:nvSpPr>
        <p:spPr>
          <a:xfrm>
            <a:off x="6699486" y="2093265"/>
            <a:ext cx="2011800" cy="457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3d53bccedf1_0_160"/>
          <p:cNvSpPr/>
          <p:nvPr/>
        </p:nvSpPr>
        <p:spPr>
          <a:xfrm>
            <a:off x="6772638" y="2120697"/>
            <a:ext cx="18744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200"/>
              <a:buFont typeface="Calibri"/>
              <a:buNone/>
            </a:pPr>
            <a:r>
              <a:rPr lang="en-US" sz="1200" b="1" i="0" u="none" strike="noStrike" cap="none" dirty="0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CHAMPION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g3d53bccedf1_0_160"/>
          <p:cNvSpPr/>
          <p:nvPr/>
        </p:nvSpPr>
        <p:spPr>
          <a:xfrm>
            <a:off x="6790926" y="2641905"/>
            <a:ext cx="18288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District &amp; national leaders.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APM needs your reach.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3d53bccedf1_0_160"/>
          <p:cNvSpPr/>
          <p:nvPr/>
        </p:nvSpPr>
        <p:spPr>
          <a:xfrm>
            <a:off x="170675" y="1162450"/>
            <a:ext cx="8540700" cy="783900"/>
          </a:xfrm>
          <a:prstGeom prst="rect">
            <a:avLst/>
          </a:prstGeom>
          <a:solidFill>
            <a:srgbClr val="C9A84C"/>
          </a:solidFill>
          <a:ln w="1185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400" tIns="85400" rIns="85400" bIns="85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8"/>
              <a:buFont typeface="Arial"/>
              <a:buNone/>
            </a:pPr>
            <a:endParaRPr sz="130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g3d53bccedf1_0_160"/>
          <p:cNvSpPr/>
          <p:nvPr/>
        </p:nvSpPr>
        <p:spPr>
          <a:xfrm>
            <a:off x="597713" y="1211437"/>
            <a:ext cx="7686600" cy="3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00" tIns="42675" rIns="85400" bIns="42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2428"/>
              <a:buFont typeface="Calibri"/>
              <a:buNone/>
            </a:pPr>
            <a:r>
              <a:rPr lang="en-US" sz="2428" b="1" i="0" u="none" strike="noStrike" cap="none" dirty="0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The sentence isn’t finished yet.</a:t>
            </a:r>
            <a:endParaRPr sz="2428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g3d53bccedf1_0_160"/>
          <p:cNvSpPr/>
          <p:nvPr/>
        </p:nvSpPr>
        <p:spPr>
          <a:xfrm>
            <a:off x="597713" y="1529856"/>
            <a:ext cx="7686600" cy="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400" tIns="42675" rIns="85400" bIns="42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868"/>
              <a:buFont typeface="Calibri"/>
              <a:buNone/>
            </a:pPr>
            <a:r>
              <a:rPr lang="en-US" sz="1868" b="0" i="0" u="none" strike="noStrike" cap="none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Come finish it with us.</a:t>
            </a:r>
            <a:endParaRPr sz="186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3d53bccedf1_0_160"/>
          <p:cNvSpPr/>
          <p:nvPr/>
        </p:nvSpPr>
        <p:spPr>
          <a:xfrm>
            <a:off x="274320" y="4279392"/>
            <a:ext cx="8595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100"/>
              <a:buFont typeface="Calibri"/>
              <a:buNone/>
            </a:pPr>
            <a:r>
              <a:rPr lang="en-US" sz="1100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APM BOOTH IN THE LOBBY  •  QUESTIONS  •  COMMITMENT  •  DONATIONS  •  FIND OUT MORE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d53bccedf1_0_160"/>
          <p:cNvSpPr/>
          <p:nvPr/>
        </p:nvSpPr>
        <p:spPr>
          <a:xfrm>
            <a:off x="274320" y="4663440"/>
            <a:ext cx="8595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A9BB0"/>
              </a:buClr>
              <a:buSzPts val="1000"/>
              <a:buFont typeface="Calibri"/>
              <a:buNone/>
            </a:pPr>
            <a:r>
              <a:rPr lang="en-US" sz="1000" b="0" i="0" u="none" strike="noStrike" cap="none">
                <a:solidFill>
                  <a:srgbClr val="8A9BB0"/>
                </a:solidFill>
                <a:latin typeface="Calibri"/>
                <a:ea typeface="Calibri"/>
                <a:cs typeface="Calibri"/>
                <a:sym typeface="Calibri"/>
              </a:rPr>
              <a:t>Apostolic Prison Ministry  •  AAOFCJ National Missions Event  •  April 25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d53bccedf1_0_16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390" name="Google Shape;390;g3d53bccedf1_0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3d53bccedf1_0_166"/>
          <p:cNvSpPr/>
          <p:nvPr/>
        </p:nvSpPr>
        <p:spPr>
          <a:xfrm>
            <a:off x="-1730" y="3177988"/>
            <a:ext cx="9141900" cy="196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14117"/>
                </a:srgbClr>
              </a:gs>
              <a:gs pos="100000">
                <a:srgbClr val="000000">
                  <a:alpha val="3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392" name="Google Shape;392;g3d53bccedf1_0_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1175" y="739150"/>
            <a:ext cx="3989749" cy="398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d53b6a9528_0_19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08" name="Google Shape;108;g3d53b6a9528_0_1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3d53b6a9528_0_193"/>
          <p:cNvSpPr/>
          <p:nvPr/>
        </p:nvSpPr>
        <p:spPr>
          <a:xfrm>
            <a:off x="-1730" y="3177988"/>
            <a:ext cx="9141900" cy="196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14117"/>
                </a:srgbClr>
              </a:gs>
              <a:gs pos="100000">
                <a:srgbClr val="000000">
                  <a:alpha val="3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10" name="Google Shape;110;g3d53b6a9528_0_19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 amt="64000"/>
          </a:blip>
          <a:srcRect l="-830" t="10264" r="830" b="29430"/>
          <a:stretch/>
        </p:blipFill>
        <p:spPr>
          <a:xfrm>
            <a:off x="139288" y="1583783"/>
            <a:ext cx="8662973" cy="290433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1" name="Google Shape;111;g3d53b6a9528_0_193"/>
          <p:cNvSpPr/>
          <p:nvPr/>
        </p:nvSpPr>
        <p:spPr>
          <a:xfrm>
            <a:off x="355981" y="1435754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BEHIND THE WALLS</a:t>
            </a:r>
            <a:endParaRPr sz="6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d53b6a9528_0_193"/>
          <p:cNvSpPr/>
          <p:nvPr/>
        </p:nvSpPr>
        <p:spPr>
          <a:xfrm>
            <a:off x="427256" y="2438104"/>
            <a:ext cx="8229600" cy="45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8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600"/>
              <a:buFont typeface="Calibri"/>
              <a:buNone/>
            </a:pPr>
            <a:r>
              <a:rPr lang="en-US" sz="1600" b="0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Prison Ministry  •  The Strategy of Jesus  •  The Gap the Church Must Close</a:t>
            </a:r>
            <a:endParaRPr sz="1600" b="0" i="0" u="none" strike="noStrike" cap="none">
              <a:solidFill>
                <a:srgbClr val="C9A84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3d53b6a9528_0_193"/>
          <p:cNvSpPr/>
          <p:nvPr/>
        </p:nvSpPr>
        <p:spPr>
          <a:xfrm>
            <a:off x="0" y="0"/>
            <a:ext cx="9144000" cy="73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d53bccedf1_0_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19" name="Google Shape;119;g3d53bccedf1_0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d53bccedf1_0_3"/>
          <p:cNvSpPr/>
          <p:nvPr/>
        </p:nvSpPr>
        <p:spPr>
          <a:xfrm>
            <a:off x="-1730" y="3177988"/>
            <a:ext cx="9141900" cy="196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14117"/>
                </a:srgbClr>
              </a:gs>
              <a:gs pos="100000">
                <a:srgbClr val="000000">
                  <a:alpha val="3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21" name="Google Shape;121;g3d53bccedf1_0_3"/>
          <p:cNvSpPr/>
          <p:nvPr/>
        </p:nvSpPr>
        <p:spPr>
          <a:xfrm>
            <a:off x="332085" y="637792"/>
            <a:ext cx="8229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000"/>
              <a:buFont typeface="Calibri"/>
              <a:buNone/>
            </a:pPr>
            <a:r>
              <a:rPr lang="en-US" sz="1000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A QUESTION</a:t>
            </a:r>
            <a:endParaRPr sz="1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3d53bccedf1_0_3"/>
          <p:cNvSpPr/>
          <p:nvPr/>
        </p:nvSpPr>
        <p:spPr>
          <a:xfrm>
            <a:off x="423976" y="942226"/>
            <a:ext cx="6250500" cy="297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3d53bccedf1_0_3"/>
          <p:cNvSpPr/>
          <p:nvPr/>
        </p:nvSpPr>
        <p:spPr>
          <a:xfrm>
            <a:off x="241100" y="1198260"/>
            <a:ext cx="82296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Someone in this room lives within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 minutes of a county jail.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d53bccedf1_0_3"/>
          <p:cNvSpPr/>
          <p:nvPr/>
        </p:nvSpPr>
        <p:spPr>
          <a:xfrm>
            <a:off x="241100" y="2249820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2200"/>
              <a:buFont typeface="Calibri"/>
              <a:buNone/>
            </a:pPr>
            <a:r>
              <a:rPr lang="en-US" sz="2200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The people inside cannot leave to come to your church.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d53bccedf1_0_3"/>
          <p:cNvSpPr/>
          <p:nvPr/>
        </p:nvSpPr>
        <p:spPr>
          <a:xfrm>
            <a:off x="241100" y="2935620"/>
            <a:ext cx="82296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2200"/>
              <a:buFont typeface="Calibri"/>
              <a:buNone/>
            </a:pPr>
            <a:r>
              <a:rPr lang="en-US" sz="2200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They are waiting for someone to walk through the door.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d53bccedf1_0_3"/>
          <p:cNvSpPr/>
          <p:nvPr/>
        </p:nvSpPr>
        <p:spPr>
          <a:xfrm>
            <a:off x="274320" y="3735847"/>
            <a:ext cx="8595300" cy="12801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3d53bccedf1_0_3"/>
          <p:cNvSpPr/>
          <p:nvPr/>
        </p:nvSpPr>
        <p:spPr>
          <a:xfrm>
            <a:off x="241100" y="3831732"/>
            <a:ext cx="8229600" cy="10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2200"/>
              <a:buFont typeface="Calibri"/>
              <a:buNone/>
            </a:pPr>
            <a:r>
              <a:rPr lang="en-US" sz="2200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Has the Apostolic church decided to walk through that door — or not?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3d53bccedf1_0_3"/>
          <p:cNvSpPr/>
          <p:nvPr/>
        </p:nvSpPr>
        <p:spPr>
          <a:xfrm>
            <a:off x="0" y="0"/>
            <a:ext cx="9144000" cy="73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53bccedf1_0_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34" name="Google Shape;134;g3d53bccedf1_0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3d53bccedf1_0_20"/>
          <p:cNvSpPr/>
          <p:nvPr/>
        </p:nvSpPr>
        <p:spPr>
          <a:xfrm>
            <a:off x="-1730" y="3177988"/>
            <a:ext cx="9141900" cy="196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14117"/>
                </a:srgbClr>
              </a:gs>
              <a:gs pos="100000">
                <a:srgbClr val="000000">
                  <a:alpha val="3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36" name="Google Shape;136;g3d53bccedf1_0_20"/>
          <p:cNvSpPr/>
          <p:nvPr/>
        </p:nvSpPr>
        <p:spPr>
          <a:xfrm>
            <a:off x="214625" y="1593326"/>
            <a:ext cx="1863300" cy="3218400"/>
          </a:xfrm>
          <a:prstGeom prst="rect">
            <a:avLst/>
          </a:prstGeom>
          <a:solidFill>
            <a:srgbClr val="0F2040"/>
          </a:solidFill>
          <a:ln w="1177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675" tIns="84675" rIns="84675" bIns="84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3d53bccedf1_0_20"/>
          <p:cNvSpPr/>
          <p:nvPr/>
        </p:nvSpPr>
        <p:spPr>
          <a:xfrm>
            <a:off x="299320" y="1762714"/>
            <a:ext cx="16938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3890"/>
              <a:buFont typeface="Calibri"/>
              <a:buNone/>
            </a:pPr>
            <a:r>
              <a:rPr lang="en-US" sz="3890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~2M</a:t>
            </a:r>
            <a:endParaRPr sz="38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d53bccedf1_0_20"/>
          <p:cNvSpPr/>
          <p:nvPr/>
        </p:nvSpPr>
        <p:spPr>
          <a:xfrm>
            <a:off x="638098" y="2652005"/>
            <a:ext cx="1016400" cy="33900"/>
          </a:xfrm>
          <a:prstGeom prst="rect">
            <a:avLst/>
          </a:prstGeom>
          <a:solidFill>
            <a:srgbClr val="C9A84C"/>
          </a:solidFill>
          <a:ln w="1177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675" tIns="84675" rIns="84675" bIns="84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3d53bccedf1_0_20"/>
          <p:cNvSpPr/>
          <p:nvPr/>
        </p:nvSpPr>
        <p:spPr>
          <a:xfrm>
            <a:off x="299320" y="2779047"/>
            <a:ext cx="16938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675" tIns="42325" rIns="84675" bIns="42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204"/>
              <a:buFont typeface="Calibri"/>
              <a:buNone/>
            </a:pPr>
            <a:r>
              <a:rPr lang="en-US" sz="1204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People incarcerated</a:t>
            </a:r>
            <a:endParaRPr sz="120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204"/>
              <a:buFont typeface="Calibri"/>
              <a:buNone/>
            </a:pPr>
            <a:r>
              <a:rPr lang="en-US" sz="1204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in U.S. prisons</a:t>
            </a:r>
            <a:endParaRPr sz="120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204"/>
              <a:buFont typeface="Calibri"/>
              <a:buNone/>
            </a:pPr>
            <a:r>
              <a:rPr lang="en-US" sz="1204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and jails today</a:t>
            </a:r>
            <a:endParaRPr sz="120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d53bccedf1_0_20"/>
          <p:cNvSpPr/>
          <p:nvPr/>
        </p:nvSpPr>
        <p:spPr>
          <a:xfrm>
            <a:off x="2247294" y="1593326"/>
            <a:ext cx="1863300" cy="3218400"/>
          </a:xfrm>
          <a:prstGeom prst="rect">
            <a:avLst/>
          </a:prstGeom>
          <a:solidFill>
            <a:srgbClr val="162840"/>
          </a:solidFill>
          <a:ln w="1177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675" tIns="84675" rIns="84675" bIns="84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3d53bccedf1_0_20"/>
          <p:cNvSpPr/>
          <p:nvPr/>
        </p:nvSpPr>
        <p:spPr>
          <a:xfrm>
            <a:off x="2331989" y="1762714"/>
            <a:ext cx="16938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3890"/>
              <a:buFont typeface="Calibri"/>
              <a:buNone/>
            </a:pPr>
            <a:r>
              <a:rPr lang="en-US" sz="3890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95%</a:t>
            </a:r>
            <a:endParaRPr sz="38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3d53bccedf1_0_20"/>
          <p:cNvSpPr/>
          <p:nvPr/>
        </p:nvSpPr>
        <p:spPr>
          <a:xfrm>
            <a:off x="2670767" y="2652005"/>
            <a:ext cx="1016400" cy="33900"/>
          </a:xfrm>
          <a:prstGeom prst="rect">
            <a:avLst/>
          </a:prstGeom>
          <a:solidFill>
            <a:srgbClr val="C9A84C"/>
          </a:solidFill>
          <a:ln w="1177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675" tIns="84675" rIns="84675" bIns="84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3d53bccedf1_0_20"/>
          <p:cNvSpPr/>
          <p:nvPr/>
        </p:nvSpPr>
        <p:spPr>
          <a:xfrm>
            <a:off x="2331989" y="2779047"/>
            <a:ext cx="16938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675" tIns="42325" rIns="84675" bIns="42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204"/>
              <a:buFont typeface="Calibri"/>
              <a:buNone/>
            </a:pPr>
            <a:r>
              <a:rPr lang="en-US" sz="1204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Will be released</a:t>
            </a:r>
            <a:endParaRPr sz="120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204"/>
              <a:buFont typeface="Calibri"/>
              <a:buNone/>
            </a:pPr>
            <a:r>
              <a:rPr lang="en-US" sz="1204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and return to</a:t>
            </a:r>
            <a:endParaRPr sz="120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204"/>
              <a:buFont typeface="Calibri"/>
              <a:buNone/>
            </a:pPr>
            <a:r>
              <a:rPr lang="en-US" sz="1204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your community</a:t>
            </a:r>
            <a:endParaRPr sz="120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3d53bccedf1_0_20"/>
          <p:cNvSpPr/>
          <p:nvPr/>
        </p:nvSpPr>
        <p:spPr>
          <a:xfrm>
            <a:off x="4279964" y="1593326"/>
            <a:ext cx="1863300" cy="3218400"/>
          </a:xfrm>
          <a:prstGeom prst="rect">
            <a:avLst/>
          </a:prstGeom>
          <a:solidFill>
            <a:srgbClr val="0F2040"/>
          </a:solidFill>
          <a:ln w="1177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675" tIns="84675" rIns="84675" bIns="84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3d53bccedf1_0_20"/>
          <p:cNvSpPr/>
          <p:nvPr/>
        </p:nvSpPr>
        <p:spPr>
          <a:xfrm>
            <a:off x="4364659" y="1762714"/>
            <a:ext cx="16938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3890"/>
              <a:buFont typeface="Calibri"/>
              <a:buNone/>
            </a:pPr>
            <a:r>
              <a:rPr lang="en-US" sz="3890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70%</a:t>
            </a:r>
            <a:endParaRPr sz="38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g3d53bccedf1_0_20"/>
          <p:cNvSpPr/>
          <p:nvPr/>
        </p:nvSpPr>
        <p:spPr>
          <a:xfrm>
            <a:off x="4703437" y="2652005"/>
            <a:ext cx="1016400" cy="33900"/>
          </a:xfrm>
          <a:prstGeom prst="rect">
            <a:avLst/>
          </a:prstGeom>
          <a:solidFill>
            <a:srgbClr val="C9A84C"/>
          </a:solidFill>
          <a:ln w="1177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675" tIns="84675" rIns="84675" bIns="84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3d53bccedf1_0_20"/>
          <p:cNvSpPr/>
          <p:nvPr/>
        </p:nvSpPr>
        <p:spPr>
          <a:xfrm>
            <a:off x="4364659" y="2779047"/>
            <a:ext cx="16938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675" tIns="42325" rIns="84675" bIns="42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204"/>
              <a:buFont typeface="Calibri"/>
              <a:buNone/>
            </a:pPr>
            <a:r>
              <a:rPr lang="en-US" sz="1204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Of federal inmates</a:t>
            </a:r>
            <a:endParaRPr sz="120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204"/>
              <a:buFont typeface="Calibri"/>
              <a:buNone/>
            </a:pPr>
            <a:r>
              <a:rPr lang="en-US" sz="1204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claim a religious</a:t>
            </a:r>
            <a:endParaRPr sz="120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204"/>
              <a:buFont typeface="Calibri"/>
              <a:buNone/>
            </a:pPr>
            <a:r>
              <a:rPr lang="en-US" sz="1204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preference</a:t>
            </a:r>
            <a:endParaRPr sz="120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g3d53bccedf1_0_20"/>
          <p:cNvSpPr/>
          <p:nvPr/>
        </p:nvSpPr>
        <p:spPr>
          <a:xfrm>
            <a:off x="6312633" y="1593326"/>
            <a:ext cx="1863300" cy="3218400"/>
          </a:xfrm>
          <a:prstGeom prst="rect">
            <a:avLst/>
          </a:prstGeom>
          <a:solidFill>
            <a:srgbClr val="162840"/>
          </a:solidFill>
          <a:ln w="1177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675" tIns="84675" rIns="84675" bIns="84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3d53bccedf1_0_20"/>
          <p:cNvSpPr/>
          <p:nvPr/>
        </p:nvSpPr>
        <p:spPr>
          <a:xfrm>
            <a:off x="6397328" y="1762714"/>
            <a:ext cx="1693800" cy="8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3890"/>
              <a:buFont typeface="Calibri"/>
              <a:buNone/>
            </a:pPr>
            <a:r>
              <a:rPr lang="en-US" sz="3890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~50%</a:t>
            </a:r>
            <a:endParaRPr sz="389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d53bccedf1_0_20"/>
          <p:cNvSpPr/>
          <p:nvPr/>
        </p:nvSpPr>
        <p:spPr>
          <a:xfrm>
            <a:off x="6736106" y="2652005"/>
            <a:ext cx="1016400" cy="33900"/>
          </a:xfrm>
          <a:prstGeom prst="rect">
            <a:avLst/>
          </a:prstGeom>
          <a:solidFill>
            <a:srgbClr val="C9A84C"/>
          </a:solidFill>
          <a:ln w="1177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675" tIns="84675" rIns="84675" bIns="84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7"/>
              <a:buFont typeface="Arial"/>
              <a:buNone/>
            </a:pPr>
            <a:endParaRPr sz="129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g3d53bccedf1_0_20"/>
          <p:cNvSpPr/>
          <p:nvPr/>
        </p:nvSpPr>
        <p:spPr>
          <a:xfrm>
            <a:off x="6397328" y="2779047"/>
            <a:ext cx="1693800" cy="16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675" tIns="42325" rIns="84675" bIns="423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204"/>
              <a:buFont typeface="Calibri"/>
              <a:buNone/>
            </a:pPr>
            <a:r>
              <a:rPr lang="en-US" sz="1204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California’s</a:t>
            </a:r>
            <a:endParaRPr sz="120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204"/>
              <a:buFont typeface="Calibri"/>
              <a:buNone/>
            </a:pPr>
            <a:r>
              <a:rPr lang="en-US" sz="1204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recidivism rate</a:t>
            </a:r>
            <a:endParaRPr sz="120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204"/>
              <a:buFont typeface="Calibri"/>
              <a:buNone/>
            </a:pPr>
            <a:r>
              <a:rPr lang="en-US" sz="1204" b="0" i="0" u="none" strike="noStrike" cap="none">
                <a:solidFill>
                  <a:srgbClr val="C0CCE0"/>
                </a:solidFill>
                <a:latin typeface="Calibri"/>
                <a:ea typeface="Calibri"/>
                <a:cs typeface="Calibri"/>
                <a:sym typeface="Calibri"/>
              </a:rPr>
              <a:t>over 10 years</a:t>
            </a:r>
            <a:endParaRPr sz="1204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3d53bccedf1_0_20"/>
          <p:cNvSpPr/>
          <p:nvPr/>
        </p:nvSpPr>
        <p:spPr>
          <a:xfrm>
            <a:off x="254876" y="772007"/>
            <a:ext cx="1344300" cy="2376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3d53bccedf1_0_20"/>
          <p:cNvSpPr/>
          <p:nvPr/>
        </p:nvSpPr>
        <p:spPr>
          <a:xfrm>
            <a:off x="288707" y="770879"/>
            <a:ext cx="13443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900"/>
              <a:buFont typeface="Calibri"/>
              <a:buNone/>
            </a:pPr>
            <a:r>
              <a:rPr lang="en-US" sz="1100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THE FIELD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g3d53bccedf1_0_20"/>
          <p:cNvSpPr/>
          <p:nvPr/>
        </p:nvSpPr>
        <p:spPr>
          <a:xfrm>
            <a:off x="217454" y="923726"/>
            <a:ext cx="8595300" cy="50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alibri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Mission Field Is Already Gathered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3d53bccedf1_0_20"/>
          <p:cNvSpPr/>
          <p:nvPr/>
        </p:nvSpPr>
        <p:spPr>
          <a:xfrm>
            <a:off x="217451" y="1444930"/>
            <a:ext cx="6095100" cy="339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d53bccedf1_0_20"/>
          <p:cNvSpPr/>
          <p:nvPr/>
        </p:nvSpPr>
        <p:spPr>
          <a:xfrm>
            <a:off x="0" y="0"/>
            <a:ext cx="9144000" cy="73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53bccedf1_0_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62" name="Google Shape;162;g3d53bccedf1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3d53bccedf1_0_33"/>
          <p:cNvSpPr/>
          <p:nvPr/>
        </p:nvSpPr>
        <p:spPr>
          <a:xfrm>
            <a:off x="-1730" y="3177988"/>
            <a:ext cx="9141900" cy="196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14117"/>
                </a:srgbClr>
              </a:gs>
              <a:gs pos="100000">
                <a:srgbClr val="000000">
                  <a:alpha val="3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64" name="Google Shape;164;g3d53bccedf1_0_33"/>
          <p:cNvSpPr/>
          <p:nvPr/>
        </p:nvSpPr>
        <p:spPr>
          <a:xfrm>
            <a:off x="323395" y="651460"/>
            <a:ext cx="8046600" cy="38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rgia"/>
              <a:buNone/>
            </a:pPr>
            <a:r>
              <a:rPr lang="en-US" sz="2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“Then Jesus answering said unto them,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rgia"/>
              <a:buNone/>
            </a:pPr>
            <a:r>
              <a:rPr lang="en-US" sz="2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your way, and tell John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rgia"/>
              <a:buNone/>
            </a:pPr>
            <a:r>
              <a:rPr lang="en-US" sz="2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what things ye have seen and heard;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rgia"/>
              <a:buNone/>
            </a:pPr>
            <a:r>
              <a:rPr lang="en-US" sz="2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how that the blind see, the lame walk,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rgia"/>
              <a:buNone/>
            </a:pPr>
            <a:r>
              <a:rPr lang="en-US" sz="2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lepers are cleansed, the deaf hear,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rgia"/>
              <a:buNone/>
            </a:pPr>
            <a:r>
              <a:rPr lang="en-US" sz="2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dead are raised, to the poor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Georgia"/>
              <a:buNone/>
            </a:pPr>
            <a:r>
              <a:rPr lang="en-US" sz="2600" b="0" i="1" u="none" strike="noStrike" cap="non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the gospel is preached.”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d53bccedf1_0_33"/>
          <p:cNvSpPr/>
          <p:nvPr/>
        </p:nvSpPr>
        <p:spPr>
          <a:xfrm>
            <a:off x="323400" y="4389125"/>
            <a:ext cx="1988400" cy="504600"/>
          </a:xfrm>
          <a:prstGeom prst="rect">
            <a:avLst/>
          </a:prstGeom>
          <a:solidFill>
            <a:srgbClr val="0A1628"/>
          </a:solidFill>
          <a:ln w="12700" cap="flat" cmpd="sng">
            <a:solidFill>
              <a:srgbClr val="0A16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d53bccedf1_0_33"/>
          <p:cNvSpPr/>
          <p:nvPr/>
        </p:nvSpPr>
        <p:spPr>
          <a:xfrm>
            <a:off x="731520" y="4462272"/>
            <a:ext cx="8229600" cy="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400"/>
              <a:buFont typeface="Calibri"/>
              <a:buNone/>
            </a:pPr>
            <a:r>
              <a:rPr lang="en-US" sz="2200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Luke 7:22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d53bccedf1_0_33"/>
          <p:cNvSpPr/>
          <p:nvPr/>
        </p:nvSpPr>
        <p:spPr>
          <a:xfrm>
            <a:off x="0" y="0"/>
            <a:ext cx="9144000" cy="73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d53bccedf1_0_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73" name="Google Shape;173;g3d53bccedf1_0_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3d53bccedf1_0_39"/>
          <p:cNvSpPr/>
          <p:nvPr/>
        </p:nvSpPr>
        <p:spPr>
          <a:xfrm>
            <a:off x="-1730" y="3177988"/>
            <a:ext cx="9141900" cy="196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14117"/>
                </a:srgbClr>
              </a:gs>
              <a:gs pos="100000">
                <a:srgbClr val="000000">
                  <a:alpha val="3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75" name="Google Shape;175;g3d53bccedf1_0_39"/>
          <p:cNvSpPr/>
          <p:nvPr/>
        </p:nvSpPr>
        <p:spPr>
          <a:xfrm>
            <a:off x="190855" y="781472"/>
            <a:ext cx="8412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3000"/>
              <a:buFont typeface="Calibri"/>
              <a:buNone/>
            </a:pPr>
            <a:r>
              <a:rPr lang="en-US" sz="3000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The Church Is Not in the Room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3d53bccedf1_0_39"/>
          <p:cNvSpPr/>
          <p:nvPr/>
        </p:nvSpPr>
        <p:spPr>
          <a:xfrm>
            <a:off x="190851" y="1357551"/>
            <a:ext cx="6649200" cy="447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d53bccedf1_0_39"/>
          <p:cNvSpPr/>
          <p:nvPr/>
        </p:nvSpPr>
        <p:spPr>
          <a:xfrm>
            <a:off x="190855" y="1604432"/>
            <a:ext cx="1371600" cy="822900"/>
          </a:xfrm>
          <a:prstGeom prst="rect">
            <a:avLst/>
          </a:prstGeom>
          <a:solidFill>
            <a:srgbClr val="0F1F3D"/>
          </a:solidFill>
          <a:ln w="12700" cap="flat" cmpd="sng">
            <a:solidFill>
              <a:srgbClr val="0F1F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d53bccedf1_0_39"/>
          <p:cNvSpPr/>
          <p:nvPr/>
        </p:nvSpPr>
        <p:spPr>
          <a:xfrm>
            <a:off x="190855" y="1650152"/>
            <a:ext cx="1371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3,116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3d53bccedf1_0_39"/>
          <p:cNvSpPr/>
          <p:nvPr/>
        </p:nvSpPr>
        <p:spPr>
          <a:xfrm>
            <a:off x="1745328" y="1695875"/>
            <a:ext cx="4699500" cy="685800"/>
          </a:xfrm>
          <a:prstGeom prst="rect">
            <a:avLst/>
          </a:prstGeom>
          <a:solidFill>
            <a:srgbClr val="D0D8E4"/>
          </a:solidFill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local and county jails in the U.S. Most are within driving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distance of an Apostolic congregation.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d53bccedf1_0_39"/>
          <p:cNvSpPr/>
          <p:nvPr/>
        </p:nvSpPr>
        <p:spPr>
          <a:xfrm>
            <a:off x="190855" y="2701712"/>
            <a:ext cx="1371600" cy="822900"/>
          </a:xfrm>
          <a:prstGeom prst="rect">
            <a:avLst/>
          </a:prstGeom>
          <a:solidFill>
            <a:srgbClr val="0F1F3D"/>
          </a:solidFill>
          <a:ln w="12700" cap="flat" cmpd="sng">
            <a:solidFill>
              <a:srgbClr val="0F1F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d53bccedf1_0_39"/>
          <p:cNvSpPr/>
          <p:nvPr/>
        </p:nvSpPr>
        <p:spPr>
          <a:xfrm>
            <a:off x="190855" y="2747432"/>
            <a:ext cx="1371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Voluntary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d53bccedf1_0_39"/>
          <p:cNvSpPr/>
          <p:nvPr/>
        </p:nvSpPr>
        <p:spPr>
          <a:xfrm>
            <a:off x="1745328" y="2793151"/>
            <a:ext cx="4699500" cy="685800"/>
          </a:xfrm>
          <a:prstGeom prst="rect">
            <a:avLst/>
          </a:prstGeom>
          <a:solidFill>
            <a:srgbClr val="D0D8E4"/>
          </a:solidFill>
          <a:ln>
            <a:noFill/>
          </a:ln>
          <a:effectLst>
            <a:outerShdw blurRad="57150" dist="19050" dir="5400000" algn="bl" rotWithShape="0">
              <a:srgbClr val="000000">
                <a:alpha val="86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Incarcerated persons must opt in to religious services.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The church waits to be invited.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d53bccedf1_0_39"/>
          <p:cNvSpPr/>
          <p:nvPr/>
        </p:nvSpPr>
        <p:spPr>
          <a:xfrm>
            <a:off x="190855" y="3798992"/>
            <a:ext cx="1371600" cy="822900"/>
          </a:xfrm>
          <a:prstGeom prst="rect">
            <a:avLst/>
          </a:prstGeom>
          <a:solidFill>
            <a:srgbClr val="0F1F3D"/>
          </a:solidFill>
          <a:ln w="12700" cap="flat" cmpd="sng">
            <a:solidFill>
              <a:srgbClr val="0F1F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d53bccedf1_0_39"/>
          <p:cNvSpPr/>
          <p:nvPr/>
        </p:nvSpPr>
        <p:spPr>
          <a:xfrm>
            <a:off x="190855" y="3844712"/>
            <a:ext cx="13716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500"/>
              <a:buFont typeface="Calibri"/>
              <a:buNone/>
            </a:pPr>
            <a:r>
              <a:rPr lang="en-US" sz="1500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No anchor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d53bccedf1_0_39"/>
          <p:cNvSpPr/>
          <p:nvPr/>
        </p:nvSpPr>
        <p:spPr>
          <a:xfrm>
            <a:off x="1745328" y="3890427"/>
            <a:ext cx="4699500" cy="685800"/>
          </a:xfrm>
          <a:prstGeom prst="rect">
            <a:avLst/>
          </a:prstGeom>
          <a:solidFill>
            <a:srgbClr val="D0D8E4"/>
          </a:solidFill>
          <a:ln>
            <a:noFill/>
          </a:ln>
          <a:effectLst>
            <a:outerShdw blurRad="57150" dist="19050" dir="5400000" algn="bl" rotWithShape="0">
              <a:srgbClr val="000000">
                <a:alpha val="86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Without a consistent outside presence, there is nothing to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500"/>
              <a:buFont typeface="Calibri"/>
              <a:buNone/>
            </a:pPr>
            <a:r>
              <a:rPr lang="en-US" sz="1500" b="0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connect a person to when they walk out the gate.</a:t>
            </a: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d53bccedf1_0_39"/>
          <p:cNvSpPr/>
          <p:nvPr/>
        </p:nvSpPr>
        <p:spPr>
          <a:xfrm>
            <a:off x="0" y="0"/>
            <a:ext cx="9144000" cy="73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d53bccedf1_0_11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92" name="Google Shape;192;g3d53bccedf1_0_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3d53bccedf1_0_112"/>
          <p:cNvSpPr/>
          <p:nvPr/>
        </p:nvSpPr>
        <p:spPr>
          <a:xfrm>
            <a:off x="-1730" y="3177988"/>
            <a:ext cx="9141900" cy="196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14117"/>
                </a:srgbClr>
              </a:gs>
              <a:gs pos="100000">
                <a:srgbClr val="000000">
                  <a:alpha val="3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94" name="Google Shape;194;g3d53bccedf1_0_112"/>
          <p:cNvSpPr/>
          <p:nvPr/>
        </p:nvSpPr>
        <p:spPr>
          <a:xfrm>
            <a:off x="232438" y="675649"/>
            <a:ext cx="73338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40725" rIns="81475" bIns="40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95"/>
              <a:buFont typeface="Calibri"/>
              <a:buNone/>
            </a:pPr>
            <a:r>
              <a:rPr lang="en-US" sz="2495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Two Methods. One Mission.</a:t>
            </a:r>
            <a:endParaRPr sz="2495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d53bccedf1_0_112"/>
          <p:cNvSpPr/>
          <p:nvPr/>
        </p:nvSpPr>
        <p:spPr>
          <a:xfrm>
            <a:off x="252886" y="1164546"/>
            <a:ext cx="6269700" cy="24300"/>
          </a:xfrm>
          <a:prstGeom prst="rect">
            <a:avLst/>
          </a:prstGeom>
          <a:solidFill>
            <a:srgbClr val="C9A84C"/>
          </a:solidFill>
          <a:ln w="113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475" tIns="81475" rIns="81475" bIns="8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endParaRPr sz="124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3d53bccedf1_0_112"/>
          <p:cNvSpPr/>
          <p:nvPr/>
        </p:nvSpPr>
        <p:spPr>
          <a:xfrm>
            <a:off x="232438" y="1368274"/>
            <a:ext cx="3422400" cy="3341100"/>
          </a:xfrm>
          <a:prstGeom prst="rect">
            <a:avLst/>
          </a:prstGeom>
          <a:solidFill>
            <a:srgbClr val="1A2F52"/>
          </a:solidFill>
          <a:ln w="113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475" tIns="81475" rIns="81475" bIns="8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endParaRPr sz="124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3d53bccedf1_0_112"/>
          <p:cNvSpPr/>
          <p:nvPr/>
        </p:nvSpPr>
        <p:spPr>
          <a:xfrm>
            <a:off x="395408" y="1490502"/>
            <a:ext cx="30963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248"/>
              <a:buFont typeface="Calibri"/>
              <a:buNone/>
            </a:pPr>
            <a:r>
              <a:rPr lang="en-US" sz="1248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GROUP STUDY</a:t>
            </a:r>
            <a:endParaRPr sz="124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3d53bccedf1_0_112"/>
          <p:cNvSpPr/>
          <p:nvPr/>
        </p:nvSpPr>
        <p:spPr>
          <a:xfrm>
            <a:off x="395408" y="1857186"/>
            <a:ext cx="30963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40725" rIns="81475" bIns="40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158"/>
              <a:buFont typeface="Georgia"/>
              <a:buNone/>
            </a:pPr>
            <a:r>
              <a:rPr lang="en-US" sz="1158" b="0" i="1" u="none" strike="noStrike" cap="none">
                <a:solidFill>
                  <a:srgbClr val="C0CCE0"/>
                </a:solidFill>
                <a:latin typeface="Georgia"/>
                <a:ea typeface="Georgia"/>
                <a:cs typeface="Georgia"/>
                <a:sym typeface="Georgia"/>
              </a:rPr>
              <a:t>The “Preaching” Model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3d53bccedf1_0_112"/>
          <p:cNvSpPr/>
          <p:nvPr/>
        </p:nvSpPr>
        <p:spPr>
          <a:xfrm>
            <a:off x="395408" y="2183127"/>
            <a:ext cx="3096300" cy="24300"/>
          </a:xfrm>
          <a:prstGeom prst="rect">
            <a:avLst/>
          </a:prstGeom>
          <a:solidFill>
            <a:srgbClr val="C9A84C"/>
          </a:solidFill>
          <a:ln w="113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475" tIns="81475" rIns="81475" bIns="8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endParaRPr sz="124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3d53bccedf1_0_112"/>
          <p:cNvSpPr/>
          <p:nvPr/>
        </p:nvSpPr>
        <p:spPr>
          <a:xfrm>
            <a:off x="395408" y="2305355"/>
            <a:ext cx="163200" cy="163200"/>
          </a:xfrm>
          <a:prstGeom prst="ellipse">
            <a:avLst/>
          </a:prstGeom>
          <a:solidFill>
            <a:srgbClr val="C9A84C"/>
          </a:solidFill>
          <a:ln w="113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475" tIns="81475" rIns="81475" bIns="8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endParaRPr sz="124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3d53bccedf1_0_112"/>
          <p:cNvSpPr/>
          <p:nvPr/>
        </p:nvSpPr>
        <p:spPr>
          <a:xfrm>
            <a:off x="639864" y="2272761"/>
            <a:ext cx="2852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40725" rIns="81475" bIns="40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Calibri"/>
              <a:buNone/>
            </a:pPr>
            <a:r>
              <a:rPr lang="en-US" sz="115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Chapel or approved group space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3d53bccedf1_0_112"/>
          <p:cNvSpPr/>
          <p:nvPr/>
        </p:nvSpPr>
        <p:spPr>
          <a:xfrm>
            <a:off x="395408" y="2859455"/>
            <a:ext cx="163200" cy="163200"/>
          </a:xfrm>
          <a:prstGeom prst="ellipse">
            <a:avLst/>
          </a:prstGeom>
          <a:solidFill>
            <a:srgbClr val="C9A84C"/>
          </a:solidFill>
          <a:ln w="113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475" tIns="81475" rIns="81475" bIns="8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endParaRPr sz="124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3d53bccedf1_0_112"/>
          <p:cNvSpPr/>
          <p:nvPr/>
        </p:nvSpPr>
        <p:spPr>
          <a:xfrm>
            <a:off x="639864" y="2826861"/>
            <a:ext cx="2852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40725" rIns="81475" bIns="40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Calibri"/>
              <a:buNone/>
            </a:pPr>
            <a:r>
              <a:rPr lang="en-US" sz="115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Worship, teaching, prayer,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Calibri"/>
              <a:buNone/>
            </a:pPr>
            <a:r>
              <a:rPr lang="en-US" sz="115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fellowship, evangelism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3d53bccedf1_0_112"/>
          <p:cNvSpPr/>
          <p:nvPr/>
        </p:nvSpPr>
        <p:spPr>
          <a:xfrm>
            <a:off x="395408" y="3413555"/>
            <a:ext cx="163200" cy="163200"/>
          </a:xfrm>
          <a:prstGeom prst="ellipse">
            <a:avLst/>
          </a:prstGeom>
          <a:solidFill>
            <a:srgbClr val="C9A84C"/>
          </a:solidFill>
          <a:ln w="113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475" tIns="81475" rIns="81475" bIns="8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endParaRPr sz="124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3d53bccedf1_0_112"/>
          <p:cNvSpPr/>
          <p:nvPr/>
        </p:nvSpPr>
        <p:spPr>
          <a:xfrm>
            <a:off x="639864" y="3380961"/>
            <a:ext cx="2852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40725" rIns="81475" bIns="40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Calibri"/>
              <a:buNone/>
            </a:pPr>
            <a:r>
              <a:rPr lang="en-US" sz="115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Approved once per week per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Calibri"/>
              <a:buNone/>
            </a:pPr>
            <a:r>
              <a:rPr lang="en-US" sz="115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Title 15 §3044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3d53bccedf1_0_112"/>
          <p:cNvSpPr/>
          <p:nvPr/>
        </p:nvSpPr>
        <p:spPr>
          <a:xfrm>
            <a:off x="395408" y="3967655"/>
            <a:ext cx="163200" cy="163200"/>
          </a:xfrm>
          <a:prstGeom prst="ellipse">
            <a:avLst/>
          </a:prstGeom>
          <a:solidFill>
            <a:srgbClr val="C9A84C"/>
          </a:solidFill>
          <a:ln w="113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475" tIns="81475" rIns="81475" bIns="8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endParaRPr sz="124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3d53bccedf1_0_112"/>
          <p:cNvSpPr/>
          <p:nvPr/>
        </p:nvSpPr>
        <p:spPr>
          <a:xfrm>
            <a:off x="639864" y="3935061"/>
            <a:ext cx="2852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40725" rIns="81475" bIns="40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Calibri"/>
              <a:buNone/>
            </a:pPr>
            <a:r>
              <a:rPr lang="en-US" sz="115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Seed planted in the corporate setting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3d53bccedf1_0_112"/>
          <p:cNvSpPr/>
          <p:nvPr/>
        </p:nvSpPr>
        <p:spPr>
          <a:xfrm>
            <a:off x="4062246" y="1368274"/>
            <a:ext cx="3422400" cy="3341100"/>
          </a:xfrm>
          <a:prstGeom prst="rect">
            <a:avLst/>
          </a:prstGeom>
          <a:solidFill>
            <a:srgbClr val="1A2F52"/>
          </a:solidFill>
          <a:ln w="113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475" tIns="81475" rIns="81475" bIns="8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endParaRPr sz="124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3d53bccedf1_0_112"/>
          <p:cNvSpPr/>
          <p:nvPr/>
        </p:nvSpPr>
        <p:spPr>
          <a:xfrm>
            <a:off x="4225217" y="1490502"/>
            <a:ext cx="30963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84C"/>
              </a:buClr>
              <a:buSzPts val="1248"/>
              <a:buFont typeface="Calibri"/>
              <a:buNone/>
            </a:pPr>
            <a:r>
              <a:rPr lang="en-US" sz="1248" b="1" i="0" u="none" strike="noStrike" cap="none">
                <a:solidFill>
                  <a:srgbClr val="C9A84C"/>
                </a:solidFill>
                <a:latin typeface="Calibri"/>
                <a:ea typeface="Calibri"/>
                <a:cs typeface="Calibri"/>
                <a:sym typeface="Calibri"/>
              </a:rPr>
              <a:t>ONE-ON-ONE</a:t>
            </a:r>
            <a:endParaRPr sz="124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3d53bccedf1_0_112"/>
          <p:cNvSpPr/>
          <p:nvPr/>
        </p:nvSpPr>
        <p:spPr>
          <a:xfrm>
            <a:off x="4225217" y="1857186"/>
            <a:ext cx="3096300" cy="2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40725" rIns="81475" bIns="40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CCE0"/>
              </a:buClr>
              <a:buSzPts val="1158"/>
              <a:buFont typeface="Georgia"/>
              <a:buNone/>
            </a:pPr>
            <a:r>
              <a:rPr lang="en-US" sz="1158" b="0" i="1" u="none" strike="noStrike" cap="none">
                <a:solidFill>
                  <a:srgbClr val="C0CCE0"/>
                </a:solidFill>
                <a:latin typeface="Georgia"/>
                <a:ea typeface="Georgia"/>
                <a:cs typeface="Georgia"/>
                <a:sym typeface="Georgia"/>
              </a:rPr>
              <a:t>The “Discipleship” Model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3d53bccedf1_0_112"/>
          <p:cNvSpPr/>
          <p:nvPr/>
        </p:nvSpPr>
        <p:spPr>
          <a:xfrm>
            <a:off x="4225217" y="2183127"/>
            <a:ext cx="3096300" cy="24300"/>
          </a:xfrm>
          <a:prstGeom prst="rect">
            <a:avLst/>
          </a:prstGeom>
          <a:solidFill>
            <a:srgbClr val="C9A84C"/>
          </a:solidFill>
          <a:ln w="113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475" tIns="81475" rIns="81475" bIns="8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endParaRPr sz="124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3d53bccedf1_0_112"/>
          <p:cNvSpPr/>
          <p:nvPr/>
        </p:nvSpPr>
        <p:spPr>
          <a:xfrm>
            <a:off x="4225217" y="2305355"/>
            <a:ext cx="163200" cy="163200"/>
          </a:xfrm>
          <a:prstGeom prst="ellipse">
            <a:avLst/>
          </a:prstGeom>
          <a:solidFill>
            <a:srgbClr val="C9A84C"/>
          </a:solidFill>
          <a:ln w="113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475" tIns="81475" rIns="81475" bIns="8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endParaRPr sz="124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3d53bccedf1_0_112"/>
          <p:cNvSpPr/>
          <p:nvPr/>
        </p:nvSpPr>
        <p:spPr>
          <a:xfrm>
            <a:off x="4469672" y="2272761"/>
            <a:ext cx="2852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40725" rIns="81475" bIns="40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Calibri"/>
              <a:buNone/>
            </a:pPr>
            <a:r>
              <a:rPr lang="en-US" sz="115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Personal visit or correspondence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3d53bccedf1_0_112"/>
          <p:cNvSpPr/>
          <p:nvPr/>
        </p:nvSpPr>
        <p:spPr>
          <a:xfrm>
            <a:off x="4225217" y="2859455"/>
            <a:ext cx="163200" cy="163200"/>
          </a:xfrm>
          <a:prstGeom prst="ellipse">
            <a:avLst/>
          </a:prstGeom>
          <a:solidFill>
            <a:srgbClr val="C9A84C"/>
          </a:solidFill>
          <a:ln w="113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475" tIns="81475" rIns="81475" bIns="8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endParaRPr sz="124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3d53bccedf1_0_112"/>
          <p:cNvSpPr/>
          <p:nvPr/>
        </p:nvSpPr>
        <p:spPr>
          <a:xfrm>
            <a:off x="4469672" y="2826861"/>
            <a:ext cx="2852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40725" rIns="81475" bIns="40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Calibri"/>
              <a:buNone/>
            </a:pPr>
            <a:r>
              <a:rPr lang="en-US" sz="115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Strategy of Jesus Levels 1–4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Calibri"/>
              <a:buNone/>
            </a:pPr>
            <a:r>
              <a:rPr lang="en-US" sz="115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delivered directly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g3d53bccedf1_0_112"/>
          <p:cNvSpPr/>
          <p:nvPr/>
        </p:nvSpPr>
        <p:spPr>
          <a:xfrm>
            <a:off x="4225217" y="3413555"/>
            <a:ext cx="163200" cy="163200"/>
          </a:xfrm>
          <a:prstGeom prst="ellipse">
            <a:avLst/>
          </a:prstGeom>
          <a:solidFill>
            <a:srgbClr val="C9A84C"/>
          </a:solidFill>
          <a:ln w="113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475" tIns="81475" rIns="81475" bIns="8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endParaRPr sz="124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3d53bccedf1_0_112"/>
          <p:cNvSpPr/>
          <p:nvPr/>
        </p:nvSpPr>
        <p:spPr>
          <a:xfrm>
            <a:off x="4469672" y="3380961"/>
            <a:ext cx="2852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40725" rIns="81475" bIns="40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Calibri"/>
              <a:buNone/>
            </a:pPr>
            <a:r>
              <a:rPr lang="en-US" sz="115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Follows the person if they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Calibri"/>
              <a:buNone/>
            </a:pPr>
            <a:r>
              <a:rPr lang="en-US" sz="115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transfer institutions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3d53bccedf1_0_112"/>
          <p:cNvSpPr/>
          <p:nvPr/>
        </p:nvSpPr>
        <p:spPr>
          <a:xfrm>
            <a:off x="4225217" y="3967655"/>
            <a:ext cx="163200" cy="163200"/>
          </a:xfrm>
          <a:prstGeom prst="ellipse">
            <a:avLst/>
          </a:prstGeom>
          <a:solidFill>
            <a:srgbClr val="C9A84C"/>
          </a:solidFill>
          <a:ln w="113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1475" tIns="81475" rIns="81475" bIns="814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8"/>
              <a:buFont typeface="Arial"/>
              <a:buNone/>
            </a:pPr>
            <a:endParaRPr sz="124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3d53bccedf1_0_112"/>
          <p:cNvSpPr/>
          <p:nvPr/>
        </p:nvSpPr>
        <p:spPr>
          <a:xfrm>
            <a:off x="4469672" y="3935061"/>
            <a:ext cx="28521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475" tIns="40725" rIns="81475" bIns="407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Calibri"/>
              <a:buNone/>
            </a:pPr>
            <a:r>
              <a:rPr lang="en-US" sz="115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Mirrors how Jesus called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58"/>
              <a:buFont typeface="Calibri"/>
              <a:buNone/>
            </a:pPr>
            <a:r>
              <a:rPr lang="en-US" sz="1158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each disciple individually</a:t>
            </a:r>
            <a:endParaRPr sz="1158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d53bccedf1_0_112"/>
          <p:cNvSpPr/>
          <p:nvPr/>
        </p:nvSpPr>
        <p:spPr>
          <a:xfrm>
            <a:off x="0" y="0"/>
            <a:ext cx="9144000" cy="73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53bccedf1_0_10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26" name="Google Shape;226;g3d53bccedf1_0_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d53bccedf1_0_106"/>
          <p:cNvSpPr/>
          <p:nvPr/>
        </p:nvSpPr>
        <p:spPr>
          <a:xfrm>
            <a:off x="-1730" y="3177988"/>
            <a:ext cx="9141900" cy="196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14117"/>
                </a:srgbClr>
              </a:gs>
              <a:gs pos="100000">
                <a:srgbClr val="000000">
                  <a:alpha val="3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28" name="Google Shape;228;g3d53bccedf1_0_106"/>
          <p:cNvSpPr/>
          <p:nvPr/>
        </p:nvSpPr>
        <p:spPr>
          <a:xfrm>
            <a:off x="167675" y="638750"/>
            <a:ext cx="7902600" cy="47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75" tIns="42925" rIns="85875" bIns="42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2630"/>
              <a:buFont typeface="Calibri"/>
              <a:buNone/>
            </a:pPr>
            <a:r>
              <a:rPr lang="en-US" sz="263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Incarceration Fractures Families</a:t>
            </a:r>
            <a:endParaRPr sz="263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g3d53bccedf1_0_106"/>
          <p:cNvSpPr/>
          <p:nvPr/>
        </p:nvSpPr>
        <p:spPr>
          <a:xfrm>
            <a:off x="167675" y="1143023"/>
            <a:ext cx="6555600" cy="45600"/>
          </a:xfrm>
          <a:prstGeom prst="rect">
            <a:avLst/>
          </a:prstGeom>
          <a:solidFill>
            <a:srgbClr val="C9A84C"/>
          </a:solidFill>
          <a:ln w="119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875" tIns="85875" rIns="85875" bIns="8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5"/>
              <a:buFont typeface="Arial"/>
              <a:buNone/>
            </a:pPr>
            <a:endParaRPr sz="131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3d53bccedf1_0_106"/>
          <p:cNvSpPr/>
          <p:nvPr/>
        </p:nvSpPr>
        <p:spPr>
          <a:xfrm>
            <a:off x="167675" y="1282978"/>
            <a:ext cx="7902600" cy="3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75" tIns="42925" rIns="85875" bIns="42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597"/>
              <a:buFont typeface="Georgia"/>
              <a:buNone/>
            </a:pPr>
            <a:r>
              <a:rPr lang="en-US" sz="1597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Effective ministry doesn’t stop at the cell door.</a:t>
            </a:r>
            <a:endParaRPr sz="1597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d53bccedf1_0_106"/>
          <p:cNvSpPr/>
          <p:nvPr/>
        </p:nvSpPr>
        <p:spPr>
          <a:xfrm>
            <a:off x="167675" y="1755412"/>
            <a:ext cx="3865200" cy="1374300"/>
          </a:xfrm>
          <a:prstGeom prst="rect">
            <a:avLst/>
          </a:prstGeom>
          <a:solidFill>
            <a:srgbClr val="FFFFFF"/>
          </a:solidFill>
          <a:ln w="11925" cap="flat" cmpd="sng">
            <a:solidFill>
              <a:srgbClr val="D0D8E4"/>
            </a:solidFill>
            <a:prstDash val="solid"/>
            <a:round/>
            <a:headEnd type="none" w="sm" len="sm"/>
            <a:tailEnd type="none" w="sm" len="sm"/>
          </a:ln>
          <a:effectLst>
            <a:outerShdw blurRad="95441" dist="35790" dir="8100000" algn="bl" rotWithShape="0">
              <a:srgbClr val="000000">
                <a:alpha val="18040"/>
              </a:srgbClr>
            </a:outerShdw>
          </a:effectLst>
        </p:spPr>
        <p:txBody>
          <a:bodyPr spcFirstLastPara="1" wrap="square" lIns="85875" tIns="85875" rIns="85875" bIns="8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5"/>
              <a:buFont typeface="Arial"/>
              <a:buNone/>
            </a:pPr>
            <a:endParaRPr sz="131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3d53bccedf1_0_106"/>
          <p:cNvSpPr/>
          <p:nvPr/>
        </p:nvSpPr>
        <p:spPr>
          <a:xfrm>
            <a:off x="167675" y="1755412"/>
            <a:ext cx="103200" cy="1374300"/>
          </a:xfrm>
          <a:prstGeom prst="rect">
            <a:avLst/>
          </a:prstGeom>
          <a:solidFill>
            <a:srgbClr val="C9A84C"/>
          </a:solidFill>
          <a:ln w="119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875" tIns="85875" rIns="85875" bIns="8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5"/>
              <a:buFont typeface="Arial"/>
              <a:buNone/>
            </a:pPr>
            <a:endParaRPr sz="131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d53bccedf1_0_106"/>
          <p:cNvSpPr/>
          <p:nvPr/>
        </p:nvSpPr>
        <p:spPr>
          <a:xfrm>
            <a:off x="382416" y="1841310"/>
            <a:ext cx="3435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879"/>
              <a:buFont typeface="Calibri"/>
              <a:buNone/>
            </a:pPr>
            <a:r>
              <a:rPr lang="en-US" sz="1879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51%</a:t>
            </a:r>
            <a:endParaRPr sz="187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d53bccedf1_0_106"/>
          <p:cNvSpPr/>
          <p:nvPr/>
        </p:nvSpPr>
        <p:spPr>
          <a:xfrm>
            <a:off x="382416" y="2270795"/>
            <a:ext cx="3435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75" tIns="42925" rIns="85875" bIns="42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221"/>
              <a:buFont typeface="Calibri"/>
              <a:buNone/>
            </a:pPr>
            <a:r>
              <a:rPr lang="en-US" sz="1221" b="0" i="0" u="none" strike="noStrike" cap="none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Of incarcerated men are fathers.</a:t>
            </a:r>
            <a:endParaRPr sz="122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221"/>
              <a:buFont typeface="Calibri"/>
              <a:buNone/>
            </a:pPr>
            <a:r>
              <a:rPr lang="en-US" sz="1221" b="0" i="0" u="none" strike="noStrike" cap="none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Every one is a family system in crisis.</a:t>
            </a:r>
            <a:endParaRPr sz="122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d53bccedf1_0_106"/>
          <p:cNvSpPr/>
          <p:nvPr/>
        </p:nvSpPr>
        <p:spPr>
          <a:xfrm>
            <a:off x="4290711" y="1755412"/>
            <a:ext cx="3865200" cy="1374300"/>
          </a:xfrm>
          <a:prstGeom prst="rect">
            <a:avLst/>
          </a:prstGeom>
          <a:solidFill>
            <a:srgbClr val="FFFFFF"/>
          </a:solidFill>
          <a:ln w="11925" cap="flat" cmpd="sng">
            <a:solidFill>
              <a:srgbClr val="D0D8E4"/>
            </a:solidFill>
            <a:prstDash val="solid"/>
            <a:round/>
            <a:headEnd type="none" w="sm" len="sm"/>
            <a:tailEnd type="none" w="sm" len="sm"/>
          </a:ln>
          <a:effectLst>
            <a:outerShdw blurRad="95441" dist="35790" dir="8100000" algn="bl" rotWithShape="0">
              <a:srgbClr val="000000">
                <a:alpha val="18040"/>
              </a:srgbClr>
            </a:outerShdw>
          </a:effectLst>
        </p:spPr>
        <p:txBody>
          <a:bodyPr spcFirstLastPara="1" wrap="square" lIns="85875" tIns="85875" rIns="85875" bIns="8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5"/>
              <a:buFont typeface="Arial"/>
              <a:buNone/>
            </a:pPr>
            <a:endParaRPr sz="131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g3d53bccedf1_0_106"/>
          <p:cNvSpPr/>
          <p:nvPr/>
        </p:nvSpPr>
        <p:spPr>
          <a:xfrm>
            <a:off x="4290711" y="1755412"/>
            <a:ext cx="103200" cy="1374300"/>
          </a:xfrm>
          <a:prstGeom prst="rect">
            <a:avLst/>
          </a:prstGeom>
          <a:solidFill>
            <a:srgbClr val="C9A84C"/>
          </a:solidFill>
          <a:ln w="119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875" tIns="85875" rIns="85875" bIns="8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5"/>
              <a:buFont typeface="Arial"/>
              <a:buNone/>
            </a:pPr>
            <a:endParaRPr sz="131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3d53bccedf1_0_106"/>
          <p:cNvSpPr/>
          <p:nvPr/>
        </p:nvSpPr>
        <p:spPr>
          <a:xfrm>
            <a:off x="4505452" y="1841310"/>
            <a:ext cx="3435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879"/>
              <a:buFont typeface="Calibri"/>
              <a:buNone/>
            </a:pPr>
            <a:r>
              <a:rPr lang="en-US" sz="1879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Children</a:t>
            </a:r>
            <a:endParaRPr sz="187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3d53bccedf1_0_106"/>
          <p:cNvSpPr/>
          <p:nvPr/>
        </p:nvSpPr>
        <p:spPr>
          <a:xfrm>
            <a:off x="4505452" y="2270795"/>
            <a:ext cx="3435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75" tIns="42925" rIns="85875" bIns="42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221"/>
              <a:buFont typeface="Calibri"/>
              <a:buNone/>
            </a:pPr>
            <a:r>
              <a:rPr lang="en-US" sz="1221" b="0" i="0" u="none" strike="noStrike" cap="none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Of incarcerated parents are significantly</a:t>
            </a:r>
            <a:endParaRPr sz="122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221"/>
              <a:buFont typeface="Calibri"/>
              <a:buNone/>
            </a:pPr>
            <a:r>
              <a:rPr lang="en-US" sz="1221" b="0" i="0" u="none" strike="noStrike" cap="none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more likely to be incarcerated themselves.</a:t>
            </a:r>
            <a:endParaRPr sz="122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g3d53bccedf1_0_106"/>
          <p:cNvSpPr/>
          <p:nvPr/>
        </p:nvSpPr>
        <p:spPr>
          <a:xfrm>
            <a:off x="167675" y="3344509"/>
            <a:ext cx="3865200" cy="1374300"/>
          </a:xfrm>
          <a:prstGeom prst="rect">
            <a:avLst/>
          </a:prstGeom>
          <a:solidFill>
            <a:srgbClr val="FFFFFF"/>
          </a:solidFill>
          <a:ln w="11925" cap="flat" cmpd="sng">
            <a:solidFill>
              <a:srgbClr val="D0D8E4"/>
            </a:solidFill>
            <a:prstDash val="solid"/>
            <a:round/>
            <a:headEnd type="none" w="sm" len="sm"/>
            <a:tailEnd type="none" w="sm" len="sm"/>
          </a:ln>
          <a:effectLst>
            <a:outerShdw blurRad="95441" dist="35790" dir="8100000" algn="bl" rotWithShape="0">
              <a:srgbClr val="000000">
                <a:alpha val="18040"/>
              </a:srgbClr>
            </a:outerShdw>
          </a:effectLst>
        </p:spPr>
        <p:txBody>
          <a:bodyPr spcFirstLastPara="1" wrap="square" lIns="85875" tIns="85875" rIns="85875" bIns="8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5"/>
              <a:buFont typeface="Arial"/>
              <a:buNone/>
            </a:pPr>
            <a:endParaRPr sz="131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d53bccedf1_0_106"/>
          <p:cNvSpPr/>
          <p:nvPr/>
        </p:nvSpPr>
        <p:spPr>
          <a:xfrm>
            <a:off x="167675" y="3344509"/>
            <a:ext cx="103200" cy="1374300"/>
          </a:xfrm>
          <a:prstGeom prst="rect">
            <a:avLst/>
          </a:prstGeom>
          <a:solidFill>
            <a:srgbClr val="C9A84C"/>
          </a:solidFill>
          <a:ln w="119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875" tIns="85875" rIns="85875" bIns="8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5"/>
              <a:buFont typeface="Arial"/>
              <a:buNone/>
            </a:pPr>
            <a:endParaRPr sz="131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d53bccedf1_0_106"/>
          <p:cNvSpPr/>
          <p:nvPr/>
        </p:nvSpPr>
        <p:spPr>
          <a:xfrm>
            <a:off x="382416" y="3430406"/>
            <a:ext cx="3435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879"/>
              <a:buFont typeface="Calibri"/>
              <a:buNone/>
            </a:pPr>
            <a:r>
              <a:rPr lang="en-US" sz="1879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Spouses</a:t>
            </a:r>
            <a:endParaRPr sz="187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3d53bccedf1_0_106"/>
          <p:cNvSpPr/>
          <p:nvPr/>
        </p:nvSpPr>
        <p:spPr>
          <a:xfrm>
            <a:off x="382416" y="3859892"/>
            <a:ext cx="3435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75" tIns="42925" rIns="85875" bIns="42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221"/>
              <a:buFont typeface="Calibri"/>
              <a:buNone/>
            </a:pPr>
            <a:r>
              <a:rPr lang="en-US" sz="1221" b="0" i="0" u="none" strike="noStrike" cap="none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Navigate legal systems, finances, and</a:t>
            </a:r>
            <a:endParaRPr sz="122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221"/>
              <a:buFont typeface="Calibri"/>
              <a:buNone/>
            </a:pPr>
            <a:r>
              <a:rPr lang="en-US" sz="1221" b="0" i="0" u="none" strike="noStrike" cap="none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parenting alone — often without community.</a:t>
            </a:r>
            <a:endParaRPr sz="122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3d53bccedf1_0_106"/>
          <p:cNvSpPr/>
          <p:nvPr/>
        </p:nvSpPr>
        <p:spPr>
          <a:xfrm>
            <a:off x="4290711" y="3344509"/>
            <a:ext cx="3865200" cy="1374300"/>
          </a:xfrm>
          <a:prstGeom prst="rect">
            <a:avLst/>
          </a:prstGeom>
          <a:solidFill>
            <a:srgbClr val="FFFFFF"/>
          </a:solidFill>
          <a:ln w="11925" cap="flat" cmpd="sng">
            <a:solidFill>
              <a:srgbClr val="D0D8E4"/>
            </a:solidFill>
            <a:prstDash val="solid"/>
            <a:round/>
            <a:headEnd type="none" w="sm" len="sm"/>
            <a:tailEnd type="none" w="sm" len="sm"/>
          </a:ln>
          <a:effectLst>
            <a:outerShdw blurRad="95441" dist="35790" dir="8100000" algn="bl" rotWithShape="0">
              <a:srgbClr val="000000">
                <a:alpha val="18040"/>
              </a:srgbClr>
            </a:outerShdw>
          </a:effectLst>
        </p:spPr>
        <p:txBody>
          <a:bodyPr spcFirstLastPara="1" wrap="square" lIns="85875" tIns="85875" rIns="85875" bIns="8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5"/>
              <a:buFont typeface="Arial"/>
              <a:buNone/>
            </a:pPr>
            <a:endParaRPr sz="131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3d53bccedf1_0_106"/>
          <p:cNvSpPr/>
          <p:nvPr/>
        </p:nvSpPr>
        <p:spPr>
          <a:xfrm>
            <a:off x="4290711" y="3344509"/>
            <a:ext cx="103200" cy="1374300"/>
          </a:xfrm>
          <a:prstGeom prst="rect">
            <a:avLst/>
          </a:prstGeom>
          <a:solidFill>
            <a:srgbClr val="C9A84C"/>
          </a:solidFill>
          <a:ln w="11925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5875" tIns="85875" rIns="85875" bIns="85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15"/>
              <a:buFont typeface="Arial"/>
              <a:buNone/>
            </a:pPr>
            <a:endParaRPr sz="131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d53bccedf1_0_106"/>
          <p:cNvSpPr/>
          <p:nvPr/>
        </p:nvSpPr>
        <p:spPr>
          <a:xfrm>
            <a:off x="4505452" y="3430406"/>
            <a:ext cx="3435900" cy="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879"/>
              <a:buFont typeface="Calibri"/>
              <a:buNone/>
            </a:pPr>
            <a:r>
              <a:rPr lang="en-US" sz="1879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The Church</a:t>
            </a:r>
            <a:endParaRPr sz="1879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3d53bccedf1_0_106"/>
          <p:cNvSpPr/>
          <p:nvPr/>
        </p:nvSpPr>
        <p:spPr>
          <a:xfrm>
            <a:off x="4505452" y="3859892"/>
            <a:ext cx="34359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5875" tIns="42925" rIns="85875" bIns="429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221"/>
              <a:buFont typeface="Calibri"/>
              <a:buNone/>
            </a:pPr>
            <a:r>
              <a:rPr lang="en-US" sz="1221" b="0" i="0" u="none" strike="noStrike" cap="none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Is uniquely equipped to be present for</a:t>
            </a:r>
            <a:endParaRPr sz="122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F52"/>
              </a:buClr>
              <a:buSzPts val="1221"/>
              <a:buFont typeface="Calibri"/>
              <a:buNone/>
            </a:pPr>
            <a:r>
              <a:rPr lang="en-US" sz="1221" b="0" i="0" u="none" strike="noStrike" cap="none">
                <a:solidFill>
                  <a:srgbClr val="1A2F52"/>
                </a:solidFill>
                <a:latin typeface="Calibri"/>
                <a:ea typeface="Calibri"/>
                <a:cs typeface="Calibri"/>
                <a:sym typeface="Calibri"/>
              </a:rPr>
              <a:t>both the incarcerated AND the family.</a:t>
            </a:r>
            <a:endParaRPr sz="122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3d53bccedf1_0_106"/>
          <p:cNvSpPr/>
          <p:nvPr/>
        </p:nvSpPr>
        <p:spPr>
          <a:xfrm>
            <a:off x="0" y="0"/>
            <a:ext cx="9144000" cy="73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53bccedf1_0_1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53" name="Google Shape;253;g3d53bccedf1_0_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" y="8"/>
            <a:ext cx="9143988" cy="514349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d53bccedf1_0_118"/>
          <p:cNvSpPr/>
          <p:nvPr/>
        </p:nvSpPr>
        <p:spPr>
          <a:xfrm>
            <a:off x="-1730" y="3177988"/>
            <a:ext cx="9141900" cy="19656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2000">
                <a:srgbClr val="000000">
                  <a:alpha val="14117"/>
                </a:srgbClr>
              </a:gs>
              <a:gs pos="100000">
                <a:srgbClr val="000000">
                  <a:alpha val="3098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255" name="Google Shape;255;g3d53bccedf1_0_118"/>
          <p:cNvSpPr/>
          <p:nvPr/>
        </p:nvSpPr>
        <p:spPr>
          <a:xfrm>
            <a:off x="238900" y="882275"/>
            <a:ext cx="6296700" cy="319200"/>
          </a:xfrm>
          <a:prstGeom prst="rect">
            <a:avLst/>
          </a:prstGeom>
          <a:solidFill>
            <a:srgbClr val="C9A84C"/>
          </a:solidFill>
          <a:ln w="111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900" tIns="79900" rIns="79900" bIns="79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d53bccedf1_0_118"/>
          <p:cNvSpPr/>
          <p:nvPr/>
        </p:nvSpPr>
        <p:spPr>
          <a:xfrm>
            <a:off x="295147" y="882091"/>
            <a:ext cx="3564900" cy="3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900" tIns="39950" rIns="79900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1F3D"/>
              </a:buClr>
              <a:buSzPts val="1136"/>
              <a:buFont typeface="Calibri"/>
              <a:buNone/>
            </a:pPr>
            <a:r>
              <a:rPr lang="en-US" sz="1236" b="1" i="0" u="none" strike="noStrike" cap="none">
                <a:solidFill>
                  <a:srgbClr val="0F1F3D"/>
                </a:solidFill>
                <a:latin typeface="Calibri"/>
                <a:ea typeface="Calibri"/>
                <a:cs typeface="Calibri"/>
                <a:sym typeface="Calibri"/>
              </a:rPr>
              <a:t>A TESTIMONY</a:t>
            </a:r>
            <a:endParaRPr sz="1236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3d53bccedf1_0_118"/>
          <p:cNvSpPr/>
          <p:nvPr/>
        </p:nvSpPr>
        <p:spPr>
          <a:xfrm>
            <a:off x="502448" y="1407052"/>
            <a:ext cx="7192500" cy="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9900" tIns="39950" rIns="79900" bIns="399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2"/>
              <a:buFont typeface="Calibri"/>
              <a:buNone/>
            </a:pPr>
            <a:r>
              <a:rPr lang="en-US" sz="2922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Father. A Son. A Second Chance.</a:t>
            </a:r>
            <a:endParaRPr sz="2922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3d53bccedf1_0_118"/>
          <p:cNvSpPr/>
          <p:nvPr/>
        </p:nvSpPr>
        <p:spPr>
          <a:xfrm>
            <a:off x="502448" y="2006429"/>
            <a:ext cx="7192500" cy="32100"/>
          </a:xfrm>
          <a:prstGeom prst="rect">
            <a:avLst/>
          </a:prstGeom>
          <a:solidFill>
            <a:srgbClr val="C9A84C"/>
          </a:solidFill>
          <a:ln w="111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9900" tIns="79900" rIns="79900" bIns="79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4"/>
              <a:buFont typeface="Arial"/>
              <a:buNone/>
            </a:pPr>
            <a:endParaRPr sz="1224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3d53bccedf1_0_118"/>
          <p:cNvSpPr/>
          <p:nvPr/>
        </p:nvSpPr>
        <p:spPr>
          <a:xfrm>
            <a:off x="0" y="0"/>
            <a:ext cx="9144000" cy="73200"/>
          </a:xfrm>
          <a:prstGeom prst="rect">
            <a:avLst/>
          </a:prstGeom>
          <a:solidFill>
            <a:srgbClr val="C9A84C"/>
          </a:solidFill>
          <a:ln w="12700" cap="flat" cmpd="sng">
            <a:solidFill>
              <a:srgbClr val="C9A8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6C5C19-8F82-0562-38C5-A82F61CCC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366" y="2172129"/>
            <a:ext cx="6771860" cy="2742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795</Words>
  <Application>Microsoft Office PowerPoint</Application>
  <PresentationFormat>On-screen Show (16:9)</PresentationFormat>
  <Paragraphs>136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Georgia</vt:lpstr>
      <vt:lpstr>Open Sans</vt:lpstr>
      <vt:lpstr>Lustria</vt:lpstr>
      <vt:lpstr>Calibri</vt:lpstr>
      <vt:lpstr>ChronicleVTI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PptxGenJS</dc:creator>
  <cp:lastModifiedBy>Christian Gonzalez</cp:lastModifiedBy>
  <cp:revision>1</cp:revision>
  <dcterms:created xsi:type="dcterms:W3CDTF">2026-04-10T03:50:13Z</dcterms:created>
  <dcterms:modified xsi:type="dcterms:W3CDTF">2026-04-22T21:28:24Z</dcterms:modified>
</cp:coreProperties>
</file>