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8" r:id="rId10"/>
    <p:sldId id="263" r:id="rId11"/>
    <p:sldId id="264" r:id="rId12"/>
    <p:sldId id="265" r:id="rId13"/>
    <p:sldId id="266" r:id="rId14"/>
    <p:sldId id="279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7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B6F2A3-410C-44AE-3E89-7EE814C8A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64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 slide 2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069848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5400" b="1">
                <a:solidFill>
                  <a:srgbClr val="FFFFFF"/>
                </a:solidFill>
              </a:rPr>
              <a:t>2. ENFOQUE Y SANTIDAD
2. FOCUS AND HOLINESS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 slide 2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548640"/>
            <a:ext cx="10698480" cy="1280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FFFFFF"/>
                </a:solidFill>
              </a:rPr>
              <a:t>Enfocadas en su poder
Focused on His power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1920240"/>
            <a:ext cx="10515600" cy="44805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r>
              <a:rPr sz="2600">
                <a:solidFill>
                  <a:srgbClr val="FFFFFF"/>
                </a:solidFill>
              </a:rPr>
              <a:t>• Todo comienza con mi relación con Dios</a:t>
            </a:r>
          </a:p>
          <a:p>
            <a:r>
              <a:rPr sz="2600">
                <a:solidFill>
                  <a:srgbClr val="FFFFFF"/>
                </a:solidFill>
              </a:rPr>
              <a:t>• Su gracia guía mis decisiones</a:t>
            </a:r>
          </a:p>
          <a:p>
            <a:r>
              <a:rPr sz="2600">
                <a:solidFill>
                  <a:srgbClr val="FFFFFF"/>
                </a:solidFill>
              </a:rPr>
              <a:t>• Mantengo balance en todas las áreas</a:t>
            </a:r>
          </a:p>
          <a:p>
            <a:r>
              <a:rPr sz="2600">
                <a:solidFill>
                  <a:srgbClr val="FFFFFF"/>
                </a:solidFill>
              </a:rPr>
              <a:t>• Bendigo a mi familia y ministerio</a:t>
            </a:r>
          </a:p>
          <a:p>
            <a:r>
              <a:rPr sz="2200">
                <a:solidFill>
                  <a:srgbClr val="D4AF37"/>
                </a:solidFill>
              </a:rPr>
              <a:t>• Everything begins with my relationship with God</a:t>
            </a:r>
          </a:p>
          <a:p>
            <a:r>
              <a:rPr sz="2200">
                <a:solidFill>
                  <a:srgbClr val="D4AF37"/>
                </a:solidFill>
              </a:rPr>
              <a:t>• His grace guides my decisions</a:t>
            </a:r>
          </a:p>
          <a:p>
            <a:r>
              <a:rPr sz="2200">
                <a:solidFill>
                  <a:srgbClr val="D4AF37"/>
                </a:solidFill>
              </a:rPr>
              <a:t>• I maintain balance in all areas</a:t>
            </a:r>
          </a:p>
          <a:p>
            <a:r>
              <a:rPr sz="2200">
                <a:solidFill>
                  <a:srgbClr val="D4AF37"/>
                </a:solidFill>
              </a:rPr>
              <a:t>• I bless my family and ministry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 slide 2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548640"/>
            <a:ext cx="10698480" cy="1280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FFFFFF"/>
                </a:solidFill>
              </a:rPr>
              <a:t>Servir sin pasión
Serving without passion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1920240"/>
            <a:ext cx="10515600" cy="44805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r>
              <a:rPr sz="2600">
                <a:solidFill>
                  <a:srgbClr val="FFFFFF"/>
                </a:solidFill>
              </a:rPr>
              <a:t>• Produce presión, depresión y amargura</a:t>
            </a:r>
          </a:p>
          <a:p>
            <a:r>
              <a:rPr sz="2600">
                <a:solidFill>
                  <a:srgbClr val="FFFFFF"/>
                </a:solidFill>
              </a:rPr>
              <a:t>• Desgasta el matrimonio y el espíritu</a:t>
            </a:r>
          </a:p>
          <a:p>
            <a:r>
              <a:rPr sz="2600">
                <a:solidFill>
                  <a:srgbClr val="FFFFFF"/>
                </a:solidFill>
              </a:rPr>
              <a:t>• La pasión es el combustible del llamado</a:t>
            </a:r>
          </a:p>
          <a:p>
            <a:r>
              <a:rPr sz="2600">
                <a:solidFill>
                  <a:srgbClr val="FFFFFF"/>
                </a:solidFill>
              </a:rPr>
              <a:t>• Debemos servir con gozo</a:t>
            </a:r>
          </a:p>
          <a:p>
            <a:r>
              <a:rPr sz="2200">
                <a:solidFill>
                  <a:srgbClr val="D4AF37"/>
                </a:solidFill>
              </a:rPr>
              <a:t>• Produces pressure, depression, and bitterness</a:t>
            </a:r>
          </a:p>
          <a:p>
            <a:r>
              <a:rPr sz="2200">
                <a:solidFill>
                  <a:srgbClr val="D4AF37"/>
                </a:solidFill>
              </a:rPr>
              <a:t>• Wears down marriage and spirit</a:t>
            </a:r>
          </a:p>
          <a:p>
            <a:r>
              <a:rPr sz="2200">
                <a:solidFill>
                  <a:srgbClr val="D4AF37"/>
                </a:solidFill>
              </a:rPr>
              <a:t>• Passion is the fuel of the calling</a:t>
            </a:r>
          </a:p>
          <a:p>
            <a:r>
              <a:rPr sz="2200">
                <a:solidFill>
                  <a:srgbClr val="D4AF37"/>
                </a:solidFill>
              </a:rPr>
              <a:t>• We must serve with joy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 slide 2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548640"/>
            <a:ext cx="10698480" cy="1280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FFFFFF"/>
                </a:solidFill>
              </a:rPr>
              <a:t>Santidad integral
Holistic holiness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1920240"/>
            <a:ext cx="10515600" cy="44805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r>
              <a:rPr sz="2600">
                <a:solidFill>
                  <a:srgbClr val="FFFFFF"/>
                </a:solidFill>
              </a:rPr>
              <a:t>• Espíritu, alma y cuerpo alineados a Dios</a:t>
            </a:r>
          </a:p>
          <a:p>
            <a:r>
              <a:rPr sz="2600">
                <a:solidFill>
                  <a:srgbClr val="FFFFFF"/>
                </a:solidFill>
              </a:rPr>
              <a:t>• Nuestro carácter refleja a Cristo</a:t>
            </a:r>
          </a:p>
          <a:p>
            <a:r>
              <a:rPr sz="2600">
                <a:solidFill>
                  <a:srgbClr val="FFFFFF"/>
                </a:solidFill>
              </a:rPr>
              <a:t>• Nuestra vida demuestra su santidad</a:t>
            </a:r>
          </a:p>
          <a:p>
            <a:r>
              <a:rPr sz="2600">
                <a:solidFill>
                  <a:srgbClr val="FFFFFF"/>
                </a:solidFill>
              </a:rPr>
              <a:t>• Vivimos apartadas para Él</a:t>
            </a:r>
          </a:p>
          <a:p>
            <a:r>
              <a:rPr sz="2200">
                <a:solidFill>
                  <a:srgbClr val="D4AF37"/>
                </a:solidFill>
              </a:rPr>
              <a:t>• Spirit, soul, and body aligned to God</a:t>
            </a:r>
          </a:p>
          <a:p>
            <a:r>
              <a:rPr sz="2200">
                <a:solidFill>
                  <a:srgbClr val="D4AF37"/>
                </a:solidFill>
              </a:rPr>
              <a:t>• Our character reflects Christ</a:t>
            </a:r>
          </a:p>
          <a:p>
            <a:r>
              <a:rPr sz="2200">
                <a:solidFill>
                  <a:srgbClr val="D4AF37"/>
                </a:solidFill>
              </a:rPr>
              <a:t>• Our life demonstrates His holiness</a:t>
            </a:r>
          </a:p>
          <a:p>
            <a:r>
              <a:rPr sz="2200">
                <a:solidFill>
                  <a:srgbClr val="D4AF37"/>
                </a:solidFill>
              </a:rPr>
              <a:t>• We live set apart for Him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D9635-E157-54FD-A910-B420C58E3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 slide 2(1).jpg">
            <a:extLst>
              <a:ext uri="{FF2B5EF4-FFF2-40B4-BE49-F238E27FC236}">
                <a16:creationId xmlns:a16="http://schemas.microsoft.com/office/drawing/2014/main" id="{941926B4-A149-CB20-9857-17C42D57E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205028-DDC2-A648-319B-F29270519FBE}"/>
              </a:ext>
            </a:extLst>
          </p:cNvPr>
          <p:cNvSpPr txBox="1"/>
          <p:nvPr/>
        </p:nvSpPr>
        <p:spPr>
          <a:xfrm>
            <a:off x="731520" y="548640"/>
            <a:ext cx="6547242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US" sz="4000" b="1" dirty="0">
                <a:solidFill>
                  <a:schemeClr val="bg1"/>
                </a:solidFill>
              </a:rPr>
              <a:t>El peligro de zona de combate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rgbClr val="FFFFFF"/>
                </a:solidFill>
              </a:rPr>
              <a:t>Danger of Combate Zone </a:t>
            </a:r>
            <a:r>
              <a:rPr sz="4000" b="1" dirty="0">
                <a:solidFill>
                  <a:srgbClr val="FFFFFF"/>
                </a:solidFill>
              </a:rPr>
              <a:t>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9B44C3-AF85-8362-509D-34849C1C6C11}"/>
              </a:ext>
            </a:extLst>
          </p:cNvPr>
          <p:cNvSpPr txBox="1"/>
          <p:nvPr/>
        </p:nvSpPr>
        <p:spPr>
          <a:xfrm>
            <a:off x="824826" y="2165814"/>
            <a:ext cx="10632479" cy="5262979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2400" dirty="0">
                <a:solidFill>
                  <a:schemeClr val="bg1"/>
                </a:solidFill>
              </a:rPr>
              <a:t>Habrá heridos.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2400" dirty="0">
                <a:solidFill>
                  <a:schemeClr val="bg1"/>
                </a:solidFill>
              </a:rPr>
              <a:t>Muchas veces los hijos llevan las marcas.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2400" dirty="0">
                <a:solidFill>
                  <a:schemeClr val="bg1"/>
                </a:solidFill>
              </a:rPr>
              <a:t>Falta de respeto.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2400" dirty="0">
                <a:solidFill>
                  <a:schemeClr val="bg1"/>
                </a:solidFill>
              </a:rPr>
              <a:t>Críticas internas.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2400" dirty="0">
                <a:solidFill>
                  <a:schemeClr val="bg1"/>
                </a:solidFill>
              </a:rPr>
              <a:t>Falta de comunicación y comprensión.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s-US" sz="2400" dirty="0">
                <a:solidFill>
                  <a:schemeClr val="bg1"/>
                </a:solidFill>
              </a:rPr>
              <a:t>Lo importante es: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2400" dirty="0">
                <a:solidFill>
                  <a:schemeClr val="bg1"/>
                </a:solidFill>
              </a:rPr>
              <a:t>Ventilar emociones sanamente.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US" sz="2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There will be wounds.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Many times, children carry the scars.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Lack of respect.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Internal criticism.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Lack of communication and understanding. </a:t>
            </a:r>
          </a:p>
          <a:p>
            <a:pPr>
              <a:buNone/>
            </a:pPr>
            <a:r>
              <a:rPr lang="en-US" sz="2400" b="1" dirty="0">
                <a:solidFill>
                  <a:schemeClr val="accent6"/>
                </a:solidFill>
              </a:rPr>
              <a:t>What’s important is:</a:t>
            </a:r>
            <a:endParaRPr lang="en-US" sz="2400" dirty="0">
              <a:solidFill>
                <a:schemeClr val="accent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To process and express emotions in a healthy way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8861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 slide 2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548640"/>
            <a:ext cx="10698480" cy="1280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FFFFFF"/>
                </a:solidFill>
              </a:rPr>
              <a:t>Cuidar el corazón
Guard the heart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1920240"/>
            <a:ext cx="10515600" cy="44805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r>
              <a:rPr sz="2600">
                <a:solidFill>
                  <a:srgbClr val="FFFFFF"/>
                </a:solidFill>
              </a:rPr>
              <a:t>• Enfrentaremos críticas y pruebas</a:t>
            </a:r>
          </a:p>
          <a:p>
            <a:r>
              <a:rPr sz="2600">
                <a:solidFill>
                  <a:srgbClr val="FFFFFF"/>
                </a:solidFill>
              </a:rPr>
              <a:t>• Debemos cuidar emociones y palabras</a:t>
            </a:r>
          </a:p>
          <a:p>
            <a:r>
              <a:rPr sz="2600">
                <a:solidFill>
                  <a:srgbClr val="FFFFFF"/>
                </a:solidFill>
              </a:rPr>
              <a:t>• Mantener pureza interior</a:t>
            </a:r>
          </a:p>
          <a:p>
            <a:r>
              <a:rPr sz="2600">
                <a:solidFill>
                  <a:srgbClr val="FFFFFF"/>
                </a:solidFill>
              </a:rPr>
              <a:t>• El corazón define nuestra vida</a:t>
            </a:r>
          </a:p>
          <a:p>
            <a:r>
              <a:rPr sz="2200">
                <a:solidFill>
                  <a:srgbClr val="D4AF37"/>
                </a:solidFill>
              </a:rPr>
              <a:t>• We will face criticism and trials</a:t>
            </a:r>
          </a:p>
          <a:p>
            <a:r>
              <a:rPr sz="2200">
                <a:solidFill>
                  <a:srgbClr val="D4AF37"/>
                </a:solidFill>
              </a:rPr>
              <a:t>• We must guard emotions and words</a:t>
            </a:r>
          </a:p>
          <a:p>
            <a:r>
              <a:rPr sz="2200">
                <a:solidFill>
                  <a:srgbClr val="D4AF37"/>
                </a:solidFill>
              </a:rPr>
              <a:t>• Maintain inner purity</a:t>
            </a:r>
          </a:p>
          <a:p>
            <a:r>
              <a:rPr sz="2200">
                <a:solidFill>
                  <a:srgbClr val="D4AF37"/>
                </a:solidFill>
              </a:rPr>
              <a:t>• The heart defines our life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 slide 2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069848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5400" b="1">
                <a:solidFill>
                  <a:srgbClr val="FFFFFF"/>
                </a:solidFill>
              </a:rPr>
              <a:t>3. SALUD ESPIRITUAL
3. SPIRITUAL HEALTH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 slide 2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548640"/>
            <a:ext cx="10698480" cy="1280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FFFFFF"/>
                </a:solidFill>
              </a:rPr>
              <a:t>Dependencia de Dios
Dependence on God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1920240"/>
            <a:ext cx="10515600" cy="44805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r>
              <a:rPr sz="2600">
                <a:solidFill>
                  <a:srgbClr val="FFFFFF"/>
                </a:solidFill>
              </a:rPr>
              <a:t>• Él llama y Él equipa</a:t>
            </a:r>
          </a:p>
          <a:p>
            <a:r>
              <a:rPr sz="2600">
                <a:solidFill>
                  <a:srgbClr val="FFFFFF"/>
                </a:solidFill>
              </a:rPr>
              <a:t>• No dependemos solo de conocimiento</a:t>
            </a:r>
          </a:p>
          <a:p>
            <a:r>
              <a:rPr sz="2600">
                <a:solidFill>
                  <a:srgbClr val="FFFFFF"/>
                </a:solidFill>
              </a:rPr>
              <a:t>• Su poder nos sostiene</a:t>
            </a:r>
          </a:p>
          <a:p>
            <a:r>
              <a:rPr sz="2600">
                <a:solidFill>
                  <a:srgbClr val="FFFFFF"/>
                </a:solidFill>
              </a:rPr>
              <a:t>• Nos da fuerza en la prueba</a:t>
            </a:r>
          </a:p>
          <a:p>
            <a:r>
              <a:rPr sz="2200">
                <a:solidFill>
                  <a:srgbClr val="D4AF37"/>
                </a:solidFill>
              </a:rPr>
              <a:t>• He calls and He equips</a:t>
            </a:r>
          </a:p>
          <a:p>
            <a:r>
              <a:rPr sz="2200">
                <a:solidFill>
                  <a:srgbClr val="D4AF37"/>
                </a:solidFill>
              </a:rPr>
              <a:t>• We do not rely only on knowledge</a:t>
            </a:r>
          </a:p>
          <a:p>
            <a:r>
              <a:rPr sz="2200">
                <a:solidFill>
                  <a:srgbClr val="D4AF37"/>
                </a:solidFill>
              </a:rPr>
              <a:t>• His power sustains us</a:t>
            </a:r>
          </a:p>
          <a:p>
            <a:r>
              <a:rPr sz="2200">
                <a:solidFill>
                  <a:srgbClr val="D4AF37"/>
                </a:solidFill>
              </a:rPr>
              <a:t>• He gives strength in trials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 slide 2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548640"/>
            <a:ext cx="10698480" cy="1280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FFFFFF"/>
                </a:solidFill>
              </a:rPr>
              <a:t>Lo que requiere el ministerio
What ministry requires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1920240"/>
            <a:ext cx="10515600" cy="44805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r>
              <a:rPr sz="2600">
                <a:solidFill>
                  <a:srgbClr val="FFFFFF"/>
                </a:solidFill>
              </a:rPr>
              <a:t>• Espíritu Santo</a:t>
            </a:r>
          </a:p>
          <a:p>
            <a:r>
              <a:rPr sz="2600">
                <a:solidFill>
                  <a:srgbClr val="FFFFFF"/>
                </a:solidFill>
              </a:rPr>
              <a:t>• Fe activa</a:t>
            </a:r>
          </a:p>
          <a:p>
            <a:r>
              <a:rPr sz="2600">
                <a:solidFill>
                  <a:srgbClr val="FFFFFF"/>
                </a:solidFill>
              </a:rPr>
              <a:t>• Poder de lo alto</a:t>
            </a:r>
          </a:p>
          <a:p>
            <a:r>
              <a:rPr sz="2600">
                <a:solidFill>
                  <a:srgbClr val="FFFFFF"/>
                </a:solidFill>
              </a:rPr>
              <a:t>• Perseverancia constante</a:t>
            </a:r>
          </a:p>
          <a:p>
            <a:r>
              <a:rPr sz="2200">
                <a:solidFill>
                  <a:srgbClr val="D4AF37"/>
                </a:solidFill>
              </a:rPr>
              <a:t>• Holy Spirit</a:t>
            </a:r>
          </a:p>
          <a:p>
            <a:r>
              <a:rPr sz="2200">
                <a:solidFill>
                  <a:srgbClr val="D4AF37"/>
                </a:solidFill>
              </a:rPr>
              <a:t>• Active faith</a:t>
            </a:r>
          </a:p>
          <a:p>
            <a:r>
              <a:rPr sz="2200">
                <a:solidFill>
                  <a:srgbClr val="D4AF37"/>
                </a:solidFill>
              </a:rPr>
              <a:t>• Power from above</a:t>
            </a:r>
          </a:p>
          <a:p>
            <a:r>
              <a:rPr sz="2200">
                <a:solidFill>
                  <a:srgbClr val="D4AF37"/>
                </a:solidFill>
              </a:rPr>
              <a:t>• Constant perseverance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 slide 2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548640"/>
            <a:ext cx="10698480" cy="1280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FFFFFF"/>
                </a:solidFill>
              </a:rPr>
              <a:t>Mantener el propósito
Maintain the purpose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1920240"/>
            <a:ext cx="10515600" cy="44805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r>
              <a:rPr sz="2600">
                <a:solidFill>
                  <a:srgbClr val="FFFFFF"/>
                </a:solidFill>
              </a:rPr>
              <a:t>• Recordar quién soy en Dios</a:t>
            </a:r>
          </a:p>
          <a:p>
            <a:r>
              <a:rPr sz="2600">
                <a:solidFill>
                  <a:srgbClr val="FFFFFF"/>
                </a:solidFill>
              </a:rPr>
              <a:t>• Caminar en identidad</a:t>
            </a:r>
          </a:p>
          <a:p>
            <a:r>
              <a:rPr sz="2600">
                <a:solidFill>
                  <a:srgbClr val="FFFFFF"/>
                </a:solidFill>
              </a:rPr>
              <a:t>• Servir con claridad y enfoque</a:t>
            </a:r>
          </a:p>
          <a:p>
            <a:r>
              <a:rPr sz="2600">
                <a:solidFill>
                  <a:srgbClr val="FFFFFF"/>
                </a:solidFill>
              </a:rPr>
              <a:t>• Ser firme en el llamado</a:t>
            </a:r>
          </a:p>
          <a:p>
            <a:r>
              <a:rPr sz="2200">
                <a:solidFill>
                  <a:srgbClr val="D4AF37"/>
                </a:solidFill>
              </a:rPr>
              <a:t>• Remember who I am in God</a:t>
            </a:r>
          </a:p>
          <a:p>
            <a:r>
              <a:rPr sz="2200">
                <a:solidFill>
                  <a:srgbClr val="D4AF37"/>
                </a:solidFill>
              </a:rPr>
              <a:t>• Walk in identity</a:t>
            </a:r>
          </a:p>
          <a:p>
            <a:r>
              <a:rPr sz="2200">
                <a:solidFill>
                  <a:srgbClr val="D4AF37"/>
                </a:solidFill>
              </a:rPr>
              <a:t>• Serve with clarity and focus</a:t>
            </a:r>
          </a:p>
          <a:p>
            <a:r>
              <a:rPr sz="2200">
                <a:solidFill>
                  <a:srgbClr val="D4AF37"/>
                </a:solidFill>
              </a:rPr>
              <a:t>• Stand firm in the calling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 slide 2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548640"/>
            <a:ext cx="10698480" cy="1280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FFFFFF"/>
                </a:solidFill>
              </a:rPr>
              <a:t>SALUDABLES EN ESPÍRITU, FUERTES EN SANTIDAD
HEALTHY IN SPIRIT, STRONG IN HOLINESS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1920240"/>
            <a:ext cx="3338606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r>
              <a:rPr sz="2600" dirty="0">
                <a:solidFill>
                  <a:srgbClr val="FFFFFF"/>
                </a:solidFill>
              </a:rPr>
              <a:t>• </a:t>
            </a:r>
            <a:r>
              <a:rPr sz="2600" dirty="0" err="1">
                <a:solidFill>
                  <a:srgbClr val="FFFFFF"/>
                </a:solidFill>
              </a:rPr>
              <a:t>Eclesiastés</a:t>
            </a:r>
            <a:r>
              <a:rPr sz="2600" dirty="0">
                <a:solidFill>
                  <a:srgbClr val="FFFFFF"/>
                </a:solidFill>
              </a:rPr>
              <a:t> 9:8</a:t>
            </a:r>
          </a:p>
          <a:p>
            <a:r>
              <a:rPr sz="2600" dirty="0">
                <a:solidFill>
                  <a:srgbClr val="FFFFFF"/>
                </a:solidFill>
              </a:rPr>
              <a:t>• 1 </a:t>
            </a:r>
            <a:r>
              <a:rPr sz="2600" dirty="0" err="1">
                <a:solidFill>
                  <a:srgbClr val="FFFFFF"/>
                </a:solidFill>
              </a:rPr>
              <a:t>Tesalonicenses</a:t>
            </a:r>
            <a:r>
              <a:rPr sz="2600" dirty="0">
                <a:solidFill>
                  <a:srgbClr val="FFFFFF"/>
                </a:solidFill>
              </a:rPr>
              <a:t> 5:23</a:t>
            </a:r>
          </a:p>
          <a:p>
            <a:r>
              <a:rPr sz="2200" dirty="0">
                <a:solidFill>
                  <a:srgbClr val="D4AF37"/>
                </a:solidFill>
              </a:rPr>
              <a:t>• Ecclesiastes 9:8</a:t>
            </a:r>
          </a:p>
          <a:p>
            <a:r>
              <a:rPr sz="2200" dirty="0">
                <a:solidFill>
                  <a:srgbClr val="D4AF37"/>
                </a:solidFill>
              </a:rPr>
              <a:t>• 1 Thessalonians 5:23</a:t>
            </a:r>
          </a:p>
          <a:p>
            <a:endParaRPr sz="2200" dirty="0">
              <a:solidFill>
                <a:srgbClr val="D4AF37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 slide 2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548640"/>
            <a:ext cx="10698480" cy="1280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FFFFFF"/>
                </a:solidFill>
              </a:rPr>
              <a:t>Conclusión
Conclusion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1920240"/>
            <a:ext cx="10515600" cy="44805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r>
              <a:rPr sz="2600">
                <a:solidFill>
                  <a:srgbClr val="FFFFFF"/>
                </a:solidFill>
              </a:rPr>
              <a:t>• Dios no te llamó a vivir agotada</a:t>
            </a:r>
          </a:p>
          <a:p>
            <a:r>
              <a:rPr sz="2600">
                <a:solidFill>
                  <a:srgbClr val="FFFFFF"/>
                </a:solidFill>
              </a:rPr>
              <a:t>• Te llamó a vivir en santidad</a:t>
            </a:r>
          </a:p>
          <a:p>
            <a:r>
              <a:rPr sz="2600">
                <a:solidFill>
                  <a:srgbClr val="FFFFFF"/>
                </a:solidFill>
              </a:rPr>
              <a:t>• Puedes servir con pasión</a:t>
            </a:r>
          </a:p>
          <a:p>
            <a:r>
              <a:rPr sz="2600">
                <a:solidFill>
                  <a:srgbClr val="FFFFFF"/>
                </a:solidFill>
              </a:rPr>
              <a:t>• Permanecer firme en toda circunstancia</a:t>
            </a:r>
          </a:p>
          <a:p>
            <a:r>
              <a:rPr sz="2200">
                <a:solidFill>
                  <a:srgbClr val="D4AF37"/>
                </a:solidFill>
              </a:rPr>
              <a:t>• God did not call you to live exhausted</a:t>
            </a:r>
          </a:p>
          <a:p>
            <a:r>
              <a:rPr sz="2200">
                <a:solidFill>
                  <a:srgbClr val="D4AF37"/>
                </a:solidFill>
              </a:rPr>
              <a:t>• He called you to holiness</a:t>
            </a:r>
          </a:p>
          <a:p>
            <a:r>
              <a:rPr sz="2200">
                <a:solidFill>
                  <a:srgbClr val="D4AF37"/>
                </a:solidFill>
              </a:rPr>
              <a:t>• You can serve with passion</a:t>
            </a:r>
          </a:p>
          <a:p>
            <a:r>
              <a:rPr sz="2200">
                <a:solidFill>
                  <a:srgbClr val="D4AF37"/>
                </a:solidFill>
              </a:rPr>
              <a:t>• Stand firm in every circumstance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 slide 2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548640"/>
            <a:ext cx="10698480" cy="1280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FFFFFF"/>
                </a:solidFill>
              </a:rPr>
              <a:t>Cierre
Closing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1920240"/>
            <a:ext cx="10515600" cy="44805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r>
              <a:rPr sz="2600">
                <a:solidFill>
                  <a:srgbClr val="FFFFFF"/>
                </a:solidFill>
              </a:rPr>
              <a:t>• Eres hija del Rey</a:t>
            </a:r>
          </a:p>
          <a:p>
            <a:r>
              <a:rPr sz="2600">
                <a:solidFill>
                  <a:srgbClr val="FFFFFF"/>
                </a:solidFill>
              </a:rPr>
              <a:t>• Portadora de su gloria</a:t>
            </a:r>
          </a:p>
          <a:p>
            <a:r>
              <a:rPr sz="2600">
                <a:solidFill>
                  <a:srgbClr val="FFFFFF"/>
                </a:solidFill>
              </a:rPr>
              <a:t>• Tu vida refleja a Cristo</a:t>
            </a:r>
          </a:p>
          <a:p>
            <a:r>
              <a:rPr sz="2600">
                <a:solidFill>
                  <a:srgbClr val="FFFFFF"/>
                </a:solidFill>
              </a:rPr>
              <a:t>• Saludable en espíritu, fuerte en santidad</a:t>
            </a:r>
          </a:p>
          <a:p>
            <a:r>
              <a:rPr sz="2200">
                <a:solidFill>
                  <a:srgbClr val="D4AF37"/>
                </a:solidFill>
              </a:rPr>
              <a:t>• You are a daughter of the King</a:t>
            </a:r>
          </a:p>
          <a:p>
            <a:r>
              <a:rPr sz="2200">
                <a:solidFill>
                  <a:srgbClr val="D4AF37"/>
                </a:solidFill>
              </a:rPr>
              <a:t>• Bearer of His glory</a:t>
            </a:r>
          </a:p>
          <a:p>
            <a:r>
              <a:rPr sz="2200">
                <a:solidFill>
                  <a:srgbClr val="D4AF37"/>
                </a:solidFill>
              </a:rPr>
              <a:t>• Your life reflects Christ</a:t>
            </a:r>
          </a:p>
          <a:p>
            <a:r>
              <a:rPr sz="2200">
                <a:solidFill>
                  <a:srgbClr val="D4AF37"/>
                </a:solidFill>
              </a:rPr>
              <a:t>• Healthy in spirit, strong in holiness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828800"/>
            <a:ext cx="8933536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FFFF"/>
                </a:solidFill>
              </a:rPr>
              <a:t>“En </a:t>
            </a:r>
            <a:r>
              <a:rPr sz="3600" b="1" dirty="0" err="1">
                <a:solidFill>
                  <a:srgbClr val="FFFFFF"/>
                </a:solidFill>
              </a:rPr>
              <a:t>todo</a:t>
            </a:r>
            <a:r>
              <a:rPr sz="3600" b="1" dirty="0">
                <a:solidFill>
                  <a:srgbClr val="FFFFFF"/>
                </a:solidFill>
              </a:rPr>
              <a:t> </a:t>
            </a:r>
            <a:r>
              <a:rPr sz="3600" b="1" dirty="0" err="1">
                <a:solidFill>
                  <a:srgbClr val="FFFFFF"/>
                </a:solidFill>
              </a:rPr>
              <a:t>tiempo</a:t>
            </a:r>
            <a:r>
              <a:rPr sz="3600" b="1" dirty="0">
                <a:solidFill>
                  <a:srgbClr val="FFFFFF"/>
                </a:solidFill>
              </a:rPr>
              <a:t> </a:t>
            </a:r>
            <a:r>
              <a:rPr sz="3600" b="1" dirty="0" err="1">
                <a:solidFill>
                  <a:srgbClr val="FFFFFF"/>
                </a:solidFill>
              </a:rPr>
              <a:t>sean</a:t>
            </a:r>
            <a:r>
              <a:rPr sz="3600" b="1" dirty="0">
                <a:solidFill>
                  <a:srgbClr val="FFFFFF"/>
                </a:solidFill>
              </a:rPr>
              <a:t> </a:t>
            </a:r>
            <a:r>
              <a:rPr sz="3600" b="1" dirty="0" err="1">
                <a:solidFill>
                  <a:srgbClr val="FFFFFF"/>
                </a:solidFill>
              </a:rPr>
              <a:t>blancos</a:t>
            </a:r>
            <a:r>
              <a:rPr sz="3600" b="1" dirty="0">
                <a:solidFill>
                  <a:srgbClr val="FFFFFF"/>
                </a:solidFill>
              </a:rPr>
              <a:t> </a:t>
            </a:r>
            <a:r>
              <a:rPr sz="3600" b="1" dirty="0" err="1">
                <a:solidFill>
                  <a:srgbClr val="FFFFFF"/>
                </a:solidFill>
              </a:rPr>
              <a:t>tus</a:t>
            </a:r>
            <a:r>
              <a:rPr sz="3600" b="1" dirty="0">
                <a:solidFill>
                  <a:srgbClr val="FFFFFF"/>
                </a:solidFill>
              </a:rPr>
              <a:t> </a:t>
            </a:r>
            <a:r>
              <a:rPr sz="3600" b="1" dirty="0" err="1">
                <a:solidFill>
                  <a:srgbClr val="FFFFFF"/>
                </a:solidFill>
              </a:rPr>
              <a:t>vestidos</a:t>
            </a:r>
            <a:r>
              <a:rPr sz="3600" b="1" dirty="0">
                <a:solidFill>
                  <a:srgbClr val="FFFFFF"/>
                </a:solidFill>
              </a:rPr>
              <a:t>...” </a:t>
            </a:r>
            <a:endParaRPr lang="en-US" sz="3600" b="1" dirty="0">
              <a:solidFill>
                <a:srgbClr val="FFFFFF"/>
              </a:solidFill>
            </a:endParaRPr>
          </a:p>
          <a:p>
            <a:r>
              <a:rPr sz="3600" b="1" dirty="0">
                <a:solidFill>
                  <a:srgbClr val="FFFFFF"/>
                </a:solidFill>
              </a:rPr>
              <a:t>– </a:t>
            </a:r>
            <a:r>
              <a:rPr sz="3600" b="1" dirty="0" err="1">
                <a:solidFill>
                  <a:srgbClr val="FFFFFF"/>
                </a:solidFill>
              </a:rPr>
              <a:t>Eclesiastés</a:t>
            </a:r>
            <a:r>
              <a:rPr sz="3600" b="1" dirty="0">
                <a:solidFill>
                  <a:srgbClr val="FFFFFF"/>
                </a:solidFill>
              </a:rPr>
              <a:t> 9:8</a:t>
            </a:r>
          </a:p>
          <a:p>
            <a:r>
              <a:rPr sz="2800" dirty="0">
                <a:solidFill>
                  <a:srgbClr val="D4AF37"/>
                </a:solidFill>
              </a:rPr>
              <a:t>“Let your garments always be white...” – Ecclesiastes 9:8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828800"/>
            <a:ext cx="8816709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FFFF"/>
                </a:solidFill>
              </a:rPr>
              <a:t>“Y </a:t>
            </a:r>
            <a:r>
              <a:rPr sz="3600" b="1" dirty="0" err="1">
                <a:solidFill>
                  <a:srgbClr val="FFFFFF"/>
                </a:solidFill>
              </a:rPr>
              <a:t>todo</a:t>
            </a:r>
            <a:r>
              <a:rPr sz="3600" b="1" dirty="0">
                <a:solidFill>
                  <a:srgbClr val="FFFFFF"/>
                </a:solidFill>
              </a:rPr>
              <a:t> lo </a:t>
            </a:r>
            <a:r>
              <a:rPr sz="3600" b="1" dirty="0" err="1">
                <a:solidFill>
                  <a:srgbClr val="FFFFFF"/>
                </a:solidFill>
              </a:rPr>
              <a:t>que</a:t>
            </a:r>
            <a:r>
              <a:rPr sz="3600" b="1" dirty="0">
                <a:solidFill>
                  <a:srgbClr val="FFFFFF"/>
                </a:solidFill>
              </a:rPr>
              <a:t> </a:t>
            </a:r>
            <a:r>
              <a:rPr sz="3600" b="1" dirty="0" err="1">
                <a:solidFill>
                  <a:srgbClr val="FFFFFF"/>
                </a:solidFill>
              </a:rPr>
              <a:t>hagáis</a:t>
            </a:r>
            <a:r>
              <a:rPr sz="3600" b="1" dirty="0">
                <a:solidFill>
                  <a:srgbClr val="FFFFFF"/>
                </a:solidFill>
              </a:rPr>
              <a:t>, </a:t>
            </a:r>
            <a:r>
              <a:rPr sz="3600" b="1" dirty="0" err="1">
                <a:solidFill>
                  <a:srgbClr val="FFFFFF"/>
                </a:solidFill>
              </a:rPr>
              <a:t>hacedlo</a:t>
            </a:r>
            <a:r>
              <a:rPr sz="3600" b="1" dirty="0">
                <a:solidFill>
                  <a:srgbClr val="FFFFFF"/>
                </a:solidFill>
              </a:rPr>
              <a:t> de </a:t>
            </a:r>
            <a:r>
              <a:rPr sz="3600" b="1" dirty="0" err="1">
                <a:solidFill>
                  <a:srgbClr val="FFFFFF"/>
                </a:solidFill>
              </a:rPr>
              <a:t>corazón</a:t>
            </a:r>
            <a:r>
              <a:rPr sz="3600" b="1" dirty="0">
                <a:solidFill>
                  <a:srgbClr val="FFFFFF"/>
                </a:solidFill>
              </a:rPr>
              <a:t>...” </a:t>
            </a:r>
            <a:endParaRPr lang="en-US" sz="3600" b="1" dirty="0">
              <a:solidFill>
                <a:srgbClr val="FFFFFF"/>
              </a:solidFill>
            </a:endParaRPr>
          </a:p>
          <a:p>
            <a:r>
              <a:rPr sz="3600" b="1" dirty="0">
                <a:solidFill>
                  <a:srgbClr val="FFFFFF"/>
                </a:solidFill>
              </a:rPr>
              <a:t>– </a:t>
            </a:r>
            <a:r>
              <a:rPr sz="3600" b="1" dirty="0" err="1">
                <a:solidFill>
                  <a:srgbClr val="FFFFFF"/>
                </a:solidFill>
              </a:rPr>
              <a:t>Colosenses</a:t>
            </a:r>
            <a:r>
              <a:rPr sz="3600" b="1" dirty="0">
                <a:solidFill>
                  <a:srgbClr val="FFFFFF"/>
                </a:solidFill>
              </a:rPr>
              <a:t> 3:23</a:t>
            </a:r>
          </a:p>
          <a:p>
            <a:r>
              <a:rPr sz="2800" dirty="0">
                <a:solidFill>
                  <a:srgbClr val="D4AF37"/>
                </a:solidFill>
              </a:rPr>
              <a:t>“Whatever you do, do it heartily...” – Colossians 3:23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828800"/>
            <a:ext cx="10058400" cy="2743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600" b="1">
                <a:solidFill>
                  <a:srgbClr val="FFFFFF"/>
                </a:solidFill>
              </a:rPr>
              <a:t>“Crea en mí, oh Dios, un corazón limpio...” – Salmo 51:10</a:t>
            </a:r>
          </a:p>
          <a:p>
            <a:r>
              <a:rPr sz="2800">
                <a:solidFill>
                  <a:srgbClr val="D4AF37"/>
                </a:solidFill>
              </a:rPr>
              <a:t>“Create in me a clean heart, O God...” – Psalm 51:10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828800"/>
            <a:ext cx="10058400" cy="2743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600" b="1">
                <a:solidFill>
                  <a:srgbClr val="FFFFFF"/>
                </a:solidFill>
              </a:rPr>
              <a:t>“Alzaré mis ojos a los montes...” – Salmo 121:1</a:t>
            </a:r>
          </a:p>
          <a:p>
            <a:r>
              <a:rPr sz="2800">
                <a:solidFill>
                  <a:srgbClr val="D4AF37"/>
                </a:solidFill>
              </a:rPr>
              <a:t>“I will lift up my eyes to the hills...” – Psalm 121:1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 slide 2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548640"/>
            <a:ext cx="10698480" cy="1280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FFFFFF"/>
                </a:solidFill>
              </a:rPr>
              <a:t>Introducción
Introduction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1920240"/>
            <a:ext cx="10515600" cy="44805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r>
              <a:rPr sz="2600">
                <a:solidFill>
                  <a:srgbClr val="FFFFFF"/>
                </a:solidFill>
              </a:rPr>
              <a:t>• No es solo un título, es un llamado profundo de Dios</a:t>
            </a:r>
          </a:p>
          <a:p>
            <a:r>
              <a:rPr sz="2600">
                <a:solidFill>
                  <a:srgbClr val="FFFFFF"/>
                </a:solidFill>
              </a:rPr>
              <a:t>• Antes de cualquier rol, somos hijas del Rey</a:t>
            </a:r>
          </a:p>
          <a:p>
            <a:r>
              <a:rPr sz="2600">
                <a:solidFill>
                  <a:srgbClr val="FFFFFF"/>
                </a:solidFill>
              </a:rPr>
              <a:t>• Dios desea reflejar su gloria a través de nosotras</a:t>
            </a:r>
          </a:p>
          <a:p>
            <a:r>
              <a:rPr sz="2600">
                <a:solidFill>
                  <a:srgbClr val="FFFFFF"/>
                </a:solidFill>
              </a:rPr>
              <a:t>• Propósito: identidad, enfoque y salud espiritual</a:t>
            </a:r>
          </a:p>
          <a:p>
            <a:r>
              <a:rPr sz="2200">
                <a:solidFill>
                  <a:srgbClr val="D4AF37"/>
                </a:solidFill>
              </a:rPr>
              <a:t>• This is not just a title, it is a deep calling from God</a:t>
            </a:r>
          </a:p>
          <a:p>
            <a:r>
              <a:rPr sz="2200">
                <a:solidFill>
                  <a:srgbClr val="D4AF37"/>
                </a:solidFill>
              </a:rPr>
              <a:t>• Before any role, we are daughters of the King</a:t>
            </a:r>
          </a:p>
          <a:p>
            <a:r>
              <a:rPr sz="2200">
                <a:solidFill>
                  <a:srgbClr val="D4AF37"/>
                </a:solidFill>
              </a:rPr>
              <a:t>• God desires to reflect His glory through us</a:t>
            </a:r>
          </a:p>
          <a:p>
            <a:r>
              <a:rPr sz="2200">
                <a:solidFill>
                  <a:srgbClr val="D4AF37"/>
                </a:solidFill>
              </a:rPr>
              <a:t>• Purpose: identity, focus, and spiritual health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 slide 2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069848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5400" b="1">
                <a:solidFill>
                  <a:srgbClr val="FFFFFF"/>
                </a:solidFill>
              </a:rPr>
              <a:t>1. IDENTIDAD EN EL REINO
1. IDENTITY IN THE KINGDOM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 slide 2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548640"/>
            <a:ext cx="10698480" cy="1280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FFFFFF"/>
                </a:solidFill>
              </a:rPr>
              <a:t>¿Quién soy en el Reino?
Who am I in the Kingdom?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1920240"/>
            <a:ext cx="10515600" cy="44805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r>
              <a:rPr sz="2600">
                <a:solidFill>
                  <a:srgbClr val="FFFFFF"/>
                </a:solidFill>
              </a:rPr>
              <a:t>• Hija del Rey y portadora de su gloria</a:t>
            </a:r>
          </a:p>
          <a:p>
            <a:r>
              <a:rPr sz="2600">
                <a:solidFill>
                  <a:srgbClr val="FFFFFF"/>
                </a:solidFill>
              </a:rPr>
              <a:t>• Mi compromiso principal es con Dios</a:t>
            </a:r>
          </a:p>
          <a:p>
            <a:r>
              <a:rPr sz="2600">
                <a:solidFill>
                  <a:srgbClr val="FFFFFF"/>
                </a:solidFill>
              </a:rPr>
              <a:t>• Soy imperfecta, pero cubierta por su gracia</a:t>
            </a:r>
          </a:p>
          <a:p>
            <a:r>
              <a:rPr sz="2600">
                <a:solidFill>
                  <a:srgbClr val="FFFFFF"/>
                </a:solidFill>
              </a:rPr>
              <a:t>• Dios me llamó y me equipa para su obra</a:t>
            </a:r>
          </a:p>
          <a:p>
            <a:r>
              <a:rPr sz="2200">
                <a:solidFill>
                  <a:srgbClr val="D4AF37"/>
                </a:solidFill>
              </a:rPr>
              <a:t>• Daughter of the King and bearer of His glory</a:t>
            </a:r>
          </a:p>
          <a:p>
            <a:r>
              <a:rPr sz="2200">
                <a:solidFill>
                  <a:srgbClr val="D4AF37"/>
                </a:solidFill>
              </a:rPr>
              <a:t>• My primary commitment is to God</a:t>
            </a:r>
          </a:p>
          <a:p>
            <a:r>
              <a:rPr sz="2200">
                <a:solidFill>
                  <a:srgbClr val="D4AF37"/>
                </a:solidFill>
              </a:rPr>
              <a:t>• I am imperfect but covered by His grace</a:t>
            </a:r>
          </a:p>
          <a:p>
            <a:r>
              <a:rPr sz="2200">
                <a:solidFill>
                  <a:srgbClr val="D4AF37"/>
                </a:solidFill>
              </a:rPr>
              <a:t>• God called me and equips me for His work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 slide 2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548640"/>
            <a:ext cx="10698480" cy="1280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FFFFFF"/>
                </a:solidFill>
              </a:rPr>
              <a:t>El trabajo en el Reino
Work in the Kingdom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1920240"/>
            <a:ext cx="10515600" cy="44805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r>
              <a:rPr sz="2600">
                <a:solidFill>
                  <a:srgbClr val="FFFFFF"/>
                </a:solidFill>
              </a:rPr>
              <a:t>• Puede ser absorbente, agotador y solitario</a:t>
            </a:r>
          </a:p>
          <a:p>
            <a:r>
              <a:rPr sz="2600">
                <a:solidFill>
                  <a:srgbClr val="FFFFFF"/>
                </a:solidFill>
              </a:rPr>
              <a:t>• Dios forma nuestro carácter en el proceso</a:t>
            </a:r>
          </a:p>
          <a:p>
            <a:r>
              <a:rPr sz="2600">
                <a:solidFill>
                  <a:srgbClr val="FFFFFF"/>
                </a:solidFill>
              </a:rPr>
              <a:t>• Es un privilegio caminar en este llamado</a:t>
            </a:r>
          </a:p>
          <a:p>
            <a:r>
              <a:rPr sz="2600">
                <a:solidFill>
                  <a:srgbClr val="FFFFFF"/>
                </a:solidFill>
              </a:rPr>
              <a:t>• Produce transformación en vidas</a:t>
            </a:r>
          </a:p>
          <a:p>
            <a:r>
              <a:rPr sz="2200">
                <a:solidFill>
                  <a:srgbClr val="D4AF37"/>
                </a:solidFill>
              </a:rPr>
              <a:t>• It can be consuming, exhausting, and lonely</a:t>
            </a:r>
          </a:p>
          <a:p>
            <a:r>
              <a:rPr sz="2200">
                <a:solidFill>
                  <a:srgbClr val="D4AF37"/>
                </a:solidFill>
              </a:rPr>
              <a:t>• God shapes our character through it</a:t>
            </a:r>
          </a:p>
          <a:p>
            <a:r>
              <a:rPr sz="2200">
                <a:solidFill>
                  <a:srgbClr val="D4AF37"/>
                </a:solidFill>
              </a:rPr>
              <a:t>• It is a privilege to walk in this calling</a:t>
            </a:r>
          </a:p>
          <a:p>
            <a:r>
              <a:rPr sz="2200">
                <a:solidFill>
                  <a:srgbClr val="D4AF37"/>
                </a:solidFill>
              </a:rPr>
              <a:t>• It produces transformation in lives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 slide 2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548640"/>
            <a:ext cx="10698480" cy="1280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FFFFFF"/>
                </a:solidFill>
              </a:rPr>
              <a:t>La caja de cristal
The glass box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1920240"/>
            <a:ext cx="10515600" cy="44805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r>
              <a:rPr sz="2600">
                <a:solidFill>
                  <a:srgbClr val="FFFFFF"/>
                </a:solidFill>
              </a:rPr>
              <a:t>• El hogar del líder es observado constantemente</a:t>
            </a:r>
          </a:p>
          <a:p>
            <a:r>
              <a:rPr sz="2600">
                <a:solidFill>
                  <a:srgbClr val="FFFFFF"/>
                </a:solidFill>
              </a:rPr>
              <a:t>• Debemos ser ejemplo en todo</a:t>
            </a:r>
          </a:p>
          <a:p>
            <a:r>
              <a:rPr sz="2600">
                <a:solidFill>
                  <a:srgbClr val="FFFFFF"/>
                </a:solidFill>
              </a:rPr>
              <a:t>• Guiar espiritualmente a la familia</a:t>
            </a:r>
          </a:p>
          <a:p>
            <a:r>
              <a:rPr sz="2600">
                <a:solidFill>
                  <a:srgbClr val="FFFFFF"/>
                </a:solidFill>
              </a:rPr>
              <a:t>• Cuidar matrimonio e hijos</a:t>
            </a:r>
          </a:p>
          <a:p>
            <a:r>
              <a:rPr sz="2200">
                <a:solidFill>
                  <a:srgbClr val="D4AF37"/>
                </a:solidFill>
              </a:rPr>
              <a:t>• A leader’s home is constantly observed</a:t>
            </a:r>
          </a:p>
          <a:p>
            <a:r>
              <a:rPr sz="2200">
                <a:solidFill>
                  <a:srgbClr val="D4AF37"/>
                </a:solidFill>
              </a:rPr>
              <a:t>• We must be an example in everything</a:t>
            </a:r>
          </a:p>
          <a:p>
            <a:r>
              <a:rPr sz="2200">
                <a:solidFill>
                  <a:srgbClr val="D4AF37"/>
                </a:solidFill>
              </a:rPr>
              <a:t>• Lead the family spiritually</a:t>
            </a:r>
          </a:p>
          <a:p>
            <a:r>
              <a:rPr sz="2200">
                <a:solidFill>
                  <a:srgbClr val="D4AF37"/>
                </a:solidFill>
              </a:rPr>
              <a:t>• Care for marriage and children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 slide 2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548640"/>
            <a:ext cx="2331087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 dirty="0">
                <a:solidFill>
                  <a:srgbClr val="FFFFFF"/>
                </a:solidFill>
              </a:rPr>
              <a:t>El </a:t>
            </a:r>
            <a:r>
              <a:rPr sz="4000" b="1" dirty="0" err="1">
                <a:solidFill>
                  <a:srgbClr val="FFFFFF"/>
                </a:solidFill>
              </a:rPr>
              <a:t>hogar</a:t>
            </a:r>
            <a:r>
              <a:rPr sz="4000" b="1" dirty="0">
                <a:solidFill>
                  <a:srgbClr val="FFFFFF"/>
                </a:solidFill>
              </a:rPr>
              <a:t>
</a:t>
            </a:r>
            <a:r>
              <a:rPr lang="en-US" sz="4000" b="1" dirty="0">
                <a:solidFill>
                  <a:srgbClr val="FFFFFF"/>
                </a:solidFill>
              </a:rPr>
              <a:t>Our</a:t>
            </a:r>
            <a:r>
              <a:rPr sz="4000" b="1" dirty="0">
                <a:solidFill>
                  <a:srgbClr val="FFFFFF"/>
                </a:solidFill>
              </a:rPr>
              <a:t> home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1920240"/>
            <a:ext cx="10515600" cy="44805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r>
              <a:rPr sz="2600">
                <a:solidFill>
                  <a:srgbClr val="FFFFFF"/>
                </a:solidFill>
              </a:rPr>
              <a:t>• Debe ser refugio de paz y amor</a:t>
            </a:r>
          </a:p>
          <a:p>
            <a:r>
              <a:rPr sz="2600">
                <a:solidFill>
                  <a:srgbClr val="FFFFFF"/>
                </a:solidFill>
              </a:rPr>
              <a:t>• No una zona de conflicto constante</a:t>
            </a:r>
          </a:p>
          <a:p>
            <a:r>
              <a:rPr sz="2600">
                <a:solidFill>
                  <a:srgbClr val="FFFFFF"/>
                </a:solidFill>
              </a:rPr>
              <a:t>• Impacta directamente a los hijos</a:t>
            </a:r>
          </a:p>
          <a:p>
            <a:r>
              <a:rPr sz="2600">
                <a:solidFill>
                  <a:srgbClr val="FFFFFF"/>
                </a:solidFill>
              </a:rPr>
              <a:t>• Unidad fortalece el ministerio</a:t>
            </a:r>
          </a:p>
          <a:p>
            <a:r>
              <a:rPr sz="2200">
                <a:solidFill>
                  <a:srgbClr val="D4AF37"/>
                </a:solidFill>
              </a:rPr>
              <a:t>• It must be a refuge of peace and love</a:t>
            </a:r>
          </a:p>
          <a:p>
            <a:r>
              <a:rPr sz="2200">
                <a:solidFill>
                  <a:srgbClr val="D4AF37"/>
                </a:solidFill>
              </a:rPr>
              <a:t>• Not a place of constant conflict</a:t>
            </a:r>
          </a:p>
          <a:p>
            <a:r>
              <a:rPr sz="2200">
                <a:solidFill>
                  <a:srgbClr val="D4AF37"/>
                </a:solidFill>
              </a:rPr>
              <a:t>• Directly impacts the children</a:t>
            </a:r>
          </a:p>
          <a:p>
            <a:r>
              <a:rPr sz="2200">
                <a:solidFill>
                  <a:srgbClr val="D4AF37"/>
                </a:solidFill>
              </a:rPr>
              <a:t>• Unity strengthens the ministry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2C588-1AB1-40D6-5431-EA7036CE5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 slide 2(1).jpg">
            <a:extLst>
              <a:ext uri="{FF2B5EF4-FFF2-40B4-BE49-F238E27FC236}">
                <a16:creationId xmlns:a16="http://schemas.microsoft.com/office/drawing/2014/main" id="{5A3CF1E2-946F-96B5-30F5-0ADC3A80E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001C35-31B7-7AFB-5387-B3310B9CEC73}"/>
              </a:ext>
            </a:extLst>
          </p:cNvPr>
          <p:cNvSpPr txBox="1"/>
          <p:nvPr/>
        </p:nvSpPr>
        <p:spPr>
          <a:xfrm>
            <a:off x="731520" y="548640"/>
            <a:ext cx="7805150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FFFF"/>
                </a:solidFill>
              </a:rPr>
              <a:t>Ayudas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Humanas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vsRelacion</a:t>
            </a:r>
            <a:r>
              <a:rPr lang="en-US" sz="4000" b="1" dirty="0">
                <a:solidFill>
                  <a:srgbClr val="FFFFFF"/>
                </a:solidFill>
              </a:rPr>
              <a:t> Divina </a:t>
            </a:r>
            <a:r>
              <a:rPr sz="4000" b="1" dirty="0">
                <a:solidFill>
                  <a:srgbClr val="FFFFFF"/>
                </a:solidFill>
              </a:rPr>
              <a:t>
</a:t>
            </a:r>
            <a:r>
              <a:rPr lang="en-US" sz="4000" b="1" dirty="0">
                <a:solidFill>
                  <a:srgbClr val="FFFFFF"/>
                </a:solidFill>
              </a:rPr>
              <a:t>Human help vs Divine relationship </a:t>
            </a:r>
            <a:endParaRPr sz="4000" b="1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B78EB3-6176-798B-7FF5-5D72BF39B11D}"/>
              </a:ext>
            </a:extLst>
          </p:cNvPr>
          <p:cNvSpPr txBox="1"/>
          <p:nvPr/>
        </p:nvSpPr>
        <p:spPr>
          <a:xfrm>
            <a:off x="822960" y="1920240"/>
            <a:ext cx="10659778" cy="42165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r>
              <a:rPr lang="es-ES" sz="2600" dirty="0">
                <a:solidFill>
                  <a:srgbClr val="FFFFFF"/>
                </a:solidFill>
              </a:rPr>
              <a:t>Consejería, apoyo emocional, enfoque familiar, liderazgo saludable, etc.</a:t>
            </a:r>
          </a:p>
          <a:p>
            <a:r>
              <a:rPr lang="es-ES" sz="2600" dirty="0">
                <a:solidFill>
                  <a:srgbClr val="FFFFFF"/>
                </a:solidFill>
              </a:rPr>
              <a:t>Son buenas cuando: </a:t>
            </a:r>
          </a:p>
          <a:p>
            <a:r>
              <a:rPr lang="es-ES" sz="2600" dirty="0">
                <a:solidFill>
                  <a:srgbClr val="FFFFFF"/>
                </a:solidFill>
              </a:rPr>
              <a:t>	1. Se usan con sabiduría. </a:t>
            </a:r>
          </a:p>
          <a:p>
            <a:r>
              <a:rPr lang="es-ES" sz="2600" dirty="0">
                <a:solidFill>
                  <a:srgbClr val="FFFFFF"/>
                </a:solidFill>
              </a:rPr>
              <a:t>	2. Se buscan personas confiables. </a:t>
            </a:r>
          </a:p>
          <a:p>
            <a:r>
              <a:rPr lang="es-ES" sz="2600" dirty="0">
                <a:solidFill>
                  <a:srgbClr val="FFFFFF"/>
                </a:solidFill>
              </a:rPr>
              <a:t>	3. Se mantienen límites de respeto.</a:t>
            </a:r>
          </a:p>
          <a:p>
            <a:pPr>
              <a:buNone/>
            </a:pPr>
            <a:r>
              <a:rPr lang="en-US" sz="2400" dirty="0">
                <a:solidFill>
                  <a:schemeClr val="accent6"/>
                </a:solidFill>
              </a:rPr>
              <a:t>Counseling, emotional support, a family-centered approach, healthy leadership, etc.</a:t>
            </a:r>
            <a:br>
              <a:rPr lang="en-US" sz="2400" dirty="0">
                <a:solidFill>
                  <a:schemeClr val="accent6"/>
                </a:solidFill>
              </a:rPr>
            </a:br>
            <a:r>
              <a:rPr lang="en-US" sz="2400" dirty="0">
                <a:solidFill>
                  <a:schemeClr val="accent6"/>
                </a:solidFill>
              </a:rPr>
              <a:t>They are good when: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chemeClr val="accent6"/>
                </a:solidFill>
              </a:rPr>
              <a:t>They are used with wisdom. 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chemeClr val="accent6"/>
                </a:solidFill>
              </a:rPr>
              <a:t>Trustworthy people are sought. 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chemeClr val="accent6"/>
                </a:solidFill>
              </a:rPr>
              <a:t>Boundaries of respect are maintained.</a:t>
            </a:r>
          </a:p>
        </p:txBody>
      </p:sp>
    </p:spTree>
    <p:extLst>
      <p:ext uri="{BB962C8B-B14F-4D97-AF65-F5344CB8AC3E}">
        <p14:creationId xmlns:p14="http://schemas.microsoft.com/office/powerpoint/2010/main" val="3585416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1193</Words>
  <Application>Microsoft Office PowerPoint</Application>
  <PresentationFormat>Custom</PresentationFormat>
  <Paragraphs>192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Christian Gonzalez</cp:lastModifiedBy>
  <cp:revision>2</cp:revision>
  <dcterms:created xsi:type="dcterms:W3CDTF">2013-01-27T09:14:16Z</dcterms:created>
  <dcterms:modified xsi:type="dcterms:W3CDTF">2026-04-23T00:24:11Z</dcterms:modified>
  <cp:category/>
</cp:coreProperties>
</file>