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F52033-8D5C-C348-9C05-29E28F2067E3}"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240781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F52033-8D5C-C348-9C05-29E28F2067E3}"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338094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F52033-8D5C-C348-9C05-29E28F2067E3}"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282387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F52033-8D5C-C348-9C05-29E28F2067E3}"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428309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52033-8D5C-C348-9C05-29E28F2067E3}"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380944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F52033-8D5C-C348-9C05-29E28F2067E3}"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331727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F52033-8D5C-C348-9C05-29E28F2067E3}"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260400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F52033-8D5C-C348-9C05-29E28F2067E3}"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266766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52033-8D5C-C348-9C05-29E28F2067E3}"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38633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52033-8D5C-C348-9C05-29E28F2067E3}"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186829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52033-8D5C-C348-9C05-29E28F2067E3}"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8FE3-706E-DD45-B31C-1047AF88E652}" type="slidenum">
              <a:rPr lang="en-US" smtClean="0"/>
              <a:t>‹#›</a:t>
            </a:fld>
            <a:endParaRPr lang="en-US"/>
          </a:p>
        </p:txBody>
      </p:sp>
    </p:spTree>
    <p:extLst>
      <p:ext uri="{BB962C8B-B14F-4D97-AF65-F5344CB8AC3E}">
        <p14:creationId xmlns:p14="http://schemas.microsoft.com/office/powerpoint/2010/main" val="68216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2033-8D5C-C348-9C05-29E28F2067E3}" type="datetimeFigureOut">
              <a:rPr lang="en-US" smtClean="0"/>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18FE3-706E-DD45-B31C-1047AF88E652}" type="slidenum">
              <a:rPr lang="en-US" smtClean="0"/>
              <a:t>‹#›</a:t>
            </a:fld>
            <a:endParaRPr lang="en-US"/>
          </a:p>
        </p:txBody>
      </p:sp>
    </p:spTree>
    <p:extLst>
      <p:ext uri="{BB962C8B-B14F-4D97-AF65-F5344CB8AC3E}">
        <p14:creationId xmlns:p14="http://schemas.microsoft.com/office/powerpoint/2010/main" val="16422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982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11342"/>
            <a:ext cx="9144000" cy="6858000"/>
          </a:xfrm>
          <a:prstGeom prst="rect">
            <a:avLst/>
          </a:prstGeom>
        </p:spPr>
      </p:pic>
      <p:sp>
        <p:nvSpPr>
          <p:cNvPr id="5" name="Rectangle 4"/>
          <p:cNvSpPr/>
          <p:nvPr/>
        </p:nvSpPr>
        <p:spPr>
          <a:xfrm>
            <a:off x="457200" y="1143504"/>
            <a:ext cx="8065215" cy="5416868"/>
          </a:xfrm>
          <a:prstGeom prst="rect">
            <a:avLst/>
          </a:prstGeom>
        </p:spPr>
        <p:txBody>
          <a:bodyPr wrap="square">
            <a:spAutoFit/>
          </a:bodyPr>
          <a:lstStyle/>
          <a:p>
            <a:pPr lvl="0"/>
            <a:r>
              <a:rPr lang="es-ES_tradnl" sz="2800" b="1" dirty="0">
                <a:solidFill>
                  <a:srgbClr val="FFFFFF"/>
                </a:solidFill>
              </a:rPr>
              <a:t>EVODIA Y SINTIQUE</a:t>
            </a:r>
          </a:p>
          <a:p>
            <a:pPr lvl="0"/>
            <a:endParaRPr lang="en-US" dirty="0">
              <a:solidFill>
                <a:srgbClr val="FFFFFF"/>
              </a:solidFill>
            </a:endParaRPr>
          </a:p>
          <a:p>
            <a:r>
              <a:rPr lang="es-ES_tradnl" sz="2000" dirty="0">
                <a:solidFill>
                  <a:srgbClr val="FFFFFF"/>
                </a:solidFill>
              </a:rPr>
              <a:t>ERAN DOS MUJERES Y COLABORADORAS DEL APOSTOL PABLO EN LA IGLESIA DE FILIPOS, RECONOCIDAS POR LUCHAR JUNTAS EN LA PROPAGACION DEL EVANGELIO A LOS PAGANOS E INCONVERSOS</a:t>
            </a:r>
            <a:endParaRPr lang="en-US" sz="2000" dirty="0">
              <a:solidFill>
                <a:srgbClr val="FFFFFF"/>
              </a:solidFill>
            </a:endParaRPr>
          </a:p>
          <a:p>
            <a:r>
              <a:rPr lang="es-ES_tradnl" sz="2000" dirty="0">
                <a:solidFill>
                  <a:srgbClr val="FFFFFF"/>
                </a:solidFill>
              </a:rPr>
              <a:t>DIOS NO CAMBIA Y NOS DICE QUE SOMOS COHEREDERAS DE LA GRACIAS, POR LO TANTO SOMOS ESCOGIDAS, PARA SER ESA AYUDA NO SOLO IDONEA, SINO TAMBIEN PARA LLEVAR LA PALABRA, AYUDAR A OTROS PARA DESEMPEÑAR EL MINISTERIO DE EVANGELISTA, NOSOTRAS SOMOS LA AYUDA IDONEA QUE  REPRESENTA UNA PARTE SUMAMENTE IMPORTANTE, PORQUE ES LA PERSONA QUE ESTA ORANDO, AYUNANDO, ENTENDIENDO QUE SOMOS PARTE DE ESTE LLAMADO. USTED Y YO SOMOS PARTE FUNDAMENTAL, EN ESTE MINISTERIO Y EN CUALQUIER OTRO MINISTERIO QUE DIOS LLAME PARA TRABAJAR EN SU REINO, CUAN IMPORTANTE ES GANAR ALMAS, RESTAURAR VIDAS, VER ENFERMOS SANAR, Y VER COMO NUESTRAS FE ES AUMENTADA, PORQUE NO ES LO MISMO ESCUCHAR A SER TESTIGOS TANGIBLE DEL PODER DE DIOS.</a:t>
            </a:r>
            <a:endParaRPr lang="en-US" sz="2000" dirty="0">
              <a:solidFill>
                <a:srgbClr val="FFFFFF"/>
              </a:solidFill>
            </a:endParaRPr>
          </a:p>
        </p:txBody>
      </p:sp>
    </p:spTree>
    <p:extLst>
      <p:ext uri="{BB962C8B-B14F-4D97-AF65-F5344CB8AC3E}">
        <p14:creationId xmlns:p14="http://schemas.microsoft.com/office/powerpoint/2010/main" val="133315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3957"/>
            <a:ext cx="9144000" cy="6858000"/>
          </a:xfrm>
          <a:prstGeom prst="rect">
            <a:avLst/>
          </a:prstGeom>
        </p:spPr>
      </p:pic>
      <p:sp>
        <p:nvSpPr>
          <p:cNvPr id="5" name="Rectangle 4"/>
          <p:cNvSpPr/>
          <p:nvPr/>
        </p:nvSpPr>
        <p:spPr>
          <a:xfrm>
            <a:off x="457199" y="1037187"/>
            <a:ext cx="7958111" cy="5201424"/>
          </a:xfrm>
          <a:prstGeom prst="rect">
            <a:avLst/>
          </a:prstGeom>
        </p:spPr>
        <p:txBody>
          <a:bodyPr wrap="square">
            <a:spAutoFit/>
          </a:bodyPr>
          <a:lstStyle/>
          <a:p>
            <a:r>
              <a:rPr lang="es-ES_tradnl" sz="4000" b="1" dirty="0">
                <a:solidFill>
                  <a:srgbClr val="FFFFFF"/>
                </a:solidFill>
              </a:rPr>
              <a:t>HEBREOS 6:10 </a:t>
            </a:r>
          </a:p>
          <a:p>
            <a:endParaRPr lang="es-ES_tradnl" sz="3600" b="1" dirty="0">
              <a:solidFill>
                <a:srgbClr val="FFFFFF"/>
              </a:solidFill>
            </a:endParaRPr>
          </a:p>
          <a:p>
            <a:r>
              <a:rPr lang="es-ES_tradnl" sz="3600" b="1" dirty="0">
                <a:solidFill>
                  <a:srgbClr val="FFFFFF"/>
                </a:solidFill>
              </a:rPr>
              <a:t>PORQUE DIOS NO ES INJUSTO COMO PARA OLVIDARSE DE LAS OBRAS Y DEL AMOR QUE EN SU NOMBRE USTEDES HAN DEMOSTRADO SIRVIENDO A LOS CREYENTES, COMO LO SIGUEN HACIENDO.</a:t>
            </a:r>
            <a:endParaRPr lang="en-US" sz="3600" dirty="0">
              <a:solidFill>
                <a:srgbClr val="FFFFFF"/>
              </a:solidFill>
            </a:endParaRPr>
          </a:p>
          <a:p>
            <a:r>
              <a:rPr lang="es-ES_tradnl" sz="4000" dirty="0">
                <a:solidFill>
                  <a:srgbClr val="FFFFFF"/>
                </a:solidFill>
              </a:rPr>
              <a:t> </a:t>
            </a:r>
            <a:endParaRPr lang="en-US" sz="4000" dirty="0">
              <a:solidFill>
                <a:srgbClr val="FFFFFF"/>
              </a:solidFill>
            </a:endParaRPr>
          </a:p>
        </p:txBody>
      </p:sp>
    </p:spTree>
    <p:extLst>
      <p:ext uri="{BB962C8B-B14F-4D97-AF65-F5344CB8AC3E}">
        <p14:creationId xmlns:p14="http://schemas.microsoft.com/office/powerpoint/2010/main" val="195212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lank slide 1.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1" y="0"/>
            <a:ext cx="9144000" cy="6858000"/>
          </a:xfrm>
        </p:spPr>
      </p:pic>
      <p:sp>
        <p:nvSpPr>
          <p:cNvPr id="5" name="Rectangle 4"/>
          <p:cNvSpPr/>
          <p:nvPr/>
        </p:nvSpPr>
        <p:spPr>
          <a:xfrm>
            <a:off x="457200" y="1988935"/>
            <a:ext cx="6400800" cy="3046988"/>
          </a:xfrm>
          <a:prstGeom prst="rect">
            <a:avLst/>
          </a:prstGeom>
        </p:spPr>
        <p:txBody>
          <a:bodyPr wrap="square">
            <a:spAutoFit/>
          </a:bodyPr>
          <a:lstStyle/>
          <a:p>
            <a:r>
              <a:rPr lang="es-ES_tradnl" sz="3200" dirty="0">
                <a:solidFill>
                  <a:schemeClr val="bg1"/>
                </a:solidFill>
              </a:rPr>
              <a:t>LA PALABRA EVANGELISTA PROVIENE DEL GRIEGO KOINE QUE SIGNIFICA BUENO, BUENA QUE ES IGUAL A BUENAS NOTICIAS O PORTADOR. POR LO TANTO SOMOS PORTADORAS DE BUENAS NOTICIAS</a:t>
            </a:r>
            <a:endParaRPr lang="en-US" sz="3200" dirty="0">
              <a:solidFill>
                <a:schemeClr val="bg1"/>
              </a:solidFill>
            </a:endParaRPr>
          </a:p>
        </p:txBody>
      </p:sp>
    </p:spTree>
    <p:extLst>
      <p:ext uri="{BB962C8B-B14F-4D97-AF65-F5344CB8AC3E}">
        <p14:creationId xmlns:p14="http://schemas.microsoft.com/office/powerpoint/2010/main" val="190129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0"/>
            <a:ext cx="9144000" cy="6858000"/>
          </a:xfrm>
          <a:prstGeom prst="rect">
            <a:avLst/>
          </a:prstGeom>
        </p:spPr>
      </p:pic>
      <p:sp>
        <p:nvSpPr>
          <p:cNvPr id="5" name="Rectangle 4"/>
          <p:cNvSpPr/>
          <p:nvPr/>
        </p:nvSpPr>
        <p:spPr>
          <a:xfrm>
            <a:off x="457200" y="1193361"/>
            <a:ext cx="6400800" cy="5509200"/>
          </a:xfrm>
          <a:prstGeom prst="rect">
            <a:avLst/>
          </a:prstGeom>
        </p:spPr>
        <p:txBody>
          <a:bodyPr wrap="square">
            <a:spAutoFit/>
          </a:bodyPr>
          <a:lstStyle/>
          <a:p>
            <a:r>
              <a:rPr lang="es-ES_tradnl" sz="3200" b="1" dirty="0">
                <a:solidFill>
                  <a:srgbClr val="FFFFFF"/>
                </a:solidFill>
              </a:rPr>
              <a:t>CUAL</a:t>
            </a:r>
            <a:r>
              <a:rPr lang="es-ES_tradnl" sz="3200" dirty="0">
                <a:solidFill>
                  <a:srgbClr val="FFFFFF"/>
                </a:solidFill>
              </a:rPr>
              <a:t> </a:t>
            </a:r>
            <a:r>
              <a:rPr lang="es-ES_tradnl" sz="3200" b="1" dirty="0">
                <a:solidFill>
                  <a:srgbClr val="FFFFFF"/>
                </a:solidFill>
              </a:rPr>
              <a:t>SERIA</a:t>
            </a:r>
            <a:r>
              <a:rPr lang="es-ES_tradnl" sz="3200" dirty="0">
                <a:solidFill>
                  <a:srgbClr val="FFFFFF"/>
                </a:solidFill>
              </a:rPr>
              <a:t> </a:t>
            </a:r>
            <a:r>
              <a:rPr lang="es-ES_tradnl" sz="3200" b="1" dirty="0">
                <a:solidFill>
                  <a:srgbClr val="FFFFFF"/>
                </a:solidFill>
              </a:rPr>
              <a:t>NUESTRA</a:t>
            </a:r>
            <a:r>
              <a:rPr lang="es-ES_tradnl" sz="3200" dirty="0">
                <a:solidFill>
                  <a:srgbClr val="FFFFFF"/>
                </a:solidFill>
              </a:rPr>
              <a:t> </a:t>
            </a:r>
            <a:r>
              <a:rPr lang="es-ES_tradnl" sz="3200" b="1" dirty="0">
                <a:solidFill>
                  <a:srgbClr val="FFFFFF"/>
                </a:solidFill>
              </a:rPr>
              <a:t>ASIGNACION</a:t>
            </a:r>
            <a:r>
              <a:rPr lang="es-ES_tradnl" sz="3200" dirty="0">
                <a:solidFill>
                  <a:srgbClr val="FFFFFF"/>
                </a:solidFill>
              </a:rPr>
              <a:t>? </a:t>
            </a:r>
            <a:endParaRPr lang="en-US" sz="3200" dirty="0">
              <a:solidFill>
                <a:srgbClr val="FFFFFF"/>
              </a:solidFill>
            </a:endParaRPr>
          </a:p>
          <a:p>
            <a:r>
              <a:rPr lang="es-ES_tradnl" sz="3200" dirty="0">
                <a:solidFill>
                  <a:srgbClr val="FFFFFF"/>
                </a:solidFill>
              </a:rPr>
              <a:t> </a:t>
            </a:r>
            <a:endParaRPr lang="en-US" sz="3200" dirty="0">
              <a:solidFill>
                <a:srgbClr val="FFFFFF"/>
              </a:solidFill>
            </a:endParaRPr>
          </a:p>
          <a:p>
            <a:r>
              <a:rPr lang="es-ES_tradnl" sz="3200" dirty="0">
                <a:solidFill>
                  <a:srgbClr val="FFFFFF"/>
                </a:solidFill>
              </a:rPr>
              <a:t>PREDICAR EL EVANGELIO, SUS MENSAJES SON DISEÑADOS PARA LLEVAR A LAS PERSONAS AL ARREPENTIMIENTO Y A LA FE EN EL SEÑOR JESUS.</a:t>
            </a:r>
          </a:p>
          <a:p>
            <a:endParaRPr lang="es-ES_tradnl" sz="3200" dirty="0">
              <a:solidFill>
                <a:srgbClr val="FFFFFF"/>
              </a:solidFill>
            </a:endParaRPr>
          </a:p>
          <a:p>
            <a:r>
              <a:rPr lang="es-ES_tradnl" sz="3200" dirty="0">
                <a:solidFill>
                  <a:srgbClr val="FFFFFF"/>
                </a:solidFill>
              </a:rPr>
              <a:t> MARCOS 16:15 Y LES DIJO: ID POR TODO EL MUNDO Y PREDICAD EL EVANGELIO A TODA CRIATURA.</a:t>
            </a:r>
            <a:endParaRPr lang="en-US" sz="3200" dirty="0">
              <a:solidFill>
                <a:srgbClr val="FFFFFF"/>
              </a:solidFill>
            </a:endParaRPr>
          </a:p>
        </p:txBody>
      </p:sp>
    </p:spTree>
    <p:extLst>
      <p:ext uri="{BB962C8B-B14F-4D97-AF65-F5344CB8AC3E}">
        <p14:creationId xmlns:p14="http://schemas.microsoft.com/office/powerpoint/2010/main" val="135515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0"/>
            <a:ext cx="9144000" cy="6858000"/>
          </a:xfrm>
          <a:prstGeom prst="rect">
            <a:avLst/>
          </a:prstGeom>
        </p:spPr>
      </p:pic>
      <p:sp>
        <p:nvSpPr>
          <p:cNvPr id="7" name="Rectangle 6"/>
          <p:cNvSpPr/>
          <p:nvPr/>
        </p:nvSpPr>
        <p:spPr>
          <a:xfrm>
            <a:off x="648839" y="1630836"/>
            <a:ext cx="6267016" cy="1077218"/>
          </a:xfrm>
          <a:prstGeom prst="rect">
            <a:avLst/>
          </a:prstGeom>
        </p:spPr>
        <p:txBody>
          <a:bodyPr wrap="square">
            <a:spAutoFit/>
          </a:bodyPr>
          <a:lstStyle/>
          <a:p>
            <a:pPr algn="ctr"/>
            <a:r>
              <a:rPr lang="es-ES_tradnl" sz="3200" b="1" dirty="0">
                <a:solidFill>
                  <a:srgbClr val="FFFFFF"/>
                </a:solidFill>
              </a:rPr>
              <a:t>A QUIEN FUE PRONUNCIADAS ESTAS PALABRAS?</a:t>
            </a:r>
            <a:endParaRPr lang="en-US" sz="3200" dirty="0">
              <a:solidFill>
                <a:srgbClr val="FFFFFF"/>
              </a:solidFill>
            </a:endParaRPr>
          </a:p>
        </p:txBody>
      </p:sp>
      <p:sp>
        <p:nvSpPr>
          <p:cNvPr id="8" name="Rectangle 7"/>
          <p:cNvSpPr/>
          <p:nvPr/>
        </p:nvSpPr>
        <p:spPr>
          <a:xfrm>
            <a:off x="1140483" y="3244334"/>
            <a:ext cx="6237605" cy="954107"/>
          </a:xfrm>
          <a:prstGeom prst="rect">
            <a:avLst/>
          </a:prstGeom>
        </p:spPr>
        <p:txBody>
          <a:bodyPr wrap="none">
            <a:spAutoFit/>
          </a:bodyPr>
          <a:lstStyle/>
          <a:p>
            <a:pPr marL="457200" indent="-457200">
              <a:buFont typeface="Wingdings" charset="2"/>
              <a:buChar char="§"/>
            </a:pPr>
            <a:r>
              <a:rPr lang="es-ES_tradnl" sz="2800" dirty="0">
                <a:solidFill>
                  <a:srgbClr val="FFFFFF"/>
                </a:solidFill>
              </a:rPr>
              <a:t>A LOS DICIPULOS.</a:t>
            </a:r>
          </a:p>
          <a:p>
            <a:pPr marL="457200" indent="-457200">
              <a:buFont typeface="Wingdings" charset="2"/>
              <a:buChar char="§"/>
            </a:pPr>
            <a:r>
              <a:rPr lang="es-ES_tradnl" sz="2800" dirty="0">
                <a:solidFill>
                  <a:srgbClr val="FFFFFF"/>
                </a:solidFill>
                <a:effectLst/>
              </a:rPr>
              <a:t>A TODOS LOS QUE HAN CREIDO EN EL.</a:t>
            </a:r>
            <a:r>
              <a:rPr lang="en-US" sz="2800" dirty="0">
                <a:solidFill>
                  <a:srgbClr val="FFFFFF"/>
                </a:solidFill>
                <a:effectLst/>
              </a:rPr>
              <a:t> </a:t>
            </a:r>
            <a:endParaRPr lang="en-US" sz="2800" dirty="0">
              <a:solidFill>
                <a:srgbClr val="FFFFFF"/>
              </a:solidFill>
            </a:endParaRPr>
          </a:p>
        </p:txBody>
      </p:sp>
    </p:spTree>
    <p:extLst>
      <p:ext uri="{BB962C8B-B14F-4D97-AF65-F5344CB8AC3E}">
        <p14:creationId xmlns:p14="http://schemas.microsoft.com/office/powerpoint/2010/main" val="182296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0"/>
            <a:ext cx="9144000" cy="6858000"/>
          </a:xfrm>
          <a:prstGeom prst="rect">
            <a:avLst/>
          </a:prstGeom>
        </p:spPr>
      </p:pic>
      <p:sp>
        <p:nvSpPr>
          <p:cNvPr id="5" name="Rectangle 4"/>
          <p:cNvSpPr/>
          <p:nvPr/>
        </p:nvSpPr>
        <p:spPr>
          <a:xfrm>
            <a:off x="457200" y="1877051"/>
            <a:ext cx="8049914" cy="4524315"/>
          </a:xfrm>
          <a:prstGeom prst="rect">
            <a:avLst/>
          </a:prstGeom>
        </p:spPr>
        <p:txBody>
          <a:bodyPr wrap="square">
            <a:spAutoFit/>
          </a:bodyPr>
          <a:lstStyle/>
          <a:p>
            <a:r>
              <a:rPr lang="es-ES_tradnl" sz="3200" b="1" dirty="0">
                <a:solidFill>
                  <a:srgbClr val="FFFFFF"/>
                </a:solidFill>
              </a:rPr>
              <a:t>IMPACTO DE LA MUJER EN EL EVANGELISMO</a:t>
            </a:r>
          </a:p>
          <a:p>
            <a:endParaRPr lang="en-US" sz="3200" dirty="0">
              <a:solidFill>
                <a:srgbClr val="FFFFFF"/>
              </a:solidFill>
            </a:endParaRPr>
          </a:p>
          <a:p>
            <a:r>
              <a:rPr lang="es-ES_tradnl" sz="3200" dirty="0">
                <a:solidFill>
                  <a:srgbClr val="FFFFFF"/>
                </a:solidFill>
              </a:rPr>
              <a:t>DESDE LOS TIEMPO DE JESUS, LA MUJER FUERON PARTE IMPORTANTE DE LA EXPANSION DEL EVANGELIO, TANTO ASI QUE ESTUVIERON CERCA DE JESUS, Y TAMBIEN LES SERVIAN, PERO ES IMPORTANTE SEÑALAR QUE NO SOLO LE SERVIAN, TAMBIEN LAS HIZO PARTE DE SU MISION Y MINISTERIO.</a:t>
            </a:r>
            <a:endParaRPr lang="en-US" sz="3200" dirty="0">
              <a:solidFill>
                <a:srgbClr val="FFFFFF"/>
              </a:solidFill>
            </a:endParaRPr>
          </a:p>
        </p:txBody>
      </p:sp>
    </p:spTree>
    <p:extLst>
      <p:ext uri="{BB962C8B-B14F-4D97-AF65-F5344CB8AC3E}">
        <p14:creationId xmlns:p14="http://schemas.microsoft.com/office/powerpoint/2010/main" val="302707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6"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5299" y="0"/>
            <a:ext cx="9144000" cy="6858000"/>
          </a:xfrm>
          <a:prstGeom prst="rect">
            <a:avLst/>
          </a:prstGeom>
        </p:spPr>
      </p:pic>
      <p:sp>
        <p:nvSpPr>
          <p:cNvPr id="7" name="Rectangle 6"/>
          <p:cNvSpPr/>
          <p:nvPr/>
        </p:nvSpPr>
        <p:spPr>
          <a:xfrm>
            <a:off x="290711" y="996196"/>
            <a:ext cx="8396089" cy="5078313"/>
          </a:xfrm>
          <a:prstGeom prst="rect">
            <a:avLst/>
          </a:prstGeom>
        </p:spPr>
        <p:txBody>
          <a:bodyPr wrap="square">
            <a:spAutoFit/>
          </a:bodyPr>
          <a:lstStyle/>
          <a:p>
            <a:r>
              <a:rPr lang="es-ES_tradnl" sz="3600" b="1" dirty="0">
                <a:solidFill>
                  <a:srgbClr val="FFFFFF"/>
                </a:solidFill>
              </a:rPr>
              <a:t>IMPACTO DE LA MUJER EN EL EVANGELISMO</a:t>
            </a:r>
          </a:p>
          <a:p>
            <a:endParaRPr lang="en-US" sz="2800" dirty="0">
              <a:solidFill>
                <a:srgbClr val="FFFFFF"/>
              </a:solidFill>
            </a:endParaRPr>
          </a:p>
          <a:p>
            <a:r>
              <a:rPr lang="es-ES_tradnl" sz="3200" dirty="0">
                <a:solidFill>
                  <a:srgbClr val="FFFFFF"/>
                </a:solidFill>
              </a:rPr>
              <a:t>DESDE LOS TIEMPO DE JESUS, LA MUJER FUERON PARTE IMPORTANTE DE LA EXPANSION DEL EVANGELIO, TANTO ASI QUE ESTUVIERON CERCA DE JESUS, Y TAMBIEN LES SERVIAN, PERO ES IMPORTANTE SEÑALAR QUE NO SOLO LE SERVIAN, TAMBIEN LAS HIZO PARTE DE SU MISION Y MINISTERIO.</a:t>
            </a:r>
            <a:endParaRPr lang="en-US" sz="3200" dirty="0">
              <a:solidFill>
                <a:srgbClr val="FFFFFF"/>
              </a:solidFill>
            </a:endParaRPr>
          </a:p>
        </p:txBody>
      </p:sp>
    </p:spTree>
    <p:extLst>
      <p:ext uri="{BB962C8B-B14F-4D97-AF65-F5344CB8AC3E}">
        <p14:creationId xmlns:p14="http://schemas.microsoft.com/office/powerpoint/2010/main" val="164762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30593"/>
            <a:ext cx="9144000" cy="6858000"/>
          </a:xfrm>
          <a:prstGeom prst="rect">
            <a:avLst/>
          </a:prstGeom>
        </p:spPr>
      </p:pic>
      <p:sp>
        <p:nvSpPr>
          <p:cNvPr id="5" name="Rectangle 4"/>
          <p:cNvSpPr/>
          <p:nvPr/>
        </p:nvSpPr>
        <p:spPr>
          <a:xfrm>
            <a:off x="642624" y="2155658"/>
            <a:ext cx="7634982" cy="3416320"/>
          </a:xfrm>
          <a:prstGeom prst="rect">
            <a:avLst/>
          </a:prstGeom>
        </p:spPr>
        <p:txBody>
          <a:bodyPr wrap="square">
            <a:spAutoFit/>
          </a:bodyPr>
          <a:lstStyle/>
          <a:p>
            <a:pPr lvl="0"/>
            <a:r>
              <a:rPr lang="es-ES_tradnl" sz="3600" b="1" dirty="0">
                <a:solidFill>
                  <a:srgbClr val="FFFFFF"/>
                </a:solidFill>
              </a:rPr>
              <a:t>MARIA MAGDALENA</a:t>
            </a:r>
          </a:p>
          <a:p>
            <a:pPr lvl="0"/>
            <a:endParaRPr lang="en-US" sz="3600" dirty="0">
              <a:solidFill>
                <a:srgbClr val="FFFFFF"/>
              </a:solidFill>
            </a:endParaRPr>
          </a:p>
          <a:p>
            <a:r>
              <a:rPr lang="es-ES_tradnl" sz="3600" dirty="0">
                <a:solidFill>
                  <a:srgbClr val="FFFFFF"/>
                </a:solidFill>
              </a:rPr>
              <a:t>SEGUIDORA FIEL, TESTIGO PRINCIPAL DE LA RESURRECION DE NUESTRO SALVADOR Y LE ECOMENDO ANUNCIAR ESTA NOTICIA</a:t>
            </a:r>
            <a:endParaRPr lang="en-US" sz="3600" dirty="0">
              <a:solidFill>
                <a:srgbClr val="FFFFFF"/>
              </a:solidFill>
            </a:endParaRPr>
          </a:p>
        </p:txBody>
      </p:sp>
    </p:spTree>
    <p:extLst>
      <p:ext uri="{BB962C8B-B14F-4D97-AF65-F5344CB8AC3E}">
        <p14:creationId xmlns:p14="http://schemas.microsoft.com/office/powerpoint/2010/main" val="322176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5304" y="15299"/>
            <a:ext cx="9144000" cy="6858000"/>
          </a:xfrm>
          <a:prstGeom prst="rect">
            <a:avLst/>
          </a:prstGeom>
        </p:spPr>
      </p:pic>
      <p:sp>
        <p:nvSpPr>
          <p:cNvPr id="5" name="Rectangle 4"/>
          <p:cNvSpPr/>
          <p:nvPr/>
        </p:nvSpPr>
        <p:spPr>
          <a:xfrm>
            <a:off x="319495" y="1213604"/>
            <a:ext cx="7910392" cy="5078314"/>
          </a:xfrm>
          <a:prstGeom prst="rect">
            <a:avLst/>
          </a:prstGeom>
        </p:spPr>
        <p:txBody>
          <a:bodyPr wrap="square">
            <a:spAutoFit/>
          </a:bodyPr>
          <a:lstStyle/>
          <a:p>
            <a:pPr lvl="0"/>
            <a:r>
              <a:rPr lang="es-ES_tradnl" sz="3600" b="1" dirty="0">
                <a:solidFill>
                  <a:srgbClr val="FFFFFF"/>
                </a:solidFill>
              </a:rPr>
              <a:t>PRISCILLA</a:t>
            </a:r>
          </a:p>
          <a:p>
            <a:pPr lvl="0"/>
            <a:endParaRPr lang="en-US" sz="3600" dirty="0">
              <a:solidFill>
                <a:srgbClr val="FFFFFF"/>
              </a:solidFill>
            </a:endParaRPr>
          </a:p>
          <a:p>
            <a:r>
              <a:rPr lang="es-ES_tradnl" sz="3600" dirty="0">
                <a:solidFill>
                  <a:srgbClr val="FFFFFF"/>
                </a:solidFill>
              </a:rPr>
              <a:t>FUE UNA DESTACADA LIDER CRISTIANA DE LA IGLESIA PRIMITIVA Y COLABORADORA CERCANA DEL APOSTOL PABLO. ES RECONOCIDA POR SU HOSPITALIDAD, MADUREZ ESPIRITUAL Y POR ENSEÑAR EL EVANGELIO CON CLARIDAD</a:t>
            </a:r>
            <a:endParaRPr lang="en-US" sz="3600" dirty="0">
              <a:solidFill>
                <a:srgbClr val="FFFFFF"/>
              </a:solidFill>
            </a:endParaRPr>
          </a:p>
        </p:txBody>
      </p:sp>
    </p:spTree>
    <p:extLst>
      <p:ext uri="{BB962C8B-B14F-4D97-AF65-F5344CB8AC3E}">
        <p14:creationId xmlns:p14="http://schemas.microsoft.com/office/powerpoint/2010/main" val="374104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blank slide 1.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1" y="0"/>
            <a:ext cx="9144000" cy="6858000"/>
          </a:xfrm>
          <a:prstGeom prst="rect">
            <a:avLst/>
          </a:prstGeom>
        </p:spPr>
      </p:pic>
      <p:sp>
        <p:nvSpPr>
          <p:cNvPr id="5" name="Rectangle 4"/>
          <p:cNvSpPr/>
          <p:nvPr/>
        </p:nvSpPr>
        <p:spPr>
          <a:xfrm>
            <a:off x="755943" y="1417638"/>
            <a:ext cx="6481223" cy="4524315"/>
          </a:xfrm>
          <a:prstGeom prst="rect">
            <a:avLst/>
          </a:prstGeom>
        </p:spPr>
        <p:txBody>
          <a:bodyPr wrap="square">
            <a:spAutoFit/>
          </a:bodyPr>
          <a:lstStyle/>
          <a:p>
            <a:pPr lvl="0"/>
            <a:r>
              <a:rPr lang="es-ES_tradnl" sz="3200" b="1" dirty="0">
                <a:solidFill>
                  <a:srgbClr val="FFFFFF"/>
                </a:solidFill>
              </a:rPr>
              <a:t>FEBE</a:t>
            </a:r>
          </a:p>
          <a:p>
            <a:pPr lvl="0"/>
            <a:endParaRPr lang="en-US" sz="3200" dirty="0">
              <a:solidFill>
                <a:srgbClr val="FFFFFF"/>
              </a:solidFill>
            </a:endParaRPr>
          </a:p>
          <a:p>
            <a:r>
              <a:rPr lang="es-ES_tradnl" sz="3200" dirty="0">
                <a:solidFill>
                  <a:srgbClr val="FFFFFF"/>
                </a:solidFill>
              </a:rPr>
              <a:t>FUE DESCRITA POR EL APOSTOL PABLO COMO DIACONISA O SERVIDORA, FUE RESPETADA Y AYUDO A MUCHOS INCLUYENDO AL APOSTOL, SE CREE QUE ELLA FUE LA QUE LLEVO LA CARTA DE PABLO A LOS CRISTIANOS EN ROMA</a:t>
            </a:r>
            <a:endParaRPr lang="en-US" sz="3200" dirty="0">
              <a:solidFill>
                <a:srgbClr val="FFFFFF"/>
              </a:solidFill>
            </a:endParaRPr>
          </a:p>
        </p:txBody>
      </p:sp>
    </p:spTree>
    <p:extLst>
      <p:ext uri="{BB962C8B-B14F-4D97-AF65-F5344CB8AC3E}">
        <p14:creationId xmlns:p14="http://schemas.microsoft.com/office/powerpoint/2010/main" val="131231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502</Words>
  <Application>Microsoft Office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ALMARAZ</dc:creator>
  <cp:lastModifiedBy>Christian Gonzalez</cp:lastModifiedBy>
  <cp:revision>7</cp:revision>
  <dcterms:created xsi:type="dcterms:W3CDTF">2026-04-15T16:54:51Z</dcterms:created>
  <dcterms:modified xsi:type="dcterms:W3CDTF">2026-04-22T21:58:55Z</dcterms:modified>
</cp:coreProperties>
</file>