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73" r:id="rId2"/>
    <p:sldId id="266" r:id="rId3"/>
    <p:sldId id="257" r:id="rId4"/>
    <p:sldId id="267" r:id="rId5"/>
    <p:sldId id="258" r:id="rId6"/>
    <p:sldId id="259" r:id="rId7"/>
    <p:sldId id="268" r:id="rId8"/>
    <p:sldId id="260" r:id="rId9"/>
    <p:sldId id="269" r:id="rId10"/>
    <p:sldId id="261" r:id="rId11"/>
    <p:sldId id="262" r:id="rId12"/>
    <p:sldId id="270" r:id="rId13"/>
    <p:sldId id="271" r:id="rId14"/>
    <p:sldId id="263" r:id="rId15"/>
    <p:sldId id="264" r:id="rId16"/>
    <p:sldId id="272" r:id="rId17"/>
    <p:sldId id="265" r:id="rId18"/>
  </p:sldIdLst>
  <p:sldSz cx="9144000" cy="5143500" type="screen16x9"/>
  <p:notesSz cx="5143500" cy="9144000"/>
  <p:embeddedFontLst>
    <p:embeddedFont>
      <p:font typeface="Aharoni" panose="02010803020104030203" pitchFamily="2" charset="-79"/>
      <p:bold r:id="rId20"/>
    </p:embeddedFont>
    <p:embeddedFont>
      <p:font typeface="Funnel Sans"/>
      <p:regular r:id="rId21"/>
      <p:italic r:id="rId22"/>
    </p:embeddedFont>
    <p:embeddedFont>
      <p:font typeface="Mona Sans Semi Bold"/>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p:restoredTop sz="96489"/>
  </p:normalViewPr>
  <p:slideViewPr>
    <p:cSldViewPr snapToGrid="0" snapToObjects="1">
      <p:cViewPr varScale="1">
        <p:scale>
          <a:sx n="166" d="100"/>
          <a:sy n="166" d="100"/>
        </p:scale>
        <p:origin x="192"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08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Jethro’s advice, delegate to capable leaders. For pastors, this means trusting administrators to manage areas of finance, logistics, or operations. Key principles include mutual respect—the pastor leads, the administrator advises. Shared vision ensures both work toward the same mission, and accountability fosters transparency.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Exodus 18:21: “Moreover, look for able men from all the people... and let them judge the people at all times.” </a:t>
            </a:r>
            <a:r>
              <a:rPr lang="es-US" sz="1200" kern="1200" dirty="0">
                <a:solidFill>
                  <a:schemeClr val="tx1"/>
                </a:solidFill>
                <a:effectLst/>
                <a:latin typeface="+mn-lt"/>
                <a:ea typeface="+mn-ea"/>
                <a:cs typeface="+mn-cs"/>
              </a:rPr>
              <a:t>“Además escoge tú de entre todo el pueblo varones de virtud, temerosos de Dios, varones de verdad, que aborrezcan la avaricia; y ponlos sobre el pueblo por jefes de millares, de centenas, de cincuenta y de diez.”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(Jethro advises delegation of tasks.)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Acts 6:3-4: “Therefore, brothers, pick out from among you seven men of good repute... but we will devote ourselves to prayer and the ministry of the word.” </a:t>
            </a:r>
            <a:r>
              <a:rPr lang="es-US" sz="1200" kern="1200" dirty="0">
                <a:solidFill>
                  <a:schemeClr val="tx1"/>
                </a:solidFill>
                <a:effectLst/>
                <a:latin typeface="+mn-lt"/>
                <a:ea typeface="+mn-ea"/>
                <a:cs typeface="+mn-cs"/>
              </a:rPr>
              <a:t>“Buscad, pues, hermanos, de entre vosotros a siete varones de buen testimonio, llenos del Espíritu Santo y de sabiduría, a quienes encarguemos de este trabajo. Y nosotros persistiremos en la oración y en el ministerio de la palabra.”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structure protects the pastor from overload and the church from legal or operational gaps. When roles are clear, efficiency grows, and the church is safeguarded, administrators help with legal compliance, allowing the pastor to focus on spiritual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Exodus 18:23: “If you do this, God will direct you, you will be able to endure, and all this people also will go to their place in peace.” </a:t>
            </a:r>
            <a:r>
              <a:rPr lang="es-US" sz="1200" kern="1200" dirty="0">
                <a:solidFill>
                  <a:schemeClr val="tx1"/>
                </a:solidFill>
                <a:effectLst/>
                <a:latin typeface="+mn-lt"/>
                <a:ea typeface="+mn-ea"/>
                <a:cs typeface="+mn-cs"/>
              </a:rPr>
              <a:t>“Si esto hicieres, y Dios te lo mandare, tú podrás sostenerte, y también todo este pueblo irá en paz a su lugar.”</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(Healthy structures lead to sustainability and peace.)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Corinthians 14:40: “But all things should be done decently and in order.” “Pero </a:t>
            </a:r>
            <a:r>
              <a:rPr lang="en-US" sz="1200" kern="1200" dirty="0" err="1">
                <a:solidFill>
                  <a:schemeClr val="tx1"/>
                </a:solidFill>
                <a:effectLst/>
                <a:latin typeface="+mn-lt"/>
                <a:ea typeface="+mn-ea"/>
                <a:cs typeface="+mn-cs"/>
              </a:rPr>
              <a:t>hágase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decentemente</a:t>
            </a:r>
            <a:r>
              <a:rPr lang="en-US" sz="1200" kern="1200" dirty="0">
                <a:solidFill>
                  <a:schemeClr val="tx1"/>
                </a:solidFill>
                <a:effectLst/>
                <a:latin typeface="+mn-lt"/>
                <a:ea typeface="+mn-ea"/>
                <a:cs typeface="+mn-cs"/>
              </a:rPr>
              <a:t> y con </a:t>
            </a:r>
            <a:r>
              <a:rPr lang="en-US" sz="1200" kern="1200" dirty="0" err="1">
                <a:solidFill>
                  <a:schemeClr val="tx1"/>
                </a:solidFill>
                <a:effectLst/>
                <a:latin typeface="+mn-lt"/>
                <a:ea typeface="+mn-ea"/>
                <a:cs typeface="+mn-cs"/>
              </a:rPr>
              <a:t>orden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Pastors can begin by identifying administrative partners, delegating wisely, and trusting the structure. This ensures the church thrives, while the pastor remains focused on the divine calling.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Exodus 18:24: “So Moses listened to the voice of his father-in-law and did all that he had said.” </a:t>
            </a:r>
            <a:r>
              <a:rPr lang="es-US" sz="1200" kern="1200" dirty="0">
                <a:solidFill>
                  <a:schemeClr val="tx1"/>
                </a:solidFill>
                <a:effectLst/>
                <a:latin typeface="+mn-lt"/>
                <a:ea typeface="+mn-ea"/>
                <a:cs typeface="+mn-cs"/>
              </a:rPr>
              <a:t>“Y oyó Moisés la voz de su suegro, e hizo todo lo que dijo.”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(Action: Moses implements the advice.)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Ephesians 4:11-12: “And he gave the apostles, the prophets, the evangelists, the shepherds and teachers, to equip the saints for the work of ministry, for building up the body of Christ.” </a:t>
            </a:r>
            <a:r>
              <a:rPr lang="es-US" sz="1200" kern="1200" dirty="0">
                <a:solidFill>
                  <a:schemeClr val="tx1"/>
                </a:solidFill>
                <a:effectLst/>
                <a:latin typeface="+mn-lt"/>
                <a:ea typeface="+mn-ea"/>
                <a:cs typeface="+mn-cs"/>
              </a:rPr>
              <a:t>“Y él mismo constituyó a unos, apóstoles; a otros, profetas; a otros, evangelistas; a otros, pastores y maestros, a fin de perfeccionar a los santos para la obra del ministerio, para la edificación del cuerpo de Cristo.”</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Elements of a Symbiotic Relationship:</a:t>
            </a:r>
          </a:p>
          <a:p>
            <a:pPr lvl="0"/>
            <a:r>
              <a:rPr lang="en-US" sz="1200" kern="1200" dirty="0">
                <a:solidFill>
                  <a:schemeClr val="tx1"/>
                </a:solidFill>
                <a:effectLst/>
                <a:latin typeface="+mn-lt"/>
                <a:ea typeface="+mn-ea"/>
                <a:cs typeface="+mn-cs"/>
              </a:rPr>
              <a:t>Mutual benefit – both parties gain something valuable</a:t>
            </a:r>
          </a:p>
          <a:p>
            <a:pPr lvl="0"/>
            <a:r>
              <a:rPr lang="en-US" sz="1200" kern="1200" dirty="0">
                <a:solidFill>
                  <a:schemeClr val="tx1"/>
                </a:solidFill>
                <a:effectLst/>
                <a:latin typeface="+mn-lt"/>
                <a:ea typeface="+mn-ea"/>
                <a:cs typeface="+mn-cs"/>
              </a:rPr>
              <a:t>Interdependence – each relies on the other in some way</a:t>
            </a:r>
          </a:p>
          <a:p>
            <a:pPr lvl="0"/>
            <a:r>
              <a:rPr lang="en-US" sz="1200" kern="1200" dirty="0">
                <a:solidFill>
                  <a:schemeClr val="tx1"/>
                </a:solidFill>
                <a:effectLst/>
                <a:latin typeface="+mn-lt"/>
                <a:ea typeface="+mn-ea"/>
                <a:cs typeface="+mn-cs"/>
              </a:rPr>
              <a:t>Harmony of roles – each fulfills a distinct function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a:t>
            </a:r>
            <a:r>
              <a:rPr lang="en-US" sz="1200" kern="1200" dirty="0">
                <a:solidFill>
                  <a:schemeClr val="tx1"/>
                </a:solidFill>
                <a:effectLst/>
                <a:latin typeface="+mn-lt"/>
                <a:ea typeface="+mn-ea"/>
                <a:cs typeface="+mn-cs"/>
              </a:rPr>
              <a:t> In nature, a symbiotic relationship is one in which two different organisms live and work together in such a way that both benefit and flourish. One of the clearest examples is the partnership between the clownfish and the sea anemone. The anemone, with its stinging tentacles, provides protection for the clownfish from predators, while the clownfish, in return, cleans the anemone, removes parasites, and even helps circulate water to keep it healthy. Alone, each is vulnerable; together, they thrive.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illustrates the relationship between Moses and Jethro. </a:t>
            </a:r>
          </a:p>
          <a:p>
            <a:r>
              <a:rPr lang="en-US" sz="1200" kern="1200" dirty="0">
                <a:solidFill>
                  <a:schemeClr val="tx1"/>
                </a:solidFill>
                <a:effectLst/>
                <a:latin typeface="+mn-lt"/>
                <a:ea typeface="+mn-ea"/>
                <a:cs typeface="+mn-cs"/>
              </a:rPr>
              <a:t>Moses carried the divine calling, the vision, and the authority to lead Israel,</a:t>
            </a:r>
          </a:p>
          <a:p>
            <a:r>
              <a:rPr lang="en-US" sz="1200" kern="1200" dirty="0">
                <a:solidFill>
                  <a:schemeClr val="tx1"/>
                </a:solidFill>
                <a:effectLst/>
                <a:latin typeface="+mn-lt"/>
                <a:ea typeface="+mn-ea"/>
                <a:cs typeface="+mn-cs"/>
              </a:rPr>
              <a:t>Jethro brought the wisdom and administrative structure that made that calling sustainable.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provided direction, the other provided organization, and together, they created a system that brought peace to the people and endurance to the leader. </a:t>
            </a:r>
          </a:p>
          <a:p>
            <a:r>
              <a:rPr lang="en-US" sz="1200" kern="1200" dirty="0">
                <a:solidFill>
                  <a:schemeClr val="tx1"/>
                </a:solidFill>
                <a:effectLst/>
                <a:latin typeface="+mn-lt"/>
                <a:ea typeface="+mn-ea"/>
                <a:cs typeface="+mn-cs"/>
              </a:rPr>
              <a:t>In the same way, when a pastor and his administrators function in a healthy, symbiotic relationship, the church is not only protected, it prospers, grows, and fulfills the mission of God.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RELATIONSHIP: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Jethro, though not leading the Israelites, offered wisdom to Moses. In today’s church, administrators are not the shepherd, but they are vital partners, helping the pastor carry the weight of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Exodus 18:7: “So Moses went out to meet his father-in-law, bowed down, and kissed him.” </a:t>
            </a:r>
            <a:r>
              <a:rPr lang="es-US" sz="1200" kern="1200" dirty="0">
                <a:solidFill>
                  <a:schemeClr val="tx1"/>
                </a:solidFill>
                <a:effectLst/>
                <a:latin typeface="+mn-lt"/>
                <a:ea typeface="+mn-ea"/>
                <a:cs typeface="+mn-cs"/>
              </a:rPr>
              <a:t>“Y Moisés salió a recibir a su suegro, y se inclinó, y lo besó; y se preguntaron el uno al otro cómo estaban, y vinieron a la tienda.”</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(Acknowledge the relationship of mutual respect and mentorship.)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Proverbs 11:14: “Where there is no guidance, a people falls, but in an abundance of counselors there is safety.” </a:t>
            </a:r>
            <a:r>
              <a:rPr lang="es-US" sz="1200" kern="1200" dirty="0">
                <a:solidFill>
                  <a:schemeClr val="tx1"/>
                </a:solidFill>
                <a:effectLst/>
                <a:latin typeface="+mn-lt"/>
                <a:ea typeface="+mn-ea"/>
                <a:cs typeface="+mn-cs"/>
              </a:rPr>
              <a:t>“Donde no hay dirección sabia, caerá el pueblo; Mas en la multitud de consejeros hay seguridad.”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Jethro saw Moses overwhelmed. Pastors today bear spiritual burdens, preaching, counseling, guiding—but also administrative ones. Without support, they risk burnout or distraction from their calling.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Exodus 18:14: “When Moses’ father-in-law saw all that he was doing for the people, he  said, ‘What is this that you are doing for the people? </a:t>
            </a:r>
            <a:r>
              <a:rPr lang="es-US" sz="1200" kern="1200" dirty="0">
                <a:solidFill>
                  <a:schemeClr val="tx1"/>
                </a:solidFill>
                <a:effectLst/>
                <a:latin typeface="+mn-lt"/>
                <a:ea typeface="+mn-ea"/>
                <a:cs typeface="+mn-cs"/>
              </a:rPr>
              <a:t>Why do </a:t>
            </a:r>
            <a:r>
              <a:rPr lang="es-US" sz="1200" kern="1200" dirty="0" err="1">
                <a:solidFill>
                  <a:schemeClr val="tx1"/>
                </a:solidFill>
                <a:effectLst/>
                <a:latin typeface="+mn-lt"/>
                <a:ea typeface="+mn-ea"/>
                <a:cs typeface="+mn-cs"/>
              </a:rPr>
              <a:t>you</a:t>
            </a:r>
            <a:r>
              <a:rPr lang="es-US" sz="1200" kern="1200" dirty="0">
                <a:solidFill>
                  <a:schemeClr val="tx1"/>
                </a:solidFill>
                <a:effectLst/>
                <a:latin typeface="+mn-lt"/>
                <a:ea typeface="+mn-ea"/>
                <a:cs typeface="+mn-cs"/>
              </a:rPr>
              <a:t> </a:t>
            </a:r>
            <a:r>
              <a:rPr lang="es-US" sz="1200" kern="1200" dirty="0" err="1">
                <a:solidFill>
                  <a:schemeClr val="tx1"/>
                </a:solidFill>
                <a:effectLst/>
                <a:latin typeface="+mn-lt"/>
                <a:ea typeface="+mn-ea"/>
                <a:cs typeface="+mn-cs"/>
              </a:rPr>
              <a:t>sit</a:t>
            </a:r>
            <a:r>
              <a:rPr lang="es-US" sz="1200" kern="1200" dirty="0">
                <a:solidFill>
                  <a:schemeClr val="tx1"/>
                </a:solidFill>
                <a:effectLst/>
                <a:latin typeface="+mn-lt"/>
                <a:ea typeface="+mn-ea"/>
                <a:cs typeface="+mn-cs"/>
              </a:rPr>
              <a:t> alone?’”  “Viendo el suegro de Moisés todo lo que él hacía con el pueblo, dijo: ¿Qué es esto que haces tú con el pueblo? ¿Por qué te sientas tú solo, y todo el pueblo está delante de ti desde la mañana hasta la tarde?”</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(Recognize the overwhelming burden pastors face alone.)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Galatians 6:2: “Bear one another’s burdens, and so fulfill the law of Christ.” </a:t>
            </a:r>
            <a:r>
              <a:rPr lang="es-US" sz="1200" kern="1200" dirty="0">
                <a:solidFill>
                  <a:schemeClr val="tx1"/>
                </a:solidFill>
                <a:effectLst/>
                <a:latin typeface="+mn-lt"/>
                <a:ea typeface="+mn-ea"/>
                <a:cs typeface="+mn-cs"/>
              </a:rPr>
              <a:t>“Sobrellevad los unos las cargas de los otros, y cumplid así la ley de Cristo.”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4086484" y="2055018"/>
            <a:ext cx="4722763" cy="775097"/>
          </a:xfrm>
          <a:prstGeom prst="rect">
            <a:avLst/>
          </a:prstGeom>
          <a:noFill/>
          <a:ln/>
        </p:spPr>
        <p:txBody>
          <a:bodyPr wrap="square" lIns="0" tIns="0" rIns="0" bIns="0" rtlCol="0" anchor="t"/>
          <a:lstStyle/>
          <a:p>
            <a:pPr marL="0" indent="0" algn="l">
              <a:lnSpc>
                <a:spcPts val="3050"/>
              </a:lnSpc>
              <a:buNone/>
            </a:pPr>
            <a:r>
              <a:rPr lang="en-US" sz="3600" dirty="0">
                <a:solidFill>
                  <a:srgbClr val="373B48"/>
                </a:solidFill>
                <a:latin typeface="Mona Sans Semi Bold" pitchFamily="34" charset="0"/>
                <a:ea typeface="Mona Sans Semi Bold" pitchFamily="34" charset="-122"/>
                <a:cs typeface="Mona Sans Semi Bold" pitchFamily="34" charset="-120"/>
              </a:rPr>
              <a:t>Protecting the Mission of the Church</a:t>
            </a:r>
            <a:endParaRPr lang="en-US" sz="3600" dirty="0"/>
          </a:p>
        </p:txBody>
      </p:sp>
      <p:sp>
        <p:nvSpPr>
          <p:cNvPr id="6" name="Text 3"/>
          <p:cNvSpPr/>
          <p:nvPr/>
        </p:nvSpPr>
        <p:spPr>
          <a:xfrm>
            <a:off x="3925119" y="820266"/>
            <a:ext cx="1736899" cy="158800"/>
          </a:xfrm>
          <a:prstGeom prst="rect">
            <a:avLst/>
          </a:prstGeom>
          <a:noFill/>
          <a:ln/>
        </p:spPr>
        <p:txBody>
          <a:bodyPr wrap="none" lIns="0" tIns="0" rIns="0" bIns="0" rtlCol="0" anchor="t"/>
          <a:lstStyle/>
          <a:p>
            <a:pPr marL="0" indent="0" algn="l">
              <a:lnSpc>
                <a:spcPts val="1250"/>
              </a:lnSpc>
              <a:buNone/>
            </a:pPr>
            <a:r>
              <a:rPr lang="en-US" sz="1400" dirty="0">
                <a:solidFill>
                  <a:srgbClr val="373B48"/>
                </a:solidFill>
                <a:latin typeface="Funnel Sans" pitchFamily="34" charset="0"/>
                <a:ea typeface="Funnel Sans" pitchFamily="34" charset="-122"/>
                <a:cs typeface="Funnel Sans" pitchFamily="34" charset="-120"/>
              </a:rPr>
              <a:t>National Secretaries Workshop</a:t>
            </a:r>
            <a:endParaRPr lang="en-US" sz="1400" dirty="0"/>
          </a:p>
        </p:txBody>
      </p:sp>
      <p:sp>
        <p:nvSpPr>
          <p:cNvPr id="7" name="Text 3">
            <a:extLst>
              <a:ext uri="{FF2B5EF4-FFF2-40B4-BE49-F238E27FC236}">
                <a16:creationId xmlns:a16="http://schemas.microsoft.com/office/drawing/2014/main" id="{3E3AB3A4-31B1-D015-EA27-BBB73D1DB4DA}"/>
              </a:ext>
            </a:extLst>
          </p:cNvPr>
          <p:cNvSpPr/>
          <p:nvPr/>
        </p:nvSpPr>
        <p:spPr>
          <a:xfrm>
            <a:off x="4984235" y="3516745"/>
            <a:ext cx="1736899" cy="158800"/>
          </a:xfrm>
          <a:prstGeom prst="rect">
            <a:avLst/>
          </a:prstGeom>
          <a:noFill/>
          <a:ln/>
        </p:spPr>
        <p:txBody>
          <a:bodyPr wrap="none" lIns="0" tIns="0" rIns="0" bIns="0" rtlCol="0" anchor="t"/>
          <a:lstStyle/>
          <a:p>
            <a:pPr marL="0" indent="0" algn="l">
              <a:lnSpc>
                <a:spcPts val="1250"/>
              </a:lnSpc>
              <a:buNone/>
            </a:pPr>
            <a:r>
              <a:rPr lang="en-US" sz="1400" dirty="0">
                <a:solidFill>
                  <a:srgbClr val="373B48"/>
                </a:solidFill>
                <a:latin typeface="Funnel Sans" pitchFamily="34" charset="0"/>
              </a:rPr>
              <a:t>Bishop Felipe A. Salazar </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4" name="Text 2"/>
          <p:cNvSpPr/>
          <p:nvPr/>
        </p:nvSpPr>
        <p:spPr>
          <a:xfrm>
            <a:off x="540023" y="844153"/>
            <a:ext cx="3857625" cy="482203"/>
          </a:xfrm>
          <a:prstGeom prst="rect">
            <a:avLst/>
          </a:prstGeom>
          <a:noFill/>
          <a:ln/>
        </p:spPr>
        <p:txBody>
          <a:bodyPr wrap="none" lIns="0" tIns="0" rIns="0" bIns="0" rtlCol="0" anchor="t"/>
          <a:lstStyle/>
          <a:p>
            <a:pPr marL="0" indent="0" algn="l">
              <a:lnSpc>
                <a:spcPts val="3750"/>
              </a:lnSpc>
              <a:buNone/>
            </a:pPr>
            <a:r>
              <a:rPr lang="en-US" sz="3000" dirty="0">
                <a:solidFill>
                  <a:srgbClr val="373B48"/>
                </a:solidFill>
                <a:latin typeface="Mona Sans Semi Bold" pitchFamily="34" charset="0"/>
                <a:ea typeface="Mona Sans Semi Bold" pitchFamily="34" charset="-122"/>
                <a:cs typeface="Mona Sans Semi Bold" pitchFamily="34" charset="-120"/>
              </a:rPr>
              <a:t>Advice &amp; Delegation</a:t>
            </a:r>
            <a:endParaRPr lang="en-US" sz="3000" dirty="0"/>
          </a:p>
        </p:txBody>
      </p:sp>
      <p:sp>
        <p:nvSpPr>
          <p:cNvPr id="5" name="Text 3"/>
          <p:cNvSpPr/>
          <p:nvPr/>
        </p:nvSpPr>
        <p:spPr>
          <a:xfrm>
            <a:off x="540023" y="1557784"/>
            <a:ext cx="8063954" cy="493812"/>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Jethro's counsel was clear: delegate to capable, trustworthy leaders. For pastors, this means trusting administrators to manage finance, logistics, and operations,  freeing the pastor to focus on spiritual leadership.</a:t>
            </a:r>
            <a:endParaRPr lang="en-US" sz="1200" dirty="0"/>
          </a:p>
        </p:txBody>
      </p:sp>
      <p:sp>
        <p:nvSpPr>
          <p:cNvPr id="6" name="Shape 4"/>
          <p:cNvSpPr/>
          <p:nvPr/>
        </p:nvSpPr>
        <p:spPr>
          <a:xfrm>
            <a:off x="540023" y="2225129"/>
            <a:ext cx="2585145" cy="1421011"/>
          </a:xfrm>
          <a:prstGeom prst="roundRect">
            <a:avLst>
              <a:gd name="adj" fmla="val 6435"/>
            </a:avLst>
          </a:prstGeom>
          <a:solidFill>
            <a:srgbClr val="FFFFFF">
              <a:alpha val="95000"/>
            </a:srgbClr>
          </a:solidFill>
          <a:ln w="19050">
            <a:solidFill>
              <a:srgbClr val="C8CACF"/>
            </a:solidFill>
            <a:prstDash val="solid"/>
          </a:ln>
        </p:spPr>
        <p:txBody>
          <a:bodyPr/>
          <a:lstStyle/>
          <a:p>
            <a:endParaRPr lang="en-US"/>
          </a:p>
        </p:txBody>
      </p:sp>
      <p:sp>
        <p:nvSpPr>
          <p:cNvPr id="7" name="Shape 5"/>
          <p:cNvSpPr/>
          <p:nvPr/>
        </p:nvSpPr>
        <p:spPr>
          <a:xfrm>
            <a:off x="520973" y="2225129"/>
            <a:ext cx="76200" cy="1421011"/>
          </a:xfrm>
          <a:prstGeom prst="roundRect">
            <a:avLst>
              <a:gd name="adj" fmla="val 85050"/>
            </a:avLst>
          </a:prstGeom>
          <a:solidFill>
            <a:srgbClr val="373B48"/>
          </a:solidFill>
          <a:ln/>
        </p:spPr>
        <p:txBody>
          <a:bodyPr/>
          <a:lstStyle/>
          <a:p>
            <a:endParaRPr lang="en-US"/>
          </a:p>
        </p:txBody>
      </p:sp>
      <p:sp>
        <p:nvSpPr>
          <p:cNvPr id="8" name="Text 6"/>
          <p:cNvSpPr/>
          <p:nvPr/>
        </p:nvSpPr>
        <p:spPr>
          <a:xfrm>
            <a:off x="770483" y="2398440"/>
            <a:ext cx="1928813" cy="241102"/>
          </a:xfrm>
          <a:prstGeom prst="rect">
            <a:avLst/>
          </a:prstGeom>
          <a:noFill/>
          <a:ln/>
        </p:spPr>
        <p:txBody>
          <a:bodyPr wrap="none" lIns="0" tIns="0" rIns="0" bIns="0" rtlCol="0" anchor="t"/>
          <a:lstStyle/>
          <a:p>
            <a:pPr marL="0" indent="0" algn="l">
              <a:lnSpc>
                <a:spcPts val="1850"/>
              </a:lnSpc>
              <a:buNone/>
            </a:pPr>
            <a:r>
              <a:rPr lang="en-US" sz="1500" dirty="0">
                <a:solidFill>
                  <a:srgbClr val="52586B"/>
                </a:solidFill>
                <a:latin typeface="Mona Sans Semi Bold" pitchFamily="34" charset="0"/>
                <a:ea typeface="Mona Sans Semi Bold" pitchFamily="34" charset="-122"/>
                <a:cs typeface="Mona Sans Semi Bold" pitchFamily="34" charset="-120"/>
              </a:rPr>
              <a:t>Mutual Respect</a:t>
            </a:r>
            <a:endParaRPr lang="en-US" sz="1500" dirty="0"/>
          </a:p>
        </p:txBody>
      </p:sp>
      <p:sp>
        <p:nvSpPr>
          <p:cNvPr id="9" name="Text 7"/>
          <p:cNvSpPr/>
          <p:nvPr/>
        </p:nvSpPr>
        <p:spPr>
          <a:xfrm>
            <a:off x="770483" y="2732112"/>
            <a:ext cx="218137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The pastor leads; the administrator advises. Both honor each other's role.</a:t>
            </a:r>
            <a:endParaRPr lang="en-US" sz="1200" dirty="0"/>
          </a:p>
        </p:txBody>
      </p:sp>
      <p:sp>
        <p:nvSpPr>
          <p:cNvPr id="10" name="Shape 8"/>
          <p:cNvSpPr/>
          <p:nvPr/>
        </p:nvSpPr>
        <p:spPr>
          <a:xfrm>
            <a:off x="3279428" y="2225129"/>
            <a:ext cx="2585145" cy="1421011"/>
          </a:xfrm>
          <a:prstGeom prst="roundRect">
            <a:avLst>
              <a:gd name="adj" fmla="val 6435"/>
            </a:avLst>
          </a:prstGeom>
          <a:solidFill>
            <a:srgbClr val="FFFFFF">
              <a:alpha val="95000"/>
            </a:srgbClr>
          </a:solidFill>
          <a:ln w="19050">
            <a:solidFill>
              <a:srgbClr val="C8CACF"/>
            </a:solidFill>
            <a:prstDash val="solid"/>
          </a:ln>
        </p:spPr>
        <p:txBody>
          <a:bodyPr/>
          <a:lstStyle/>
          <a:p>
            <a:endParaRPr lang="en-US"/>
          </a:p>
        </p:txBody>
      </p:sp>
      <p:sp>
        <p:nvSpPr>
          <p:cNvPr id="11" name="Shape 9"/>
          <p:cNvSpPr/>
          <p:nvPr/>
        </p:nvSpPr>
        <p:spPr>
          <a:xfrm>
            <a:off x="3260378" y="2225129"/>
            <a:ext cx="76200" cy="1421011"/>
          </a:xfrm>
          <a:prstGeom prst="roundRect">
            <a:avLst>
              <a:gd name="adj" fmla="val 85050"/>
            </a:avLst>
          </a:prstGeom>
          <a:solidFill>
            <a:srgbClr val="373B48"/>
          </a:solidFill>
          <a:ln/>
        </p:spPr>
        <p:txBody>
          <a:bodyPr/>
          <a:lstStyle/>
          <a:p>
            <a:endParaRPr lang="en-US"/>
          </a:p>
        </p:txBody>
      </p:sp>
      <p:sp>
        <p:nvSpPr>
          <p:cNvPr id="12" name="Text 10"/>
          <p:cNvSpPr/>
          <p:nvPr/>
        </p:nvSpPr>
        <p:spPr>
          <a:xfrm>
            <a:off x="3509888" y="2398440"/>
            <a:ext cx="1928813" cy="241102"/>
          </a:xfrm>
          <a:prstGeom prst="rect">
            <a:avLst/>
          </a:prstGeom>
          <a:noFill/>
          <a:ln/>
        </p:spPr>
        <p:txBody>
          <a:bodyPr wrap="none" lIns="0" tIns="0" rIns="0" bIns="0" rtlCol="0" anchor="t"/>
          <a:lstStyle/>
          <a:p>
            <a:pPr marL="0" indent="0" algn="l">
              <a:lnSpc>
                <a:spcPts val="1850"/>
              </a:lnSpc>
              <a:buNone/>
            </a:pPr>
            <a:r>
              <a:rPr lang="en-US" sz="1500" dirty="0">
                <a:solidFill>
                  <a:srgbClr val="52586B"/>
                </a:solidFill>
                <a:latin typeface="Mona Sans Semi Bold" pitchFamily="34" charset="0"/>
                <a:ea typeface="Mona Sans Semi Bold" pitchFamily="34" charset="-122"/>
                <a:cs typeface="Mona Sans Semi Bold" pitchFamily="34" charset="-120"/>
              </a:rPr>
              <a:t>Shared Vision</a:t>
            </a:r>
            <a:endParaRPr lang="en-US" sz="1500" dirty="0"/>
          </a:p>
        </p:txBody>
      </p:sp>
      <p:sp>
        <p:nvSpPr>
          <p:cNvPr id="13" name="Text 11"/>
          <p:cNvSpPr/>
          <p:nvPr/>
        </p:nvSpPr>
        <p:spPr>
          <a:xfrm>
            <a:off x="3509888" y="2732112"/>
            <a:ext cx="218137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Both pastor and administrator work toward the same God-given mission.</a:t>
            </a:r>
            <a:endParaRPr lang="en-US" sz="1200" dirty="0"/>
          </a:p>
        </p:txBody>
      </p:sp>
      <p:sp>
        <p:nvSpPr>
          <p:cNvPr id="14" name="Shape 12"/>
          <p:cNvSpPr/>
          <p:nvPr/>
        </p:nvSpPr>
        <p:spPr>
          <a:xfrm>
            <a:off x="6018833" y="2225129"/>
            <a:ext cx="2585145" cy="1421011"/>
          </a:xfrm>
          <a:prstGeom prst="roundRect">
            <a:avLst>
              <a:gd name="adj" fmla="val 6435"/>
            </a:avLst>
          </a:prstGeom>
          <a:solidFill>
            <a:srgbClr val="FFFFFF">
              <a:alpha val="95000"/>
            </a:srgbClr>
          </a:solidFill>
          <a:ln w="19050">
            <a:solidFill>
              <a:srgbClr val="C8CACF"/>
            </a:solidFill>
            <a:prstDash val="solid"/>
          </a:ln>
        </p:spPr>
        <p:txBody>
          <a:bodyPr/>
          <a:lstStyle/>
          <a:p>
            <a:endParaRPr lang="en-US"/>
          </a:p>
        </p:txBody>
      </p:sp>
      <p:sp>
        <p:nvSpPr>
          <p:cNvPr id="15" name="Shape 13"/>
          <p:cNvSpPr/>
          <p:nvPr/>
        </p:nvSpPr>
        <p:spPr>
          <a:xfrm>
            <a:off x="5999783" y="2225129"/>
            <a:ext cx="76200" cy="1421011"/>
          </a:xfrm>
          <a:prstGeom prst="roundRect">
            <a:avLst>
              <a:gd name="adj" fmla="val 85050"/>
            </a:avLst>
          </a:prstGeom>
          <a:solidFill>
            <a:srgbClr val="373B48"/>
          </a:solidFill>
          <a:ln/>
        </p:spPr>
        <p:txBody>
          <a:bodyPr/>
          <a:lstStyle/>
          <a:p>
            <a:endParaRPr lang="en-US"/>
          </a:p>
        </p:txBody>
      </p:sp>
      <p:sp>
        <p:nvSpPr>
          <p:cNvPr id="16" name="Text 14"/>
          <p:cNvSpPr/>
          <p:nvPr/>
        </p:nvSpPr>
        <p:spPr>
          <a:xfrm>
            <a:off x="6249293" y="2398440"/>
            <a:ext cx="1928813" cy="241102"/>
          </a:xfrm>
          <a:prstGeom prst="rect">
            <a:avLst/>
          </a:prstGeom>
          <a:noFill/>
          <a:ln/>
        </p:spPr>
        <p:txBody>
          <a:bodyPr wrap="none" lIns="0" tIns="0" rIns="0" bIns="0" rtlCol="0" anchor="t"/>
          <a:lstStyle/>
          <a:p>
            <a:pPr marL="0" indent="0" algn="l">
              <a:lnSpc>
                <a:spcPts val="1850"/>
              </a:lnSpc>
              <a:buNone/>
            </a:pPr>
            <a:r>
              <a:rPr lang="en-US" sz="1500" dirty="0">
                <a:solidFill>
                  <a:srgbClr val="52586B"/>
                </a:solidFill>
                <a:latin typeface="Mona Sans Semi Bold" pitchFamily="34" charset="0"/>
                <a:ea typeface="Mona Sans Semi Bold" pitchFamily="34" charset="-122"/>
                <a:cs typeface="Mona Sans Semi Bold" pitchFamily="34" charset="-120"/>
              </a:rPr>
              <a:t>Accountability</a:t>
            </a:r>
            <a:endParaRPr lang="en-US" sz="1500" dirty="0"/>
          </a:p>
        </p:txBody>
      </p:sp>
      <p:sp>
        <p:nvSpPr>
          <p:cNvPr id="17" name="Text 15"/>
          <p:cNvSpPr/>
          <p:nvPr/>
        </p:nvSpPr>
        <p:spPr>
          <a:xfrm>
            <a:off x="6249293" y="2732112"/>
            <a:ext cx="218137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Transparency and trust are the foundation of effective delegation.</a:t>
            </a:r>
            <a:endParaRPr lang="en-US" sz="1200" dirty="0"/>
          </a:p>
        </p:txBody>
      </p:sp>
      <p:sp>
        <p:nvSpPr>
          <p:cNvPr id="18" name="Text 16"/>
          <p:cNvSpPr/>
          <p:nvPr/>
        </p:nvSpPr>
        <p:spPr>
          <a:xfrm>
            <a:off x="771451" y="3993207"/>
            <a:ext cx="7832527" cy="493812"/>
          </a:xfrm>
          <a:prstGeom prst="rect">
            <a:avLst/>
          </a:prstGeom>
          <a:noFill/>
          <a:ln/>
        </p:spPr>
        <p:txBody>
          <a:bodyPr wrap="square" lIns="0" tIns="0" rIns="0" bIns="0" rtlCol="0" anchor="t"/>
          <a:lstStyle/>
          <a:p>
            <a:pPr marL="0" indent="0" algn="l">
              <a:lnSpc>
                <a:spcPts val="1900"/>
              </a:lnSpc>
              <a:buNone/>
            </a:pPr>
            <a:r>
              <a:rPr lang="en-US" sz="1200" i="1" dirty="0">
                <a:solidFill>
                  <a:srgbClr val="52586B"/>
                </a:solidFill>
                <a:latin typeface="Funnel Sans" pitchFamily="34" charset="0"/>
                <a:ea typeface="Funnel Sans" pitchFamily="34" charset="-122"/>
                <a:cs typeface="Funnel Sans" pitchFamily="34" charset="-120"/>
              </a:rPr>
              <a:t>"Pick out from among you seven men of good repute... but we will devote ourselves to prayer and the ministry of the word."</a:t>
            </a:r>
            <a:r>
              <a:rPr lang="en-US" sz="1200" dirty="0">
                <a:solidFill>
                  <a:srgbClr val="52586B"/>
                </a:solidFill>
                <a:latin typeface="Funnel Sans" pitchFamily="34" charset="0"/>
                <a:ea typeface="Funnel Sans" pitchFamily="34" charset="-122"/>
                <a:cs typeface="Funnel Sans" pitchFamily="34" charset="-120"/>
              </a:rPr>
              <a:t>   </a:t>
            </a:r>
            <a:r>
              <a:rPr lang="en-US" sz="1200" b="1" dirty="0">
                <a:solidFill>
                  <a:srgbClr val="52586B"/>
                </a:solidFill>
                <a:latin typeface="Funnel Sans" pitchFamily="34" charset="0"/>
                <a:ea typeface="Funnel Sans" pitchFamily="34" charset="-122"/>
                <a:cs typeface="Funnel Sans" pitchFamily="34" charset="-120"/>
              </a:rPr>
              <a:t>Acts 6:3-4</a:t>
            </a:r>
            <a:endParaRPr lang="en-US" sz="1200" dirty="0"/>
          </a:p>
        </p:txBody>
      </p:sp>
      <p:sp>
        <p:nvSpPr>
          <p:cNvPr id="19" name="Shape 17"/>
          <p:cNvSpPr/>
          <p:nvPr/>
        </p:nvSpPr>
        <p:spPr>
          <a:xfrm>
            <a:off x="540023" y="3819674"/>
            <a:ext cx="19050" cy="840879"/>
          </a:xfrm>
          <a:prstGeom prst="rect">
            <a:avLst/>
          </a:prstGeom>
          <a:solidFill>
            <a:srgbClr val="373B48"/>
          </a:solidFill>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4" name="Text 2"/>
          <p:cNvSpPr/>
          <p:nvPr/>
        </p:nvSpPr>
        <p:spPr>
          <a:xfrm>
            <a:off x="540023" y="1394520"/>
            <a:ext cx="5663059" cy="482203"/>
          </a:xfrm>
          <a:prstGeom prst="rect">
            <a:avLst/>
          </a:prstGeom>
          <a:noFill/>
          <a:ln/>
        </p:spPr>
        <p:txBody>
          <a:bodyPr wrap="none" lIns="0" tIns="0" rIns="0" bIns="0" rtlCol="0" anchor="t"/>
          <a:lstStyle/>
          <a:p>
            <a:pPr marL="0" indent="0" algn="l">
              <a:lnSpc>
                <a:spcPts val="3750"/>
              </a:lnSpc>
              <a:buNone/>
            </a:pPr>
            <a:r>
              <a:rPr lang="en-US" sz="3000" dirty="0">
                <a:solidFill>
                  <a:srgbClr val="373B48"/>
                </a:solidFill>
                <a:latin typeface="Mona Sans Semi Bold" pitchFamily="34" charset="0"/>
                <a:ea typeface="Mona Sans Semi Bold" pitchFamily="34" charset="-122"/>
                <a:cs typeface="Mona Sans Semi Bold" pitchFamily="34" charset="-120"/>
              </a:rPr>
              <a:t>Healthy Leadership Structures</a:t>
            </a:r>
            <a:endParaRPr lang="en-US" sz="3000" dirty="0"/>
          </a:p>
        </p:txBody>
      </p:sp>
      <p:sp>
        <p:nvSpPr>
          <p:cNvPr id="5" name="Text 3"/>
          <p:cNvSpPr/>
          <p:nvPr/>
        </p:nvSpPr>
        <p:spPr>
          <a:xfrm>
            <a:off x="540023" y="2108150"/>
            <a:ext cx="806395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A strong organizational structure protects the pastor from overload and the church from legal or operational gaps. When roles are clearly defined, efficiency grows and the church is safeguarded. Administrators handle legal compliance and operational details, allowing the pastor to remain focused on spiritual leadership.</a:t>
            </a:r>
            <a:endParaRPr lang="en-US" sz="1200" dirty="0"/>
          </a:p>
        </p:txBody>
      </p:sp>
      <p:sp>
        <p:nvSpPr>
          <p:cNvPr id="6" name="Text 4"/>
          <p:cNvSpPr/>
          <p:nvPr/>
        </p:nvSpPr>
        <p:spPr>
          <a:xfrm>
            <a:off x="771451" y="3195935"/>
            <a:ext cx="3612356" cy="740718"/>
          </a:xfrm>
          <a:prstGeom prst="rect">
            <a:avLst/>
          </a:prstGeom>
          <a:noFill/>
          <a:ln/>
        </p:spPr>
        <p:txBody>
          <a:bodyPr wrap="square" lIns="0" tIns="0" rIns="0" bIns="0" rtlCol="0" anchor="t"/>
          <a:lstStyle/>
          <a:p>
            <a:pPr marL="0" indent="0" algn="l">
              <a:lnSpc>
                <a:spcPts val="1900"/>
              </a:lnSpc>
              <a:buNone/>
            </a:pPr>
            <a:r>
              <a:rPr lang="en-US" sz="1200" i="1" dirty="0">
                <a:solidFill>
                  <a:srgbClr val="52586B"/>
                </a:solidFill>
                <a:latin typeface="Funnel Sans" pitchFamily="34" charset="0"/>
                <a:ea typeface="Funnel Sans" pitchFamily="34" charset="-122"/>
                <a:cs typeface="Funnel Sans" pitchFamily="34" charset="-120"/>
              </a:rPr>
              <a:t>"If you do this, God will direct you, you will be able to endure, and all this people also will go to their place in peace."</a:t>
            </a:r>
            <a:r>
              <a:rPr lang="en-US" sz="1200" dirty="0">
                <a:solidFill>
                  <a:srgbClr val="52586B"/>
                </a:solidFill>
                <a:latin typeface="Funnel Sans" pitchFamily="34" charset="0"/>
                <a:ea typeface="Funnel Sans" pitchFamily="34" charset="-122"/>
                <a:cs typeface="Funnel Sans" pitchFamily="34" charset="-120"/>
              </a:rPr>
              <a:t>  </a:t>
            </a:r>
            <a:r>
              <a:rPr lang="en-US" sz="1200" b="1" dirty="0">
                <a:solidFill>
                  <a:srgbClr val="52586B"/>
                </a:solidFill>
                <a:latin typeface="Funnel Sans" pitchFamily="34" charset="0"/>
                <a:ea typeface="Funnel Sans" pitchFamily="34" charset="-122"/>
                <a:cs typeface="Funnel Sans" pitchFamily="34" charset="-120"/>
              </a:rPr>
              <a:t>Exodus 18:23</a:t>
            </a:r>
            <a:endParaRPr lang="en-US" sz="1200" dirty="0"/>
          </a:p>
        </p:txBody>
      </p:sp>
      <p:sp>
        <p:nvSpPr>
          <p:cNvPr id="7" name="Shape 5"/>
          <p:cNvSpPr/>
          <p:nvPr/>
        </p:nvSpPr>
        <p:spPr>
          <a:xfrm>
            <a:off x="540023" y="3195935"/>
            <a:ext cx="19050" cy="740718"/>
          </a:xfrm>
          <a:prstGeom prst="rect">
            <a:avLst/>
          </a:prstGeom>
          <a:solidFill>
            <a:srgbClr val="373B48"/>
          </a:solidFill>
          <a:ln/>
        </p:spPr>
        <p:txBody>
          <a:bodyPr/>
          <a:lstStyle/>
          <a:p>
            <a:endParaRPr lang="en-US"/>
          </a:p>
        </p:txBody>
      </p:sp>
      <p:sp>
        <p:nvSpPr>
          <p:cNvPr id="8" name="Text 6"/>
          <p:cNvSpPr/>
          <p:nvPr/>
        </p:nvSpPr>
        <p:spPr>
          <a:xfrm>
            <a:off x="4996383" y="3195935"/>
            <a:ext cx="3612356" cy="493812"/>
          </a:xfrm>
          <a:prstGeom prst="rect">
            <a:avLst/>
          </a:prstGeom>
          <a:noFill/>
          <a:ln/>
        </p:spPr>
        <p:txBody>
          <a:bodyPr wrap="square" lIns="0" tIns="0" rIns="0" bIns="0" rtlCol="0" anchor="t"/>
          <a:lstStyle/>
          <a:p>
            <a:pPr marL="0" indent="0" algn="l">
              <a:lnSpc>
                <a:spcPts val="1900"/>
              </a:lnSpc>
              <a:buNone/>
            </a:pPr>
            <a:r>
              <a:rPr lang="en-US" sz="1200" i="1" dirty="0">
                <a:solidFill>
                  <a:srgbClr val="52586B"/>
                </a:solidFill>
                <a:latin typeface="Funnel Sans" pitchFamily="34" charset="0"/>
                <a:ea typeface="Funnel Sans" pitchFamily="34" charset="-122"/>
                <a:cs typeface="Funnel Sans" pitchFamily="34" charset="-120"/>
              </a:rPr>
              <a:t>"But all things should be done decently and in order."</a:t>
            </a:r>
            <a:r>
              <a:rPr lang="en-US" sz="1200" dirty="0">
                <a:solidFill>
                  <a:srgbClr val="52586B"/>
                </a:solidFill>
                <a:latin typeface="Funnel Sans" pitchFamily="34" charset="0"/>
                <a:ea typeface="Funnel Sans" pitchFamily="34" charset="-122"/>
                <a:cs typeface="Funnel Sans" pitchFamily="34" charset="-120"/>
              </a:rPr>
              <a:t>  </a:t>
            </a:r>
            <a:r>
              <a:rPr lang="en-US" sz="1200" b="1" dirty="0">
                <a:solidFill>
                  <a:srgbClr val="52586B"/>
                </a:solidFill>
                <a:latin typeface="Funnel Sans" pitchFamily="34" charset="0"/>
                <a:ea typeface="Funnel Sans" pitchFamily="34" charset="-122"/>
                <a:cs typeface="Funnel Sans" pitchFamily="34" charset="-120"/>
              </a:rPr>
              <a:t>1 Corinthians 14:40</a:t>
            </a:r>
            <a:endParaRPr lang="en-US" sz="1200" dirty="0"/>
          </a:p>
        </p:txBody>
      </p:sp>
      <p:sp>
        <p:nvSpPr>
          <p:cNvPr id="9" name="Shape 7"/>
          <p:cNvSpPr/>
          <p:nvPr/>
        </p:nvSpPr>
        <p:spPr>
          <a:xfrm>
            <a:off x="4764956" y="3195935"/>
            <a:ext cx="19050" cy="493812"/>
          </a:xfrm>
          <a:prstGeom prst="rect">
            <a:avLst/>
          </a:prstGeom>
          <a:solidFill>
            <a:srgbClr val="373B48"/>
          </a:solidFill>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34132" y="543371"/>
            <a:ext cx="3874666" cy="339179"/>
          </a:xfrm>
          <a:prstGeom prst="rect">
            <a:avLst/>
          </a:prstGeom>
          <a:noFill/>
          <a:ln/>
        </p:spPr>
        <p:txBody>
          <a:bodyPr wrap="none" lIns="0" tIns="0" rIns="0" bIns="0" rtlCol="0" anchor="t"/>
          <a:lstStyle/>
          <a:p>
            <a:pPr marL="0" indent="0" algn="l">
              <a:lnSpc>
                <a:spcPts val="2650"/>
              </a:lnSpc>
              <a:buNone/>
            </a:pPr>
            <a:r>
              <a:rPr lang="en-US" sz="2100" dirty="0">
                <a:solidFill>
                  <a:srgbClr val="373B48"/>
                </a:solidFill>
                <a:latin typeface="Mona Sans Semi Bold" pitchFamily="34" charset="0"/>
                <a:ea typeface="Mona Sans Semi Bold" pitchFamily="34" charset="-122"/>
                <a:cs typeface="Mona Sans Semi Bold" pitchFamily="34" charset="-120"/>
              </a:rPr>
              <a:t>Protecting the Church Legally</a:t>
            </a:r>
            <a:endParaRPr lang="en-US" sz="2100" dirty="0"/>
          </a:p>
        </p:txBody>
      </p:sp>
      <p:sp>
        <p:nvSpPr>
          <p:cNvPr id="4" name="Text 2"/>
          <p:cNvSpPr/>
          <p:nvPr/>
        </p:nvSpPr>
        <p:spPr>
          <a:xfrm>
            <a:off x="434132" y="1024979"/>
            <a:ext cx="8275737" cy="325636"/>
          </a:xfrm>
          <a:prstGeom prst="rect">
            <a:avLst/>
          </a:prstGeom>
          <a:noFill/>
          <a:ln/>
        </p:spPr>
        <p:txBody>
          <a:bodyPr wrap="square" lIns="0" tIns="0" rIns="0" bIns="0" rtlCol="0" anchor="t"/>
          <a:lstStyle/>
          <a:p>
            <a:pPr marL="0" indent="0" algn="l">
              <a:lnSpc>
                <a:spcPts val="1250"/>
              </a:lnSpc>
              <a:buNone/>
            </a:pPr>
            <a:r>
              <a:rPr lang="en-US" sz="850" dirty="0">
                <a:solidFill>
                  <a:srgbClr val="52586B"/>
                </a:solidFill>
                <a:latin typeface="Funnel Sans" pitchFamily="34" charset="0"/>
                <a:ea typeface="Funnel Sans" pitchFamily="34" charset="-122"/>
                <a:cs typeface="Funnel Sans" pitchFamily="34" charset="-120"/>
              </a:rPr>
              <a:t>The Church exists in the world, and the world has laws. A legally vulnerable church is a distracted church one whose mission can be interrupted, its resources drained, and its testimony damaged by preventable legal crises. </a:t>
            </a:r>
            <a:r>
              <a:rPr lang="en-US" sz="850" b="1" dirty="0">
                <a:solidFill>
                  <a:srgbClr val="52586B"/>
                </a:solidFill>
                <a:latin typeface="Funnel Sans" pitchFamily="34" charset="0"/>
                <a:ea typeface="Funnel Sans" pitchFamily="34" charset="-122"/>
                <a:cs typeface="Funnel Sans" pitchFamily="34" charset="-120"/>
              </a:rPr>
              <a:t>Legal protection is spiritual protection.</a:t>
            </a:r>
            <a:endParaRPr lang="en-US" sz="850" dirty="0"/>
          </a:p>
        </p:txBody>
      </p:sp>
      <p:sp>
        <p:nvSpPr>
          <p:cNvPr id="5" name="Shape 3"/>
          <p:cNvSpPr/>
          <p:nvPr/>
        </p:nvSpPr>
        <p:spPr>
          <a:xfrm>
            <a:off x="434132" y="1457399"/>
            <a:ext cx="4090392" cy="1361926"/>
          </a:xfrm>
          <a:prstGeom prst="roundRect">
            <a:avLst>
              <a:gd name="adj" fmla="val 3347"/>
            </a:avLst>
          </a:prstGeom>
          <a:solidFill>
            <a:srgbClr val="E2E4E9"/>
          </a:solidFill>
          <a:ln w="4763">
            <a:solidFill>
              <a:srgbClr val="C8CACF"/>
            </a:solidFill>
            <a:prstDash val="solid"/>
          </a:ln>
        </p:spPr>
        <p:txBody>
          <a:bodyPr/>
          <a:lstStyle/>
          <a:p>
            <a:endParaRPr lang="en-US"/>
          </a:p>
        </p:txBody>
      </p:sp>
      <p:sp>
        <p:nvSpPr>
          <p:cNvPr id="6" name="Shape 4"/>
          <p:cNvSpPr/>
          <p:nvPr/>
        </p:nvSpPr>
        <p:spPr>
          <a:xfrm>
            <a:off x="547390" y="1570658"/>
            <a:ext cx="325562" cy="325562"/>
          </a:xfrm>
          <a:prstGeom prst="roundRect">
            <a:avLst>
              <a:gd name="adj" fmla="val 17552505"/>
            </a:avLst>
          </a:prstGeom>
          <a:solidFill>
            <a:srgbClr val="373B48"/>
          </a:solidFill>
          <a:ln/>
        </p:spPr>
        <p:txBody>
          <a:bodyPr/>
          <a:lstStyle/>
          <a:p>
            <a:endParaRPr lang="en-US"/>
          </a:p>
        </p:txBody>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6910" y="1660178"/>
            <a:ext cx="146521" cy="146521"/>
          </a:xfrm>
          <a:prstGeom prst="rect">
            <a:avLst/>
          </a:prstGeom>
        </p:spPr>
      </p:pic>
      <p:sp>
        <p:nvSpPr>
          <p:cNvPr id="8" name="Text 5"/>
          <p:cNvSpPr/>
          <p:nvPr/>
        </p:nvSpPr>
        <p:spPr>
          <a:xfrm>
            <a:off x="547390" y="1991171"/>
            <a:ext cx="1497657" cy="169515"/>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Corporate Compliance</a:t>
            </a:r>
            <a:endParaRPr lang="en-US" sz="1600" dirty="0"/>
          </a:p>
        </p:txBody>
      </p:sp>
      <p:sp>
        <p:nvSpPr>
          <p:cNvPr id="9" name="Text 6"/>
          <p:cNvSpPr/>
          <p:nvPr/>
        </p:nvSpPr>
        <p:spPr>
          <a:xfrm>
            <a:off x="547390" y="2217613"/>
            <a:ext cx="3863876" cy="488454"/>
          </a:xfrm>
          <a:prstGeom prst="rect">
            <a:avLst/>
          </a:prstGeom>
          <a:noFill/>
          <a:ln/>
        </p:spPr>
        <p:txBody>
          <a:bodyPr wrap="square" lIns="0" tIns="0" rIns="0" bIns="0" rtlCol="0" anchor="t"/>
          <a:lstStyle/>
          <a:p>
            <a:pPr marL="0" indent="0" algn="l">
              <a:lnSpc>
                <a:spcPts val="1250"/>
              </a:lnSpc>
              <a:buNone/>
            </a:pPr>
            <a:r>
              <a:rPr lang="en-US" sz="850" dirty="0">
                <a:solidFill>
                  <a:srgbClr val="52586B"/>
                </a:solidFill>
                <a:latin typeface="Funnel Sans" pitchFamily="34" charset="0"/>
                <a:ea typeface="Funnel Sans" pitchFamily="34" charset="-122"/>
                <a:cs typeface="Funnel Sans" pitchFamily="34" charset="-120"/>
              </a:rPr>
              <a:t>Maintain current nonprofit registration, annual state filings, and IRS 501(c)(3) compliance. Lapsed status exposes the church to taxation and donors to lost deductions.</a:t>
            </a:r>
            <a:endParaRPr lang="en-US" sz="850" dirty="0"/>
          </a:p>
        </p:txBody>
      </p:sp>
      <p:sp>
        <p:nvSpPr>
          <p:cNvPr id="10" name="Shape 7"/>
          <p:cNvSpPr/>
          <p:nvPr/>
        </p:nvSpPr>
        <p:spPr>
          <a:xfrm>
            <a:off x="4619476" y="1457399"/>
            <a:ext cx="4090392" cy="1361926"/>
          </a:xfrm>
          <a:prstGeom prst="roundRect">
            <a:avLst>
              <a:gd name="adj" fmla="val 3347"/>
            </a:avLst>
          </a:prstGeom>
          <a:solidFill>
            <a:srgbClr val="E2E4E9"/>
          </a:solidFill>
          <a:ln w="4763">
            <a:solidFill>
              <a:srgbClr val="C8CACF"/>
            </a:solidFill>
            <a:prstDash val="solid"/>
          </a:ln>
        </p:spPr>
        <p:txBody>
          <a:bodyPr/>
          <a:lstStyle/>
          <a:p>
            <a:endParaRPr lang="en-US"/>
          </a:p>
        </p:txBody>
      </p:sp>
      <p:sp>
        <p:nvSpPr>
          <p:cNvPr id="11" name="Shape 8"/>
          <p:cNvSpPr/>
          <p:nvPr/>
        </p:nvSpPr>
        <p:spPr>
          <a:xfrm>
            <a:off x="4732734" y="1570658"/>
            <a:ext cx="325562" cy="325562"/>
          </a:xfrm>
          <a:prstGeom prst="roundRect">
            <a:avLst>
              <a:gd name="adj" fmla="val 17552505"/>
            </a:avLst>
          </a:prstGeom>
          <a:solidFill>
            <a:srgbClr val="373B48"/>
          </a:solidFill>
          <a:ln/>
        </p:spPr>
        <p:txBody>
          <a:bodyPr/>
          <a:lstStyle/>
          <a:p>
            <a:endParaRPr lang="en-US"/>
          </a:p>
        </p:txBody>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22254" y="1660178"/>
            <a:ext cx="146521" cy="146521"/>
          </a:xfrm>
          <a:prstGeom prst="rect">
            <a:avLst/>
          </a:prstGeom>
        </p:spPr>
      </p:pic>
      <p:sp>
        <p:nvSpPr>
          <p:cNvPr id="13" name="Text 9"/>
          <p:cNvSpPr/>
          <p:nvPr/>
        </p:nvSpPr>
        <p:spPr>
          <a:xfrm>
            <a:off x="4732734" y="1991171"/>
            <a:ext cx="1356717" cy="169515"/>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Employment Law</a:t>
            </a:r>
            <a:endParaRPr lang="en-US" sz="1600" dirty="0"/>
          </a:p>
        </p:txBody>
      </p:sp>
      <p:sp>
        <p:nvSpPr>
          <p:cNvPr id="14" name="Text 10"/>
          <p:cNvSpPr/>
          <p:nvPr/>
        </p:nvSpPr>
        <p:spPr>
          <a:xfrm>
            <a:off x="4732734" y="2217613"/>
            <a:ext cx="3863876" cy="488454"/>
          </a:xfrm>
          <a:prstGeom prst="rect">
            <a:avLst/>
          </a:prstGeom>
          <a:noFill/>
          <a:ln/>
        </p:spPr>
        <p:txBody>
          <a:bodyPr wrap="square" lIns="0" tIns="0" rIns="0" bIns="0" rtlCol="0" anchor="t"/>
          <a:lstStyle/>
          <a:p>
            <a:pPr marL="0" indent="0" algn="l">
              <a:lnSpc>
                <a:spcPts val="1250"/>
              </a:lnSpc>
              <a:buNone/>
            </a:pPr>
            <a:r>
              <a:rPr lang="en-US" sz="850" dirty="0">
                <a:solidFill>
                  <a:srgbClr val="52586B"/>
                </a:solidFill>
                <a:latin typeface="Funnel Sans" pitchFamily="34" charset="0"/>
                <a:ea typeface="Funnel Sans" pitchFamily="34" charset="-122"/>
                <a:cs typeface="Funnel Sans" pitchFamily="34" charset="-120"/>
              </a:rPr>
              <a:t>Ensure proper classification of employees vs. contractors. Maintain up-to-date personnel files, signed policies, and documented performance reviews for all staff.</a:t>
            </a:r>
            <a:endParaRPr lang="en-US" sz="850" dirty="0"/>
          </a:p>
        </p:txBody>
      </p:sp>
      <p:sp>
        <p:nvSpPr>
          <p:cNvPr id="15" name="Shape 11"/>
          <p:cNvSpPr/>
          <p:nvPr/>
        </p:nvSpPr>
        <p:spPr>
          <a:xfrm>
            <a:off x="434132" y="2914278"/>
            <a:ext cx="4090392" cy="1361926"/>
          </a:xfrm>
          <a:prstGeom prst="roundRect">
            <a:avLst>
              <a:gd name="adj" fmla="val 3347"/>
            </a:avLst>
          </a:prstGeom>
          <a:solidFill>
            <a:srgbClr val="E2E4E9"/>
          </a:solidFill>
          <a:ln w="4763">
            <a:solidFill>
              <a:srgbClr val="C8CACF"/>
            </a:solidFill>
            <a:prstDash val="solid"/>
          </a:ln>
        </p:spPr>
        <p:txBody>
          <a:bodyPr/>
          <a:lstStyle/>
          <a:p>
            <a:endParaRPr lang="en-US"/>
          </a:p>
        </p:txBody>
      </p:sp>
      <p:sp>
        <p:nvSpPr>
          <p:cNvPr id="16" name="Shape 12"/>
          <p:cNvSpPr/>
          <p:nvPr/>
        </p:nvSpPr>
        <p:spPr>
          <a:xfrm>
            <a:off x="547390" y="3027536"/>
            <a:ext cx="325562" cy="325562"/>
          </a:xfrm>
          <a:prstGeom prst="roundRect">
            <a:avLst>
              <a:gd name="adj" fmla="val 17552505"/>
            </a:avLst>
          </a:prstGeom>
          <a:solidFill>
            <a:srgbClr val="373B48"/>
          </a:solidFill>
          <a:ln/>
        </p:spPr>
        <p:txBody>
          <a:bodyPr/>
          <a:lstStyle/>
          <a:p>
            <a:endParaRPr lang="en-US"/>
          </a:p>
        </p:txBody>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6910" y="3117056"/>
            <a:ext cx="146521" cy="146521"/>
          </a:xfrm>
          <a:prstGeom prst="rect">
            <a:avLst/>
          </a:prstGeom>
        </p:spPr>
      </p:pic>
      <p:sp>
        <p:nvSpPr>
          <p:cNvPr id="18" name="Text 13"/>
          <p:cNvSpPr/>
          <p:nvPr/>
        </p:nvSpPr>
        <p:spPr>
          <a:xfrm>
            <a:off x="547390" y="3448050"/>
            <a:ext cx="1356717" cy="169515"/>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Insurance Coverage</a:t>
            </a:r>
            <a:endParaRPr lang="en-US" sz="1600" dirty="0"/>
          </a:p>
        </p:txBody>
      </p:sp>
      <p:sp>
        <p:nvSpPr>
          <p:cNvPr id="19" name="Text 14"/>
          <p:cNvSpPr/>
          <p:nvPr/>
        </p:nvSpPr>
        <p:spPr>
          <a:xfrm>
            <a:off x="547390" y="3674492"/>
            <a:ext cx="3863876" cy="488454"/>
          </a:xfrm>
          <a:prstGeom prst="rect">
            <a:avLst/>
          </a:prstGeom>
          <a:noFill/>
          <a:ln/>
        </p:spPr>
        <p:txBody>
          <a:bodyPr wrap="square" lIns="0" tIns="0" rIns="0" bIns="0" rtlCol="0" anchor="t"/>
          <a:lstStyle/>
          <a:p>
            <a:pPr marL="0" indent="0" algn="l">
              <a:lnSpc>
                <a:spcPts val="1250"/>
              </a:lnSpc>
              <a:buNone/>
            </a:pPr>
            <a:r>
              <a:rPr lang="en-US" sz="850" dirty="0">
                <a:solidFill>
                  <a:srgbClr val="52586B"/>
                </a:solidFill>
                <a:latin typeface="Funnel Sans" pitchFamily="34" charset="0"/>
                <a:ea typeface="Funnel Sans" pitchFamily="34" charset="-122"/>
                <a:cs typeface="Funnel Sans" pitchFamily="34" charset="-120"/>
              </a:rPr>
              <a:t>Review general liability, property, directors &amp; officers, and abuse liability policies annually. Gaps in coverage can devastate a congregation's finances in one incident.</a:t>
            </a:r>
            <a:endParaRPr lang="en-US" sz="850" dirty="0"/>
          </a:p>
        </p:txBody>
      </p:sp>
      <p:sp>
        <p:nvSpPr>
          <p:cNvPr id="20" name="Shape 15"/>
          <p:cNvSpPr/>
          <p:nvPr/>
        </p:nvSpPr>
        <p:spPr>
          <a:xfrm>
            <a:off x="4619476" y="2914278"/>
            <a:ext cx="4090392" cy="1361926"/>
          </a:xfrm>
          <a:prstGeom prst="roundRect">
            <a:avLst>
              <a:gd name="adj" fmla="val 3347"/>
            </a:avLst>
          </a:prstGeom>
          <a:solidFill>
            <a:srgbClr val="E2E4E9"/>
          </a:solidFill>
          <a:ln w="4763">
            <a:solidFill>
              <a:srgbClr val="C8CACF"/>
            </a:solidFill>
            <a:prstDash val="solid"/>
          </a:ln>
        </p:spPr>
        <p:txBody>
          <a:bodyPr/>
          <a:lstStyle/>
          <a:p>
            <a:endParaRPr lang="en-US" sz="3200"/>
          </a:p>
        </p:txBody>
      </p:sp>
      <p:sp>
        <p:nvSpPr>
          <p:cNvPr id="21" name="Shape 16"/>
          <p:cNvSpPr/>
          <p:nvPr/>
        </p:nvSpPr>
        <p:spPr>
          <a:xfrm>
            <a:off x="4732734" y="3027536"/>
            <a:ext cx="325562" cy="325562"/>
          </a:xfrm>
          <a:prstGeom prst="roundRect">
            <a:avLst>
              <a:gd name="adj" fmla="val 17552505"/>
            </a:avLst>
          </a:prstGeom>
          <a:solidFill>
            <a:srgbClr val="373B48"/>
          </a:solidFill>
          <a:ln/>
        </p:spPr>
        <p:txBody>
          <a:bodyPr/>
          <a:lstStyle/>
          <a:p>
            <a:endParaRPr lang="en-US"/>
          </a:p>
        </p:txBody>
      </p:sp>
      <p:pic>
        <p:nvPicPr>
          <p:cNvPr id="2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22254" y="3117056"/>
            <a:ext cx="146521" cy="146521"/>
          </a:xfrm>
          <a:prstGeom prst="rect">
            <a:avLst/>
          </a:prstGeom>
        </p:spPr>
      </p:pic>
      <p:sp>
        <p:nvSpPr>
          <p:cNvPr id="23" name="Text 17"/>
          <p:cNvSpPr/>
          <p:nvPr/>
        </p:nvSpPr>
        <p:spPr>
          <a:xfrm>
            <a:off x="4732734" y="3448050"/>
            <a:ext cx="1422276" cy="169515"/>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Safeguarding Policies</a:t>
            </a:r>
            <a:endParaRPr lang="en-US" sz="1600" dirty="0"/>
          </a:p>
        </p:txBody>
      </p:sp>
      <p:sp>
        <p:nvSpPr>
          <p:cNvPr id="24" name="Text 18"/>
          <p:cNvSpPr/>
          <p:nvPr/>
        </p:nvSpPr>
        <p:spPr>
          <a:xfrm>
            <a:off x="4732734" y="3674492"/>
            <a:ext cx="3863876" cy="488454"/>
          </a:xfrm>
          <a:prstGeom prst="rect">
            <a:avLst/>
          </a:prstGeom>
          <a:noFill/>
          <a:ln/>
        </p:spPr>
        <p:txBody>
          <a:bodyPr wrap="square" lIns="0" tIns="0" rIns="0" bIns="0" rtlCol="0" anchor="t"/>
          <a:lstStyle/>
          <a:p>
            <a:pPr marL="0" indent="0" algn="l">
              <a:lnSpc>
                <a:spcPts val="1250"/>
              </a:lnSpc>
              <a:buNone/>
            </a:pPr>
            <a:r>
              <a:rPr lang="en-US" sz="850" dirty="0">
                <a:solidFill>
                  <a:srgbClr val="52586B"/>
                </a:solidFill>
                <a:latin typeface="Funnel Sans" pitchFamily="34" charset="0"/>
                <a:ea typeface="Funnel Sans" pitchFamily="34" charset="-122"/>
                <a:cs typeface="Funnel Sans" pitchFamily="34" charset="-120"/>
              </a:rPr>
              <a:t>Implement and enforce background check protocols, two-adult rules, and documented child protection policies. These are both legal requirements and moral imperatives.</a:t>
            </a:r>
            <a:endParaRPr lang="en-US" sz="850" dirty="0"/>
          </a:p>
        </p:txBody>
      </p:sp>
      <p:sp>
        <p:nvSpPr>
          <p:cNvPr id="25" name="Shape 19"/>
          <p:cNvSpPr/>
          <p:nvPr/>
        </p:nvSpPr>
        <p:spPr>
          <a:xfrm>
            <a:off x="434132" y="4382988"/>
            <a:ext cx="8275737" cy="424532"/>
          </a:xfrm>
          <a:prstGeom prst="roundRect">
            <a:avLst>
              <a:gd name="adj" fmla="val 10738"/>
            </a:avLst>
          </a:prstGeom>
          <a:solidFill>
            <a:srgbClr val="FCF2B5"/>
          </a:solidFill>
          <a:ln/>
        </p:spPr>
        <p:txBody>
          <a:bodyPr/>
          <a:lstStyle/>
          <a:p>
            <a:endParaRPr lang="en-US"/>
          </a:p>
        </p:txBody>
      </p:sp>
      <p:pic>
        <p:nvPicPr>
          <p:cNvPr id="26" name="Image 4" descr="preencoded.png"/>
          <p:cNvPicPr>
            <a:picLocks noChangeAspect="1"/>
          </p:cNvPicPr>
          <p:nvPr/>
        </p:nvPicPr>
        <p:blipFill>
          <a:blip r:embed="rId7"/>
          <a:stretch>
            <a:fillRect/>
          </a:stretch>
        </p:blipFill>
        <p:spPr>
          <a:xfrm>
            <a:off x="542627" y="4542681"/>
            <a:ext cx="135657" cy="108496"/>
          </a:xfrm>
          <a:prstGeom prst="rect">
            <a:avLst/>
          </a:prstGeom>
        </p:spPr>
      </p:pic>
      <p:sp>
        <p:nvSpPr>
          <p:cNvPr id="27" name="Text 20"/>
          <p:cNvSpPr/>
          <p:nvPr/>
        </p:nvSpPr>
        <p:spPr>
          <a:xfrm>
            <a:off x="786780" y="4505027"/>
            <a:ext cx="7814593" cy="162818"/>
          </a:xfrm>
          <a:prstGeom prst="rect">
            <a:avLst/>
          </a:prstGeom>
          <a:noFill/>
          <a:ln/>
        </p:spPr>
        <p:txBody>
          <a:bodyPr wrap="none" lIns="0" tIns="0" rIns="0" bIns="0" rtlCol="0" anchor="t"/>
          <a:lstStyle/>
          <a:p>
            <a:pPr marL="0" indent="0" algn="l">
              <a:lnSpc>
                <a:spcPts val="1250"/>
              </a:lnSpc>
              <a:buNone/>
            </a:pPr>
            <a:r>
              <a:rPr lang="en-US" sz="850" dirty="0">
                <a:solidFill>
                  <a:srgbClr val="000000"/>
                </a:solidFill>
                <a:latin typeface="Funnel Sans" pitchFamily="34" charset="0"/>
                <a:ea typeface="Funnel Sans" pitchFamily="34" charset="-122"/>
                <a:cs typeface="Funnel Sans" pitchFamily="34" charset="-120"/>
              </a:rPr>
              <a:t>Legal vulnerability is not a spiritual problem; it is an administrative one. The enemy uses preventable legal crises to pull churches off mission.</a:t>
            </a:r>
            <a:endParaRPr lang="en-US" sz="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393" y="542776"/>
            <a:ext cx="4030712" cy="333077"/>
          </a:xfrm>
          <a:prstGeom prst="rect">
            <a:avLst/>
          </a:prstGeom>
          <a:noFill/>
          <a:ln/>
        </p:spPr>
        <p:txBody>
          <a:bodyPr wrap="none" lIns="0" tIns="0" rIns="0" bIns="0" rtlCol="0" anchor="t"/>
          <a:lstStyle/>
          <a:p>
            <a:pPr marL="0" indent="0" algn="l">
              <a:lnSpc>
                <a:spcPts val="2600"/>
              </a:lnSpc>
              <a:buNone/>
            </a:pPr>
            <a:r>
              <a:rPr lang="en-US" sz="2050" dirty="0">
                <a:solidFill>
                  <a:srgbClr val="373B48"/>
                </a:solidFill>
                <a:latin typeface="Mona Sans Semi Bold" pitchFamily="34" charset="0"/>
                <a:ea typeface="Mona Sans Semi Bold" pitchFamily="34" charset="-122"/>
                <a:cs typeface="Mona Sans Semi Bold" pitchFamily="34" charset="-120"/>
              </a:rPr>
              <a:t>The Ministry of Record-Keeping</a:t>
            </a:r>
            <a:endParaRPr lang="en-US" sz="2050" dirty="0"/>
          </a:p>
        </p:txBody>
      </p:sp>
      <p:sp>
        <p:nvSpPr>
          <p:cNvPr id="4" name="Shape 2"/>
          <p:cNvSpPr/>
          <p:nvPr/>
        </p:nvSpPr>
        <p:spPr>
          <a:xfrm>
            <a:off x="349672" y="1013222"/>
            <a:ext cx="4169048" cy="3790652"/>
          </a:xfrm>
          <a:prstGeom prst="roundRect">
            <a:avLst>
              <a:gd name="adj" fmla="val 2025"/>
            </a:avLst>
          </a:prstGeom>
          <a:solidFill>
            <a:srgbClr val="373B48">
              <a:alpha val="95000"/>
            </a:srgbClr>
          </a:solidFill>
          <a:ln/>
        </p:spPr>
        <p:txBody>
          <a:bodyPr/>
          <a:lstStyle/>
          <a:p>
            <a:endParaRPr lang="en-US"/>
          </a:p>
        </p:txBody>
      </p:sp>
      <p:sp>
        <p:nvSpPr>
          <p:cNvPr id="5" name="Text 3"/>
          <p:cNvSpPr/>
          <p:nvPr/>
        </p:nvSpPr>
        <p:spPr>
          <a:xfrm>
            <a:off x="456233" y="1104826"/>
            <a:ext cx="2379687" cy="166539"/>
          </a:xfrm>
          <a:prstGeom prst="rect">
            <a:avLst/>
          </a:prstGeom>
          <a:noFill/>
          <a:ln/>
        </p:spPr>
        <p:txBody>
          <a:bodyPr wrap="none" lIns="0" tIns="0" rIns="0" bIns="0" rtlCol="0" anchor="t"/>
          <a:lstStyle/>
          <a:p>
            <a:pPr marL="0" indent="0" algn="l">
              <a:lnSpc>
                <a:spcPts val="1300"/>
              </a:lnSpc>
              <a:buNone/>
            </a:pPr>
            <a:r>
              <a:rPr lang="en-US" sz="1600" dirty="0">
                <a:solidFill>
                  <a:srgbClr val="FFFFFF"/>
                </a:solidFill>
                <a:latin typeface="Mona Sans Semi Bold" pitchFamily="34" charset="0"/>
                <a:ea typeface="Mona Sans Semi Bold" pitchFamily="34" charset="-122"/>
                <a:cs typeface="Mona Sans Semi Bold" pitchFamily="34" charset="-120"/>
              </a:rPr>
              <a:t>Scripture on Faithful Record-Keeping</a:t>
            </a:r>
            <a:endParaRPr lang="en-US" sz="1600" dirty="0"/>
          </a:p>
        </p:txBody>
      </p:sp>
      <p:sp>
        <p:nvSpPr>
          <p:cNvPr id="6" name="Text 4"/>
          <p:cNvSpPr/>
          <p:nvPr/>
        </p:nvSpPr>
        <p:spPr>
          <a:xfrm>
            <a:off x="456233" y="1362968"/>
            <a:ext cx="3955926" cy="475729"/>
          </a:xfrm>
          <a:prstGeom prst="rect">
            <a:avLst/>
          </a:prstGeom>
          <a:noFill/>
          <a:ln/>
        </p:spPr>
        <p:txBody>
          <a:bodyPr wrap="square" lIns="0" tIns="0" rIns="0" bIns="0" rtlCol="0" anchor="t"/>
          <a:lstStyle/>
          <a:p>
            <a:pPr marL="0" indent="0" algn="l">
              <a:lnSpc>
                <a:spcPts val="1200"/>
              </a:lnSpc>
              <a:buNone/>
            </a:pPr>
            <a:r>
              <a:rPr lang="en-US" sz="1200" i="1" dirty="0">
                <a:solidFill>
                  <a:srgbClr val="FFFFFF"/>
                </a:solidFill>
                <a:latin typeface="Funnel Sans" pitchFamily="34" charset="0"/>
                <a:ea typeface="Funnel Sans" pitchFamily="34" charset="-122"/>
                <a:cs typeface="Funnel Sans" pitchFamily="34" charset="-120"/>
              </a:rPr>
              <a:t>"A faithful man will abound with blessings, but whoever hastens to be rich will not go unpunished."</a:t>
            </a:r>
            <a:r>
              <a:rPr lang="en-US" sz="1200" dirty="0">
                <a:solidFill>
                  <a:srgbClr val="FFFFFF"/>
                </a:solidFill>
                <a:latin typeface="Funnel Sans" pitchFamily="34" charset="0"/>
                <a:ea typeface="Funnel Sans" pitchFamily="34" charset="-122"/>
                <a:cs typeface="Funnel Sans" pitchFamily="34" charset="-120"/>
              </a:rPr>
              <a:t> Proverbs 28:20 (ESV)</a:t>
            </a:r>
            <a:endParaRPr lang="en-US" sz="1200" dirty="0"/>
          </a:p>
        </p:txBody>
      </p:sp>
      <p:sp>
        <p:nvSpPr>
          <p:cNvPr id="7" name="Text 5"/>
          <p:cNvSpPr/>
          <p:nvPr/>
        </p:nvSpPr>
        <p:spPr>
          <a:xfrm>
            <a:off x="456233" y="2278224"/>
            <a:ext cx="3955926" cy="475729"/>
          </a:xfrm>
          <a:prstGeom prst="rect">
            <a:avLst/>
          </a:prstGeom>
          <a:noFill/>
          <a:ln/>
        </p:spPr>
        <p:txBody>
          <a:bodyPr wrap="square" lIns="0" tIns="0" rIns="0" bIns="0" rtlCol="0" anchor="t"/>
          <a:lstStyle/>
          <a:p>
            <a:pPr>
              <a:lnSpc>
                <a:spcPts val="1200"/>
              </a:lnSpc>
            </a:pPr>
            <a:r>
              <a:rPr lang="en-US" sz="1200" dirty="0">
                <a:solidFill>
                  <a:srgbClr val="FFFFFF"/>
                </a:solidFill>
                <a:latin typeface="Funnel Sans" pitchFamily="34" charset="0"/>
                <a:ea typeface="Funnel Sans" pitchFamily="34" charset="-122"/>
                <a:cs typeface="Funnel Sans" pitchFamily="34" charset="-120"/>
              </a:rPr>
              <a:t>Faithfulness in the small things, the minutes, the membership rolls, the financial ledgers, is an act of worship. It is faithfulness that opens the door to greater Kingdom trust.</a:t>
            </a:r>
            <a:endParaRPr lang="en-US" sz="1200" dirty="0"/>
          </a:p>
        </p:txBody>
      </p:sp>
      <p:sp>
        <p:nvSpPr>
          <p:cNvPr id="8" name="Text 6"/>
          <p:cNvSpPr/>
          <p:nvPr/>
        </p:nvSpPr>
        <p:spPr>
          <a:xfrm>
            <a:off x="501179" y="3247758"/>
            <a:ext cx="3955926" cy="317153"/>
          </a:xfrm>
          <a:prstGeom prst="rect">
            <a:avLst/>
          </a:prstGeom>
          <a:noFill/>
          <a:ln/>
        </p:spPr>
        <p:txBody>
          <a:bodyPr wrap="square" lIns="0" tIns="0" rIns="0" bIns="0" rtlCol="0" anchor="t"/>
          <a:lstStyle/>
          <a:p>
            <a:pPr marL="0" indent="0" algn="l">
              <a:lnSpc>
                <a:spcPts val="1200"/>
              </a:lnSpc>
              <a:buNone/>
            </a:pPr>
            <a:r>
              <a:rPr lang="en-US" sz="1200" i="1" dirty="0">
                <a:solidFill>
                  <a:srgbClr val="FFFFFF"/>
                </a:solidFill>
                <a:latin typeface="Funnel Sans" pitchFamily="34" charset="0"/>
                <a:ea typeface="Funnel Sans" pitchFamily="34" charset="-122"/>
                <a:cs typeface="Funnel Sans" pitchFamily="34" charset="-120"/>
              </a:rPr>
              <a:t>"Whoever can be trusted with very little can also be trusted with much."</a:t>
            </a:r>
            <a:r>
              <a:rPr lang="en-US" sz="1200" dirty="0">
                <a:solidFill>
                  <a:srgbClr val="FFFFFF"/>
                </a:solidFill>
                <a:latin typeface="Funnel Sans" pitchFamily="34" charset="0"/>
                <a:ea typeface="Funnel Sans" pitchFamily="34" charset="-122"/>
                <a:cs typeface="Funnel Sans" pitchFamily="34" charset="-120"/>
              </a:rPr>
              <a:t> Luke 16:10 (NIV)</a:t>
            </a:r>
            <a:endParaRPr lang="en-US" sz="1200" dirty="0"/>
          </a:p>
        </p:txBody>
      </p:sp>
      <p:sp>
        <p:nvSpPr>
          <p:cNvPr id="9" name="Text 7"/>
          <p:cNvSpPr/>
          <p:nvPr/>
        </p:nvSpPr>
        <p:spPr>
          <a:xfrm>
            <a:off x="4706764" y="1104826"/>
            <a:ext cx="2152055" cy="166539"/>
          </a:xfrm>
          <a:prstGeom prst="rect">
            <a:avLst/>
          </a:prstGeom>
          <a:noFill/>
          <a:ln/>
        </p:spPr>
        <p:txBody>
          <a:bodyPr wrap="none" lIns="0" tIns="0" rIns="0" bIns="0" rtlCol="0" anchor="t"/>
          <a:lstStyle/>
          <a:p>
            <a:pPr marL="0" indent="0" algn="l">
              <a:lnSpc>
                <a:spcPts val="1300"/>
              </a:lnSpc>
              <a:buNone/>
            </a:pPr>
            <a:r>
              <a:rPr lang="en-US" sz="1000" dirty="0">
                <a:solidFill>
                  <a:srgbClr val="373B48"/>
                </a:solidFill>
                <a:latin typeface="Mona Sans Semi Bold" pitchFamily="34" charset="0"/>
                <a:ea typeface="Mona Sans Semi Bold" pitchFamily="34" charset="-122"/>
                <a:cs typeface="Mona Sans Semi Bold" pitchFamily="34" charset="-120"/>
              </a:rPr>
              <a:t>What Must Be Recorded and Why</a:t>
            </a:r>
            <a:endParaRPr lang="en-US" sz="1000" dirty="0"/>
          </a:p>
        </p:txBody>
      </p:sp>
      <p:pic>
        <p:nvPicPr>
          <p:cNvPr id="10"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46724" y="1377665"/>
            <a:ext cx="159841" cy="159841"/>
          </a:xfrm>
          <a:prstGeom prst="rect">
            <a:avLst/>
          </a:prstGeom>
        </p:spPr>
      </p:pic>
      <p:sp>
        <p:nvSpPr>
          <p:cNvPr id="11" name="Text 8"/>
          <p:cNvSpPr/>
          <p:nvPr/>
        </p:nvSpPr>
        <p:spPr>
          <a:xfrm>
            <a:off x="5053161" y="1374353"/>
            <a:ext cx="2236068" cy="166539"/>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Board &amp; Business Meeting Minutes</a:t>
            </a:r>
            <a:endParaRPr lang="en-US" sz="1600" dirty="0"/>
          </a:p>
        </p:txBody>
      </p:sp>
      <p:sp>
        <p:nvSpPr>
          <p:cNvPr id="12" name="Text 9"/>
          <p:cNvSpPr/>
          <p:nvPr/>
        </p:nvSpPr>
        <p:spPr>
          <a:xfrm>
            <a:off x="5053161" y="1632496"/>
            <a:ext cx="3669209" cy="475729"/>
          </a:xfrm>
          <a:prstGeom prst="rect">
            <a:avLst/>
          </a:prstGeom>
          <a:noFill/>
          <a:ln/>
        </p:spPr>
        <p:txBody>
          <a:bodyPr wrap="square" lIns="0" tIns="0" rIns="0" bIns="0" rtlCol="0" anchor="t"/>
          <a:lstStyle/>
          <a:p>
            <a:pPr marL="0" indent="0" algn="l">
              <a:lnSpc>
                <a:spcPts val="1200"/>
              </a:lnSpc>
              <a:buNone/>
            </a:pPr>
            <a:r>
              <a:rPr lang="en-US" sz="1050" dirty="0">
                <a:solidFill>
                  <a:srgbClr val="52586B"/>
                </a:solidFill>
                <a:latin typeface="Funnel Sans" pitchFamily="34" charset="0"/>
                <a:ea typeface="Funnel Sans" pitchFamily="34" charset="-122"/>
                <a:cs typeface="Funnel Sans" pitchFamily="34" charset="-120"/>
              </a:rPr>
              <a:t>Minutes are the legal memory of the church. Decisions without documentation can be challenged, misremembered, or disputed in legal proceedings.</a:t>
            </a:r>
            <a:endParaRPr lang="en-US" sz="1050" dirty="0"/>
          </a:p>
        </p:txBody>
      </p:sp>
      <p:pic>
        <p:nvPicPr>
          <p:cNvPr id="13"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46724" y="2294744"/>
            <a:ext cx="159841" cy="159841"/>
          </a:xfrm>
          <a:prstGeom prst="rect">
            <a:avLst/>
          </a:prstGeom>
        </p:spPr>
      </p:pic>
      <p:sp>
        <p:nvSpPr>
          <p:cNvPr id="14" name="Text 10"/>
          <p:cNvSpPr/>
          <p:nvPr/>
        </p:nvSpPr>
        <p:spPr>
          <a:xfrm>
            <a:off x="5053161" y="2291432"/>
            <a:ext cx="1367210" cy="166539"/>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Membership Records</a:t>
            </a:r>
            <a:endParaRPr lang="en-US" sz="1600" dirty="0"/>
          </a:p>
        </p:txBody>
      </p:sp>
      <p:sp>
        <p:nvSpPr>
          <p:cNvPr id="15" name="Text 11"/>
          <p:cNvSpPr/>
          <p:nvPr/>
        </p:nvSpPr>
        <p:spPr>
          <a:xfrm>
            <a:off x="5053161" y="2549575"/>
            <a:ext cx="3669209" cy="317153"/>
          </a:xfrm>
          <a:prstGeom prst="rect">
            <a:avLst/>
          </a:prstGeom>
          <a:noFill/>
          <a:ln/>
        </p:spPr>
        <p:txBody>
          <a:bodyPr wrap="square" lIns="0" tIns="0" rIns="0" bIns="0" rtlCol="0" anchor="t"/>
          <a:lstStyle/>
          <a:p>
            <a:pPr marL="0" indent="0" algn="l">
              <a:lnSpc>
                <a:spcPts val="1200"/>
              </a:lnSpc>
              <a:buNone/>
            </a:pPr>
            <a:r>
              <a:rPr lang="en-US" sz="1050" dirty="0">
                <a:solidFill>
                  <a:srgbClr val="52586B"/>
                </a:solidFill>
                <a:latin typeface="Funnel Sans" pitchFamily="34" charset="0"/>
                <a:ea typeface="Funnel Sans" pitchFamily="34" charset="-122"/>
                <a:cs typeface="Funnel Sans" pitchFamily="34" charset="-120"/>
              </a:rPr>
              <a:t>Accurate membership rolls protect voting integrity, support pastoral care, and satisfy denominational reporting requirements.</a:t>
            </a:r>
            <a:endParaRPr lang="en-US" sz="1050" dirty="0"/>
          </a:p>
        </p:txBody>
      </p:sp>
      <p:pic>
        <p:nvPicPr>
          <p:cNvPr id="16"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46724" y="3053246"/>
            <a:ext cx="159841" cy="159841"/>
          </a:xfrm>
          <a:prstGeom prst="rect">
            <a:avLst/>
          </a:prstGeom>
        </p:spPr>
      </p:pic>
      <p:sp>
        <p:nvSpPr>
          <p:cNvPr id="17" name="Text 12"/>
          <p:cNvSpPr/>
          <p:nvPr/>
        </p:nvSpPr>
        <p:spPr>
          <a:xfrm>
            <a:off x="5053161" y="3049935"/>
            <a:ext cx="1332458" cy="166539"/>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Financial Records</a:t>
            </a:r>
            <a:endParaRPr lang="en-US" sz="1600" dirty="0"/>
          </a:p>
        </p:txBody>
      </p:sp>
      <p:sp>
        <p:nvSpPr>
          <p:cNvPr id="18" name="Text 13"/>
          <p:cNvSpPr/>
          <p:nvPr/>
        </p:nvSpPr>
        <p:spPr>
          <a:xfrm>
            <a:off x="5053161" y="3308077"/>
            <a:ext cx="3669209" cy="475729"/>
          </a:xfrm>
          <a:prstGeom prst="rect">
            <a:avLst/>
          </a:prstGeom>
          <a:noFill/>
          <a:ln/>
        </p:spPr>
        <p:txBody>
          <a:bodyPr wrap="square" lIns="0" tIns="0" rIns="0" bIns="0" rtlCol="0" anchor="t"/>
          <a:lstStyle/>
          <a:p>
            <a:pPr marL="0" indent="0" algn="l">
              <a:lnSpc>
                <a:spcPts val="1200"/>
              </a:lnSpc>
              <a:buNone/>
            </a:pPr>
            <a:r>
              <a:rPr lang="en-US" sz="1050" dirty="0">
                <a:solidFill>
                  <a:srgbClr val="52586B"/>
                </a:solidFill>
                <a:latin typeface="Funnel Sans" pitchFamily="34" charset="0"/>
                <a:ea typeface="Funnel Sans" pitchFamily="34" charset="-122"/>
                <a:cs typeface="Funnel Sans" pitchFamily="34" charset="-120"/>
              </a:rPr>
              <a:t>Every donation, expense, and audit trail must be preserved. Transparency in finances protects the Pastor, the board, and the church's integrity before the community.</a:t>
            </a:r>
            <a:endParaRPr lang="en-US" sz="1050" dirty="0"/>
          </a:p>
        </p:txBody>
      </p:sp>
      <p:pic>
        <p:nvPicPr>
          <p:cNvPr id="19"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46724" y="3970325"/>
            <a:ext cx="159841" cy="159841"/>
          </a:xfrm>
          <a:prstGeom prst="rect">
            <a:avLst/>
          </a:prstGeom>
        </p:spPr>
      </p:pic>
      <p:sp>
        <p:nvSpPr>
          <p:cNvPr id="20" name="Text 14"/>
          <p:cNvSpPr/>
          <p:nvPr/>
        </p:nvSpPr>
        <p:spPr>
          <a:xfrm>
            <a:off x="5053161" y="3967014"/>
            <a:ext cx="1881113" cy="166539"/>
          </a:xfrm>
          <a:prstGeom prst="rect">
            <a:avLst/>
          </a:prstGeom>
          <a:noFill/>
          <a:ln/>
        </p:spPr>
        <p:txBody>
          <a:bodyPr wrap="none" lIns="0" tIns="0" rIns="0" bIns="0" rtlCol="0" anchor="t"/>
          <a:lstStyle/>
          <a:p>
            <a:pPr marL="0" indent="0" algn="l">
              <a:lnSpc>
                <a:spcPts val="1300"/>
              </a:lnSpc>
              <a:buNone/>
            </a:pPr>
            <a:r>
              <a:rPr lang="en-US" sz="1600" dirty="0">
                <a:solidFill>
                  <a:srgbClr val="52586B"/>
                </a:solidFill>
                <a:latin typeface="Mona Sans Semi Bold" pitchFamily="34" charset="0"/>
                <a:ea typeface="Mona Sans Semi Bold" pitchFamily="34" charset="-122"/>
                <a:cs typeface="Mona Sans Semi Bold" pitchFamily="34" charset="-120"/>
              </a:rPr>
              <a:t>Correspondence &amp; Contracts</a:t>
            </a:r>
            <a:endParaRPr lang="en-US" sz="1600" dirty="0"/>
          </a:p>
        </p:txBody>
      </p:sp>
      <p:sp>
        <p:nvSpPr>
          <p:cNvPr id="21" name="Text 15"/>
          <p:cNvSpPr/>
          <p:nvPr/>
        </p:nvSpPr>
        <p:spPr>
          <a:xfrm>
            <a:off x="5053161" y="4225156"/>
            <a:ext cx="3669209" cy="475729"/>
          </a:xfrm>
          <a:prstGeom prst="rect">
            <a:avLst/>
          </a:prstGeom>
          <a:noFill/>
          <a:ln/>
        </p:spPr>
        <p:txBody>
          <a:bodyPr wrap="square" lIns="0" tIns="0" rIns="0" bIns="0" rtlCol="0" anchor="t"/>
          <a:lstStyle/>
          <a:p>
            <a:pPr marL="0" indent="0" algn="l">
              <a:lnSpc>
                <a:spcPts val="1200"/>
              </a:lnSpc>
              <a:buNone/>
            </a:pPr>
            <a:r>
              <a:rPr lang="en-US" sz="1050" dirty="0">
                <a:solidFill>
                  <a:srgbClr val="52586B"/>
                </a:solidFill>
                <a:latin typeface="Funnel Sans" pitchFamily="34" charset="0"/>
                <a:ea typeface="Funnel Sans" pitchFamily="34" charset="-122"/>
                <a:cs typeface="Funnel Sans" pitchFamily="34" charset="-120"/>
              </a:rPr>
              <a:t>Agreements with vendors, staff, and ministry partners should be documented and filed systematically — not stored in someone's inbox or memory.</a:t>
            </a:r>
            <a:endParaRPr lang="en-US" sz="10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411188" y="357336"/>
            <a:ext cx="3428628" cy="346546"/>
          </a:xfrm>
          <a:prstGeom prst="rect">
            <a:avLst/>
          </a:prstGeom>
          <a:noFill/>
          <a:ln/>
        </p:spPr>
        <p:txBody>
          <a:bodyPr wrap="none" lIns="0" tIns="0" rIns="0" bIns="0" rtlCol="0" anchor="t"/>
          <a:lstStyle/>
          <a:p>
            <a:pPr marL="0" indent="0" algn="l">
              <a:lnSpc>
                <a:spcPts val="2700"/>
              </a:lnSpc>
              <a:buNone/>
            </a:pPr>
            <a:r>
              <a:rPr lang="en-US" sz="2150" dirty="0">
                <a:solidFill>
                  <a:srgbClr val="373B48"/>
                </a:solidFill>
                <a:latin typeface="Mona Sans Semi Bold" pitchFamily="34" charset="0"/>
                <a:ea typeface="Mona Sans Semi Bold" pitchFamily="34" charset="-122"/>
                <a:cs typeface="Mona Sans Semi Bold" pitchFamily="34" charset="-120"/>
              </a:rPr>
              <a:t>The Structure at a Glance</a:t>
            </a:r>
            <a:endParaRPr lang="en-US" sz="2150" dirty="0"/>
          </a:p>
        </p:txBody>
      </p:sp>
      <p:pic>
        <p:nvPicPr>
          <p:cNvPr id="3" name="Image 0" descr="preencoded.png"/>
          <p:cNvPicPr>
            <a:picLocks noChangeAspect="1"/>
          </p:cNvPicPr>
          <p:nvPr/>
        </p:nvPicPr>
        <p:blipFill>
          <a:blip r:embed="rId3"/>
          <a:stretch>
            <a:fillRect/>
          </a:stretch>
        </p:blipFill>
        <p:spPr>
          <a:xfrm>
            <a:off x="1411188" y="863278"/>
            <a:ext cx="6321623" cy="3528343"/>
          </a:xfrm>
          <a:prstGeom prst="rect">
            <a:avLst/>
          </a:prstGeom>
        </p:spPr>
      </p:pic>
      <p:pic>
        <p:nvPicPr>
          <p:cNvPr id="4" name="Image 1" descr="preencoded.png"/>
          <p:cNvPicPr>
            <a:picLocks noChangeAspect="1"/>
          </p:cNvPicPr>
          <p:nvPr/>
        </p:nvPicPr>
        <p:blipFill>
          <a:blip r:embed="rId4"/>
          <a:stretch>
            <a:fillRect/>
          </a:stretch>
        </p:blipFill>
        <p:spPr>
          <a:xfrm>
            <a:off x="1411188" y="863278"/>
            <a:ext cx="6321623" cy="3528343"/>
          </a:xfrm>
          <a:prstGeom prst="rect">
            <a:avLst/>
          </a:prstGeom>
        </p:spPr>
      </p:pic>
      <p:sp>
        <p:nvSpPr>
          <p:cNvPr id="5" name="Text 1"/>
          <p:cNvSpPr/>
          <p:nvPr/>
        </p:nvSpPr>
        <p:spPr>
          <a:xfrm>
            <a:off x="1411188" y="4481289"/>
            <a:ext cx="6321623" cy="304800"/>
          </a:xfrm>
          <a:prstGeom prst="rect">
            <a:avLst/>
          </a:prstGeom>
          <a:noFill/>
          <a:ln/>
        </p:spPr>
        <p:txBody>
          <a:bodyPr wrap="square" lIns="0" tIns="0" rIns="0" bIns="0" rtlCol="0" anchor="t"/>
          <a:lstStyle/>
          <a:p>
            <a:pPr marL="0" indent="0" algn="l">
              <a:lnSpc>
                <a:spcPts val="1200"/>
              </a:lnSpc>
              <a:buNone/>
            </a:pPr>
            <a:r>
              <a:rPr lang="en-US" sz="1100" dirty="0">
                <a:solidFill>
                  <a:srgbClr val="52586B"/>
                </a:solidFill>
                <a:latin typeface="Funnel Sans" pitchFamily="34" charset="0"/>
                <a:ea typeface="Funnel Sans" pitchFamily="34" charset="-122"/>
                <a:cs typeface="Funnel Sans" pitchFamily="34" charset="-120"/>
              </a:rPr>
              <a:t>When each role is honored and clearly defined, the entire body of Christ benefits. The pastor endures, the people find peace, and the mission of God advances without compromise.</a:t>
            </a:r>
            <a:endParaRPr lang="en-US"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4" name="Text 2"/>
          <p:cNvSpPr/>
          <p:nvPr/>
        </p:nvSpPr>
        <p:spPr>
          <a:xfrm>
            <a:off x="514722" y="757982"/>
            <a:ext cx="3725689" cy="459581"/>
          </a:xfrm>
          <a:prstGeom prst="rect">
            <a:avLst/>
          </a:prstGeom>
          <a:noFill/>
          <a:ln/>
        </p:spPr>
        <p:txBody>
          <a:bodyPr wrap="none" lIns="0" tIns="0" rIns="0" bIns="0" rtlCol="0" anchor="t"/>
          <a:lstStyle/>
          <a:p>
            <a:pPr marL="0" indent="0" algn="l">
              <a:lnSpc>
                <a:spcPts val="3600"/>
              </a:lnSpc>
              <a:buNone/>
            </a:pPr>
            <a:r>
              <a:rPr lang="en-US" sz="2850" dirty="0">
                <a:solidFill>
                  <a:srgbClr val="373B48"/>
                </a:solidFill>
                <a:latin typeface="Mona Sans Semi Bold" pitchFamily="34" charset="0"/>
                <a:ea typeface="Mona Sans Semi Bold" pitchFamily="34" charset="-122"/>
                <a:cs typeface="Mona Sans Semi Bold" pitchFamily="34" charset="-120"/>
              </a:rPr>
              <a:t>Practical Application</a:t>
            </a:r>
            <a:endParaRPr lang="en-US" sz="2850" dirty="0"/>
          </a:p>
        </p:txBody>
      </p:sp>
      <p:sp>
        <p:nvSpPr>
          <p:cNvPr id="5" name="Text 3"/>
          <p:cNvSpPr/>
          <p:nvPr/>
        </p:nvSpPr>
        <p:spPr>
          <a:xfrm>
            <a:off x="514722" y="1427783"/>
            <a:ext cx="294084" cy="183803"/>
          </a:xfrm>
          <a:prstGeom prst="rect">
            <a:avLst/>
          </a:prstGeom>
          <a:noFill/>
          <a:ln/>
        </p:spPr>
        <p:txBody>
          <a:bodyPr wrap="none" lIns="0" tIns="0" rIns="0" bIns="0" rtlCol="0" anchor="ctr"/>
          <a:lstStyle/>
          <a:p>
            <a:pPr marL="0" indent="0" algn="l">
              <a:lnSpc>
                <a:spcPts val="1800"/>
              </a:lnSpc>
              <a:buNone/>
            </a:pPr>
            <a:r>
              <a:rPr lang="en-US" sz="1150" dirty="0">
                <a:solidFill>
                  <a:srgbClr val="52586B"/>
                </a:solidFill>
                <a:latin typeface="Mona Sans Light" pitchFamily="34" charset="0"/>
                <a:ea typeface="Mona Sans Light" pitchFamily="34" charset="-122"/>
                <a:cs typeface="Mona Sans Light" pitchFamily="34" charset="-120"/>
              </a:rPr>
              <a:t>01</a:t>
            </a:r>
            <a:endParaRPr lang="en-US" sz="1150" dirty="0"/>
          </a:p>
        </p:txBody>
      </p:sp>
      <p:sp>
        <p:nvSpPr>
          <p:cNvPr id="6" name="Shape 4"/>
          <p:cNvSpPr/>
          <p:nvPr/>
        </p:nvSpPr>
        <p:spPr>
          <a:xfrm>
            <a:off x="514722" y="1658689"/>
            <a:ext cx="3987180" cy="19050"/>
          </a:xfrm>
          <a:prstGeom prst="rect">
            <a:avLst/>
          </a:prstGeom>
          <a:solidFill>
            <a:srgbClr val="373B48"/>
          </a:solidFill>
          <a:ln/>
        </p:spPr>
        <p:txBody>
          <a:bodyPr/>
          <a:lstStyle/>
          <a:p>
            <a:endParaRPr lang="en-US"/>
          </a:p>
        </p:txBody>
      </p:sp>
      <p:sp>
        <p:nvSpPr>
          <p:cNvPr id="7" name="Text 5"/>
          <p:cNvSpPr/>
          <p:nvPr/>
        </p:nvSpPr>
        <p:spPr>
          <a:xfrm>
            <a:off x="514722" y="1770311"/>
            <a:ext cx="2829892" cy="229791"/>
          </a:xfrm>
          <a:prstGeom prst="rect">
            <a:avLst/>
          </a:prstGeom>
          <a:noFill/>
          <a:ln/>
        </p:spPr>
        <p:txBody>
          <a:bodyPr wrap="none" lIns="0" tIns="0" rIns="0" bIns="0" rtlCol="0" anchor="t"/>
          <a:lstStyle/>
          <a:p>
            <a:pPr marL="0" indent="0" algn="l">
              <a:lnSpc>
                <a:spcPts val="1800"/>
              </a:lnSpc>
              <a:buNone/>
            </a:pPr>
            <a:r>
              <a:rPr lang="en-US" sz="1400" dirty="0">
                <a:solidFill>
                  <a:srgbClr val="52586B"/>
                </a:solidFill>
                <a:latin typeface="Mona Sans Semi Bold" pitchFamily="34" charset="0"/>
                <a:ea typeface="Mona Sans Semi Bold" pitchFamily="34" charset="-122"/>
                <a:cs typeface="Mona Sans Semi Bold" pitchFamily="34" charset="-120"/>
              </a:rPr>
              <a:t>Identify Administrative Partners</a:t>
            </a:r>
            <a:endParaRPr lang="en-US" sz="1400" dirty="0"/>
          </a:p>
        </p:txBody>
      </p:sp>
      <p:sp>
        <p:nvSpPr>
          <p:cNvPr id="8" name="Text 6"/>
          <p:cNvSpPr/>
          <p:nvPr/>
        </p:nvSpPr>
        <p:spPr>
          <a:xfrm>
            <a:off x="514722" y="2084189"/>
            <a:ext cx="3987180" cy="459432"/>
          </a:xfrm>
          <a:prstGeom prst="rect">
            <a:avLst/>
          </a:prstGeom>
          <a:noFill/>
          <a:ln/>
        </p:spPr>
        <p:txBody>
          <a:bodyPr wrap="square" lIns="0" tIns="0" rIns="0" bIns="0" rtlCol="0" anchor="t"/>
          <a:lstStyle/>
          <a:p>
            <a:pPr marL="0" indent="0" algn="l">
              <a:lnSpc>
                <a:spcPts val="1800"/>
              </a:lnSpc>
              <a:buNone/>
            </a:pPr>
            <a:r>
              <a:rPr lang="en-US" sz="1150" dirty="0">
                <a:solidFill>
                  <a:srgbClr val="52586B"/>
                </a:solidFill>
                <a:latin typeface="Funnel Sans" pitchFamily="34" charset="0"/>
                <a:ea typeface="Funnel Sans" pitchFamily="34" charset="-122"/>
                <a:cs typeface="Funnel Sans" pitchFamily="34" charset="-120"/>
              </a:rPr>
              <a:t>Seek out capable, trustworthy individuals of good repute who share the church's vision and values.</a:t>
            </a:r>
            <a:endParaRPr lang="en-US" sz="1150" dirty="0"/>
          </a:p>
        </p:txBody>
      </p:sp>
      <p:sp>
        <p:nvSpPr>
          <p:cNvPr id="9" name="Text 7"/>
          <p:cNvSpPr/>
          <p:nvPr/>
        </p:nvSpPr>
        <p:spPr>
          <a:xfrm>
            <a:off x="4642024" y="1427783"/>
            <a:ext cx="294084" cy="183803"/>
          </a:xfrm>
          <a:prstGeom prst="rect">
            <a:avLst/>
          </a:prstGeom>
          <a:noFill/>
          <a:ln/>
        </p:spPr>
        <p:txBody>
          <a:bodyPr wrap="none" lIns="0" tIns="0" rIns="0" bIns="0" rtlCol="0" anchor="ctr"/>
          <a:lstStyle/>
          <a:p>
            <a:pPr marL="0" indent="0" algn="l">
              <a:lnSpc>
                <a:spcPts val="1800"/>
              </a:lnSpc>
              <a:buNone/>
            </a:pPr>
            <a:r>
              <a:rPr lang="en-US" sz="1150" dirty="0">
                <a:solidFill>
                  <a:srgbClr val="52586B"/>
                </a:solidFill>
                <a:latin typeface="Mona Sans Light" pitchFamily="34" charset="0"/>
                <a:ea typeface="Mona Sans Light" pitchFamily="34" charset="-122"/>
                <a:cs typeface="Mona Sans Light" pitchFamily="34" charset="-120"/>
              </a:rPr>
              <a:t>02</a:t>
            </a:r>
            <a:endParaRPr lang="en-US" sz="1150" dirty="0"/>
          </a:p>
        </p:txBody>
      </p:sp>
      <p:sp>
        <p:nvSpPr>
          <p:cNvPr id="10" name="Shape 8"/>
          <p:cNvSpPr/>
          <p:nvPr/>
        </p:nvSpPr>
        <p:spPr>
          <a:xfrm>
            <a:off x="4642024" y="1658689"/>
            <a:ext cx="3987254" cy="19050"/>
          </a:xfrm>
          <a:prstGeom prst="rect">
            <a:avLst/>
          </a:prstGeom>
          <a:solidFill>
            <a:srgbClr val="373B48"/>
          </a:solidFill>
          <a:ln/>
        </p:spPr>
        <p:txBody>
          <a:bodyPr/>
          <a:lstStyle/>
          <a:p>
            <a:endParaRPr lang="en-US"/>
          </a:p>
        </p:txBody>
      </p:sp>
      <p:sp>
        <p:nvSpPr>
          <p:cNvPr id="11" name="Text 9"/>
          <p:cNvSpPr/>
          <p:nvPr/>
        </p:nvSpPr>
        <p:spPr>
          <a:xfrm>
            <a:off x="4642024" y="1770311"/>
            <a:ext cx="1838399" cy="229791"/>
          </a:xfrm>
          <a:prstGeom prst="rect">
            <a:avLst/>
          </a:prstGeom>
          <a:noFill/>
          <a:ln/>
        </p:spPr>
        <p:txBody>
          <a:bodyPr wrap="none" lIns="0" tIns="0" rIns="0" bIns="0" rtlCol="0" anchor="t"/>
          <a:lstStyle/>
          <a:p>
            <a:pPr marL="0" indent="0" algn="l">
              <a:lnSpc>
                <a:spcPts val="1800"/>
              </a:lnSpc>
              <a:buNone/>
            </a:pPr>
            <a:r>
              <a:rPr lang="en-US" sz="1400" dirty="0">
                <a:solidFill>
                  <a:srgbClr val="52586B"/>
                </a:solidFill>
                <a:latin typeface="Mona Sans Semi Bold" pitchFamily="34" charset="0"/>
                <a:ea typeface="Mona Sans Semi Bold" pitchFamily="34" charset="-122"/>
                <a:cs typeface="Mona Sans Semi Bold" pitchFamily="34" charset="-120"/>
              </a:rPr>
              <a:t>Delegate Wisely</a:t>
            </a:r>
            <a:endParaRPr lang="en-US" sz="1400" dirty="0"/>
          </a:p>
        </p:txBody>
      </p:sp>
      <p:sp>
        <p:nvSpPr>
          <p:cNvPr id="12" name="Text 10"/>
          <p:cNvSpPr/>
          <p:nvPr/>
        </p:nvSpPr>
        <p:spPr>
          <a:xfrm>
            <a:off x="4642024" y="2084189"/>
            <a:ext cx="3987254" cy="459432"/>
          </a:xfrm>
          <a:prstGeom prst="rect">
            <a:avLst/>
          </a:prstGeom>
          <a:noFill/>
          <a:ln/>
        </p:spPr>
        <p:txBody>
          <a:bodyPr wrap="square" lIns="0" tIns="0" rIns="0" bIns="0" rtlCol="0" anchor="t"/>
          <a:lstStyle/>
          <a:p>
            <a:pPr marL="0" indent="0" algn="l">
              <a:lnSpc>
                <a:spcPts val="1800"/>
              </a:lnSpc>
              <a:buNone/>
            </a:pPr>
            <a:r>
              <a:rPr lang="en-US" sz="1150" dirty="0">
                <a:solidFill>
                  <a:srgbClr val="52586B"/>
                </a:solidFill>
                <a:latin typeface="Funnel Sans" pitchFamily="34" charset="0"/>
                <a:ea typeface="Funnel Sans" pitchFamily="34" charset="-122"/>
                <a:cs typeface="Funnel Sans" pitchFamily="34" charset="-120"/>
              </a:rPr>
              <a:t>Assign clear responsibilities in finance, operations, and logistics,  freeing the pastor for spiritual focus.</a:t>
            </a:r>
            <a:endParaRPr lang="en-US" sz="1150" dirty="0"/>
          </a:p>
        </p:txBody>
      </p:sp>
      <p:sp>
        <p:nvSpPr>
          <p:cNvPr id="13" name="Text 11"/>
          <p:cNvSpPr/>
          <p:nvPr/>
        </p:nvSpPr>
        <p:spPr>
          <a:xfrm>
            <a:off x="514722" y="2794025"/>
            <a:ext cx="294084" cy="183803"/>
          </a:xfrm>
          <a:prstGeom prst="rect">
            <a:avLst/>
          </a:prstGeom>
          <a:noFill/>
          <a:ln/>
        </p:spPr>
        <p:txBody>
          <a:bodyPr wrap="none" lIns="0" tIns="0" rIns="0" bIns="0" rtlCol="0" anchor="ctr"/>
          <a:lstStyle/>
          <a:p>
            <a:pPr marL="0" indent="0" algn="l">
              <a:lnSpc>
                <a:spcPts val="1800"/>
              </a:lnSpc>
              <a:buNone/>
            </a:pPr>
            <a:r>
              <a:rPr lang="en-US" sz="1150" dirty="0">
                <a:solidFill>
                  <a:srgbClr val="52586B"/>
                </a:solidFill>
                <a:latin typeface="Mona Sans Light" pitchFamily="34" charset="0"/>
                <a:ea typeface="Mona Sans Light" pitchFamily="34" charset="-122"/>
                <a:cs typeface="Mona Sans Light" pitchFamily="34" charset="-120"/>
              </a:rPr>
              <a:t>03</a:t>
            </a:r>
            <a:endParaRPr lang="en-US" sz="1150" dirty="0"/>
          </a:p>
        </p:txBody>
      </p:sp>
      <p:sp>
        <p:nvSpPr>
          <p:cNvPr id="14" name="Shape 12"/>
          <p:cNvSpPr/>
          <p:nvPr/>
        </p:nvSpPr>
        <p:spPr>
          <a:xfrm>
            <a:off x="514722" y="3024932"/>
            <a:ext cx="3987180" cy="19050"/>
          </a:xfrm>
          <a:prstGeom prst="rect">
            <a:avLst/>
          </a:prstGeom>
          <a:solidFill>
            <a:srgbClr val="373B48"/>
          </a:solidFill>
          <a:ln/>
        </p:spPr>
        <p:txBody>
          <a:bodyPr/>
          <a:lstStyle/>
          <a:p>
            <a:endParaRPr lang="en-US"/>
          </a:p>
        </p:txBody>
      </p:sp>
      <p:sp>
        <p:nvSpPr>
          <p:cNvPr id="15" name="Text 13"/>
          <p:cNvSpPr/>
          <p:nvPr/>
        </p:nvSpPr>
        <p:spPr>
          <a:xfrm>
            <a:off x="514722" y="3136553"/>
            <a:ext cx="1838399" cy="229791"/>
          </a:xfrm>
          <a:prstGeom prst="rect">
            <a:avLst/>
          </a:prstGeom>
          <a:noFill/>
          <a:ln/>
        </p:spPr>
        <p:txBody>
          <a:bodyPr wrap="none" lIns="0" tIns="0" rIns="0" bIns="0" rtlCol="0" anchor="t"/>
          <a:lstStyle/>
          <a:p>
            <a:pPr marL="0" indent="0" algn="l">
              <a:lnSpc>
                <a:spcPts val="1800"/>
              </a:lnSpc>
              <a:buNone/>
            </a:pPr>
            <a:r>
              <a:rPr lang="en-US" sz="1400" dirty="0">
                <a:solidFill>
                  <a:srgbClr val="52586B"/>
                </a:solidFill>
                <a:latin typeface="Mona Sans Semi Bold" pitchFamily="34" charset="0"/>
                <a:ea typeface="Mona Sans Semi Bold" pitchFamily="34" charset="-122"/>
                <a:cs typeface="Mona Sans Semi Bold" pitchFamily="34" charset="-120"/>
              </a:rPr>
              <a:t>Trust the Structure</a:t>
            </a:r>
            <a:endParaRPr lang="en-US" sz="1400" dirty="0"/>
          </a:p>
        </p:txBody>
      </p:sp>
      <p:sp>
        <p:nvSpPr>
          <p:cNvPr id="16" name="Text 14"/>
          <p:cNvSpPr/>
          <p:nvPr/>
        </p:nvSpPr>
        <p:spPr>
          <a:xfrm>
            <a:off x="514722" y="3450431"/>
            <a:ext cx="3987180" cy="459432"/>
          </a:xfrm>
          <a:prstGeom prst="rect">
            <a:avLst/>
          </a:prstGeom>
          <a:noFill/>
          <a:ln/>
        </p:spPr>
        <p:txBody>
          <a:bodyPr wrap="square" lIns="0" tIns="0" rIns="0" bIns="0" rtlCol="0" anchor="t"/>
          <a:lstStyle/>
          <a:p>
            <a:pPr marL="0" indent="0" algn="l">
              <a:lnSpc>
                <a:spcPts val="1800"/>
              </a:lnSpc>
              <a:buNone/>
            </a:pPr>
            <a:r>
              <a:rPr lang="en-US" sz="1150" dirty="0">
                <a:solidFill>
                  <a:srgbClr val="52586B"/>
                </a:solidFill>
                <a:latin typeface="Funnel Sans" pitchFamily="34" charset="0"/>
                <a:ea typeface="Funnel Sans" pitchFamily="34" charset="-122"/>
                <a:cs typeface="Funnel Sans" pitchFamily="34" charset="-120"/>
              </a:rPr>
              <a:t>Like Moses, listen and implement. A humble leader who receives counsel builds a sustainable ministry.</a:t>
            </a:r>
            <a:endParaRPr lang="en-US" sz="1150" dirty="0"/>
          </a:p>
        </p:txBody>
      </p:sp>
      <p:sp>
        <p:nvSpPr>
          <p:cNvPr id="17" name="Text 15"/>
          <p:cNvSpPr/>
          <p:nvPr/>
        </p:nvSpPr>
        <p:spPr>
          <a:xfrm>
            <a:off x="4642024" y="2794025"/>
            <a:ext cx="294084" cy="183803"/>
          </a:xfrm>
          <a:prstGeom prst="rect">
            <a:avLst/>
          </a:prstGeom>
          <a:noFill/>
          <a:ln/>
        </p:spPr>
        <p:txBody>
          <a:bodyPr wrap="none" lIns="0" tIns="0" rIns="0" bIns="0" rtlCol="0" anchor="ctr"/>
          <a:lstStyle/>
          <a:p>
            <a:pPr marL="0" indent="0" algn="l">
              <a:lnSpc>
                <a:spcPts val="1800"/>
              </a:lnSpc>
              <a:buNone/>
            </a:pPr>
            <a:r>
              <a:rPr lang="en-US" sz="1150" dirty="0">
                <a:solidFill>
                  <a:srgbClr val="52586B"/>
                </a:solidFill>
                <a:latin typeface="Mona Sans Light" pitchFamily="34" charset="0"/>
                <a:ea typeface="Mona Sans Light" pitchFamily="34" charset="-122"/>
                <a:cs typeface="Mona Sans Light" pitchFamily="34" charset="-120"/>
              </a:rPr>
              <a:t>04</a:t>
            </a:r>
            <a:endParaRPr lang="en-US" sz="1150" dirty="0"/>
          </a:p>
        </p:txBody>
      </p:sp>
      <p:sp>
        <p:nvSpPr>
          <p:cNvPr id="18" name="Shape 16"/>
          <p:cNvSpPr/>
          <p:nvPr/>
        </p:nvSpPr>
        <p:spPr>
          <a:xfrm>
            <a:off x="4642024" y="3024932"/>
            <a:ext cx="3987254" cy="19050"/>
          </a:xfrm>
          <a:prstGeom prst="rect">
            <a:avLst/>
          </a:prstGeom>
          <a:solidFill>
            <a:srgbClr val="373B48"/>
          </a:solidFill>
          <a:ln/>
        </p:spPr>
        <p:txBody>
          <a:bodyPr/>
          <a:lstStyle/>
          <a:p>
            <a:endParaRPr lang="en-US"/>
          </a:p>
        </p:txBody>
      </p:sp>
      <p:sp>
        <p:nvSpPr>
          <p:cNvPr id="19" name="Text 17"/>
          <p:cNvSpPr/>
          <p:nvPr/>
        </p:nvSpPr>
        <p:spPr>
          <a:xfrm>
            <a:off x="4642024" y="3136553"/>
            <a:ext cx="1838399" cy="229791"/>
          </a:xfrm>
          <a:prstGeom prst="rect">
            <a:avLst/>
          </a:prstGeom>
          <a:noFill/>
          <a:ln/>
        </p:spPr>
        <p:txBody>
          <a:bodyPr wrap="none" lIns="0" tIns="0" rIns="0" bIns="0" rtlCol="0" anchor="t"/>
          <a:lstStyle/>
          <a:p>
            <a:pPr marL="0" indent="0" algn="l">
              <a:lnSpc>
                <a:spcPts val="1800"/>
              </a:lnSpc>
              <a:buNone/>
            </a:pPr>
            <a:r>
              <a:rPr lang="en-US" sz="1400" dirty="0">
                <a:solidFill>
                  <a:srgbClr val="52586B"/>
                </a:solidFill>
                <a:latin typeface="Mona Sans Semi Bold" pitchFamily="34" charset="0"/>
                <a:ea typeface="Mona Sans Semi Bold" pitchFamily="34" charset="-122"/>
                <a:cs typeface="Mona Sans Semi Bold" pitchFamily="34" charset="-120"/>
              </a:rPr>
              <a:t>Equip the Saints</a:t>
            </a:r>
            <a:endParaRPr lang="en-US" sz="1400" dirty="0"/>
          </a:p>
        </p:txBody>
      </p:sp>
      <p:sp>
        <p:nvSpPr>
          <p:cNvPr id="20" name="Text 18"/>
          <p:cNvSpPr/>
          <p:nvPr/>
        </p:nvSpPr>
        <p:spPr>
          <a:xfrm>
            <a:off x="4642024" y="3450431"/>
            <a:ext cx="3987254" cy="459432"/>
          </a:xfrm>
          <a:prstGeom prst="rect">
            <a:avLst/>
          </a:prstGeom>
          <a:noFill/>
          <a:ln/>
        </p:spPr>
        <p:txBody>
          <a:bodyPr wrap="square" lIns="0" tIns="0" rIns="0" bIns="0" rtlCol="0" anchor="t"/>
          <a:lstStyle/>
          <a:p>
            <a:pPr marL="0" indent="0" algn="l">
              <a:lnSpc>
                <a:spcPts val="1800"/>
              </a:lnSpc>
              <a:buNone/>
            </a:pPr>
            <a:r>
              <a:rPr lang="en-US" sz="1150" dirty="0">
                <a:solidFill>
                  <a:srgbClr val="52586B"/>
                </a:solidFill>
                <a:latin typeface="Funnel Sans" pitchFamily="34" charset="0"/>
                <a:ea typeface="Funnel Sans" pitchFamily="34" charset="-122"/>
                <a:cs typeface="Funnel Sans" pitchFamily="34" charset="-120"/>
              </a:rPr>
              <a:t>Recognize that God gave the church apostles, prophets, pastors, and teachers to build up the body together.</a:t>
            </a:r>
            <a:endParaRPr lang="en-US" sz="1150" dirty="0"/>
          </a:p>
        </p:txBody>
      </p:sp>
      <p:sp>
        <p:nvSpPr>
          <p:cNvPr id="21" name="Text 19"/>
          <p:cNvSpPr/>
          <p:nvPr/>
        </p:nvSpPr>
        <p:spPr>
          <a:xfrm>
            <a:off x="735285" y="4335512"/>
            <a:ext cx="7893993" cy="229716"/>
          </a:xfrm>
          <a:prstGeom prst="rect">
            <a:avLst/>
          </a:prstGeom>
          <a:noFill/>
          <a:ln/>
        </p:spPr>
        <p:txBody>
          <a:bodyPr wrap="none" lIns="0" tIns="0" rIns="0" bIns="0" rtlCol="0" anchor="t"/>
          <a:lstStyle/>
          <a:p>
            <a:pPr marL="0" indent="0" algn="l">
              <a:lnSpc>
                <a:spcPts val="1800"/>
              </a:lnSpc>
              <a:buNone/>
            </a:pPr>
            <a:r>
              <a:rPr lang="en-US" sz="1150" i="1" dirty="0">
                <a:solidFill>
                  <a:srgbClr val="52586B"/>
                </a:solidFill>
                <a:latin typeface="Funnel Sans" pitchFamily="34" charset="0"/>
                <a:ea typeface="Funnel Sans" pitchFamily="34" charset="-122"/>
                <a:cs typeface="Funnel Sans" pitchFamily="34" charset="-120"/>
              </a:rPr>
              <a:t>"So Moses listened to the voice of his father-in-law and did all that he had said."</a:t>
            </a:r>
            <a:r>
              <a:rPr lang="en-US" sz="1150" dirty="0">
                <a:solidFill>
                  <a:srgbClr val="52586B"/>
                </a:solidFill>
                <a:latin typeface="Funnel Sans" pitchFamily="34" charset="0"/>
                <a:ea typeface="Funnel Sans" pitchFamily="34" charset="-122"/>
                <a:cs typeface="Funnel Sans" pitchFamily="34" charset="-120"/>
              </a:rPr>
              <a:t>  </a:t>
            </a:r>
            <a:r>
              <a:rPr lang="en-US" sz="1150" b="1" dirty="0">
                <a:solidFill>
                  <a:srgbClr val="52586B"/>
                </a:solidFill>
                <a:latin typeface="Funnel Sans" pitchFamily="34" charset="0"/>
                <a:ea typeface="Funnel Sans" pitchFamily="34" charset="-122"/>
                <a:cs typeface="Funnel Sans" pitchFamily="34" charset="-120"/>
              </a:rPr>
              <a:t>Exodus 18:24</a:t>
            </a:r>
            <a:endParaRPr lang="en-US" sz="1150" dirty="0"/>
          </a:p>
        </p:txBody>
      </p:sp>
      <p:sp>
        <p:nvSpPr>
          <p:cNvPr id="22" name="Shape 20"/>
          <p:cNvSpPr/>
          <p:nvPr/>
        </p:nvSpPr>
        <p:spPr>
          <a:xfrm>
            <a:off x="514722" y="4177829"/>
            <a:ext cx="19050" cy="545083"/>
          </a:xfrm>
          <a:prstGeom prst="rect">
            <a:avLst/>
          </a:prstGeom>
          <a:solidFill>
            <a:srgbClr val="373B48"/>
          </a:solidFill>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6119" y="875333"/>
            <a:ext cx="7406060" cy="387548"/>
          </a:xfrm>
          <a:prstGeom prst="rect">
            <a:avLst/>
          </a:prstGeom>
          <a:noFill/>
          <a:ln/>
        </p:spPr>
        <p:txBody>
          <a:bodyPr wrap="none" lIns="0" tIns="0" rIns="0" bIns="0" rtlCol="0" anchor="t"/>
          <a:lstStyle/>
          <a:p>
            <a:pPr marL="0" indent="0" algn="l">
              <a:lnSpc>
                <a:spcPts val="3050"/>
              </a:lnSpc>
              <a:buNone/>
            </a:pPr>
            <a:r>
              <a:rPr lang="en-US" sz="2400" dirty="0">
                <a:solidFill>
                  <a:srgbClr val="373B48"/>
                </a:solidFill>
                <a:latin typeface="Mona Sans Semi Bold" pitchFamily="34" charset="0"/>
                <a:ea typeface="Mona Sans Semi Bold" pitchFamily="34" charset="-122"/>
                <a:cs typeface="Mona Sans Semi Bold" pitchFamily="34" charset="-120"/>
              </a:rPr>
              <a:t>Standing Guard: The Administrator as Watchman</a:t>
            </a:r>
            <a:endParaRPr lang="en-US" sz="2400" dirty="0"/>
          </a:p>
        </p:txBody>
      </p:sp>
      <p:sp>
        <p:nvSpPr>
          <p:cNvPr id="4" name="Text 2"/>
          <p:cNvSpPr/>
          <p:nvPr/>
        </p:nvSpPr>
        <p:spPr>
          <a:xfrm>
            <a:off x="682154" y="1588443"/>
            <a:ext cx="7965728" cy="396925"/>
          </a:xfrm>
          <a:prstGeom prst="rect">
            <a:avLst/>
          </a:prstGeom>
          <a:noFill/>
          <a:ln/>
        </p:spPr>
        <p:txBody>
          <a:bodyPr wrap="square" lIns="0" tIns="0" rIns="0" bIns="0" rtlCol="0" anchor="t"/>
          <a:lstStyle/>
          <a:p>
            <a:pPr marL="0" indent="0" algn="l">
              <a:lnSpc>
                <a:spcPts val="1550"/>
              </a:lnSpc>
              <a:buNone/>
            </a:pPr>
            <a:r>
              <a:rPr lang="en-US" sz="950" i="1" dirty="0">
                <a:solidFill>
                  <a:srgbClr val="52586B"/>
                </a:solidFill>
                <a:latin typeface="Funnel Sans" pitchFamily="34" charset="0"/>
                <a:ea typeface="Funnel Sans" pitchFamily="34" charset="-122"/>
                <a:cs typeface="Funnel Sans" pitchFamily="34" charset="-120"/>
              </a:rPr>
              <a:t>"Son of man, I have made you a watchman for the people of Israel; so hear the word I speak and give them warning from me.” </a:t>
            </a:r>
            <a:r>
              <a:rPr lang="en-US" sz="950" dirty="0">
                <a:solidFill>
                  <a:srgbClr val="52586B"/>
                </a:solidFill>
                <a:latin typeface="Funnel Sans" pitchFamily="34" charset="0"/>
                <a:ea typeface="Funnel Sans" pitchFamily="34" charset="-122"/>
                <a:cs typeface="Funnel Sans" pitchFamily="34" charset="-120"/>
              </a:rPr>
              <a:t> Ezekiel 3:17 (NIV)</a:t>
            </a:r>
            <a:endParaRPr lang="en-US" sz="950" dirty="0"/>
          </a:p>
        </p:txBody>
      </p:sp>
      <p:sp>
        <p:nvSpPr>
          <p:cNvPr id="5" name="Shape 3"/>
          <p:cNvSpPr/>
          <p:nvPr/>
        </p:nvSpPr>
        <p:spPr>
          <a:xfrm>
            <a:off x="496119" y="1448916"/>
            <a:ext cx="14288" cy="675977"/>
          </a:xfrm>
          <a:prstGeom prst="rect">
            <a:avLst/>
          </a:prstGeom>
          <a:solidFill>
            <a:srgbClr val="373B48"/>
          </a:solidFill>
          <a:ln/>
        </p:spPr>
        <p:txBody>
          <a:bodyPr/>
          <a:lstStyle/>
          <a:p>
            <a:endParaRPr lang="en-US"/>
          </a:p>
        </p:txBody>
      </p:sp>
      <p:sp>
        <p:nvSpPr>
          <p:cNvPr id="6" name="Text 4"/>
          <p:cNvSpPr/>
          <p:nvPr/>
        </p:nvSpPr>
        <p:spPr>
          <a:xfrm>
            <a:off x="496119" y="2264420"/>
            <a:ext cx="8151763"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The prophet Ezekiel was assigned as a </a:t>
            </a:r>
            <a:r>
              <a:rPr lang="en-US" sz="950" b="1" dirty="0">
                <a:solidFill>
                  <a:srgbClr val="52586B"/>
                </a:solidFill>
                <a:latin typeface="Funnel Sans" pitchFamily="34" charset="0"/>
                <a:ea typeface="Funnel Sans" pitchFamily="34" charset="-122"/>
                <a:cs typeface="Funnel Sans" pitchFamily="34" charset="-120"/>
              </a:rPr>
              <a:t>watchman</a:t>
            </a:r>
            <a:r>
              <a:rPr lang="en-US" sz="950" dirty="0">
                <a:solidFill>
                  <a:srgbClr val="52586B"/>
                </a:solidFill>
                <a:latin typeface="Funnel Sans" pitchFamily="34" charset="0"/>
                <a:ea typeface="Funnel Sans" pitchFamily="34" charset="-122"/>
                <a:cs typeface="Funnel Sans" pitchFamily="34" charset="-120"/>
              </a:rPr>
              <a:t> one who sees threats before they arrive and warns the community in time to respond. Church administrators serve a parallel function. You are positioned to see what others cannot: the unsigned contract, the expired policy, the unminuted decision, the missing financial safeguard.</a:t>
            </a:r>
            <a:endParaRPr lang="en-US" sz="950" dirty="0"/>
          </a:p>
        </p:txBody>
      </p:sp>
      <p:sp>
        <p:nvSpPr>
          <p:cNvPr id="7" name="Shape 5"/>
          <p:cNvSpPr/>
          <p:nvPr/>
        </p:nvSpPr>
        <p:spPr>
          <a:xfrm>
            <a:off x="496119" y="2999333"/>
            <a:ext cx="2634555" cy="1512243"/>
          </a:xfrm>
          <a:prstGeom prst="roundRect">
            <a:avLst>
              <a:gd name="adj" fmla="val 3445"/>
            </a:avLst>
          </a:prstGeom>
          <a:solidFill>
            <a:srgbClr val="FFFFFF">
              <a:alpha val="95000"/>
            </a:srgbClr>
          </a:solidFill>
          <a:ln w="14288">
            <a:solidFill>
              <a:srgbClr val="C8CACF"/>
            </a:solidFill>
            <a:prstDash val="solid"/>
          </a:ln>
        </p:spPr>
        <p:txBody>
          <a:bodyPr/>
          <a:lstStyle/>
          <a:p>
            <a:endParaRPr lang="en-US"/>
          </a:p>
        </p:txBody>
      </p:sp>
      <p:sp>
        <p:nvSpPr>
          <p:cNvPr id="8" name="Shape 6"/>
          <p:cNvSpPr/>
          <p:nvPr/>
        </p:nvSpPr>
        <p:spPr>
          <a:xfrm>
            <a:off x="510406" y="3013621"/>
            <a:ext cx="2605980" cy="372070"/>
          </a:xfrm>
          <a:prstGeom prst="roundRect">
            <a:avLst>
              <a:gd name="adj" fmla="val 9395"/>
            </a:avLst>
          </a:prstGeom>
          <a:solidFill>
            <a:srgbClr val="E2E4E9"/>
          </a:solidFill>
          <a:ln/>
        </p:spPr>
        <p:txBody>
          <a:bodyPr/>
          <a:lstStyle/>
          <a:p>
            <a:endParaRPr lang="en-US"/>
          </a:p>
        </p:txBody>
      </p:sp>
      <p:pic>
        <p:nvPicPr>
          <p:cNvPr id="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20379" y="3104183"/>
            <a:ext cx="186035" cy="186035"/>
          </a:xfrm>
          <a:prstGeom prst="rect">
            <a:avLst/>
          </a:prstGeom>
        </p:spPr>
      </p:pic>
      <p:sp>
        <p:nvSpPr>
          <p:cNvPr id="10" name="Text 7"/>
          <p:cNvSpPr/>
          <p:nvPr/>
        </p:nvSpPr>
        <p:spPr>
          <a:xfrm>
            <a:off x="634380" y="3509665"/>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Anticipate</a:t>
            </a:r>
            <a:endParaRPr lang="en-US" sz="1200" dirty="0"/>
          </a:p>
        </p:txBody>
      </p:sp>
      <p:sp>
        <p:nvSpPr>
          <p:cNvPr id="11" name="Text 8"/>
          <p:cNvSpPr/>
          <p:nvPr/>
        </p:nvSpPr>
        <p:spPr>
          <a:xfrm>
            <a:off x="634380" y="3777928"/>
            <a:ext cx="2358033"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Review compliance deadlines, policy renewals, and regulatory requirements proactively — before they become crises.</a:t>
            </a:r>
            <a:endParaRPr lang="en-US" sz="950" dirty="0"/>
          </a:p>
        </p:txBody>
      </p:sp>
      <p:sp>
        <p:nvSpPr>
          <p:cNvPr id="12" name="Shape 9"/>
          <p:cNvSpPr/>
          <p:nvPr/>
        </p:nvSpPr>
        <p:spPr>
          <a:xfrm>
            <a:off x="3254648" y="2999333"/>
            <a:ext cx="2634630" cy="1512243"/>
          </a:xfrm>
          <a:prstGeom prst="roundRect">
            <a:avLst>
              <a:gd name="adj" fmla="val 3445"/>
            </a:avLst>
          </a:prstGeom>
          <a:solidFill>
            <a:srgbClr val="FFFFFF">
              <a:alpha val="95000"/>
            </a:srgbClr>
          </a:solidFill>
          <a:ln w="14288">
            <a:solidFill>
              <a:srgbClr val="C8CACF"/>
            </a:solidFill>
            <a:prstDash val="solid"/>
          </a:ln>
        </p:spPr>
        <p:txBody>
          <a:bodyPr/>
          <a:lstStyle/>
          <a:p>
            <a:endParaRPr lang="en-US"/>
          </a:p>
        </p:txBody>
      </p:sp>
      <p:sp>
        <p:nvSpPr>
          <p:cNvPr id="13" name="Shape 10"/>
          <p:cNvSpPr/>
          <p:nvPr/>
        </p:nvSpPr>
        <p:spPr>
          <a:xfrm>
            <a:off x="3268935" y="3013621"/>
            <a:ext cx="2606055" cy="372070"/>
          </a:xfrm>
          <a:prstGeom prst="roundRect">
            <a:avLst>
              <a:gd name="adj" fmla="val 9395"/>
            </a:avLst>
          </a:prstGeom>
          <a:solidFill>
            <a:srgbClr val="E2E4E9"/>
          </a:solidFill>
          <a:ln/>
        </p:spPr>
        <p:txBody>
          <a:bodyPr/>
          <a:lstStyle/>
          <a:p>
            <a:endParaRPr lang="en-US"/>
          </a:p>
        </p:txBody>
      </p:sp>
      <p:pic>
        <p:nvPicPr>
          <p:cNvPr id="1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78908" y="3104183"/>
            <a:ext cx="186035" cy="186035"/>
          </a:xfrm>
          <a:prstGeom prst="rect">
            <a:avLst/>
          </a:prstGeom>
        </p:spPr>
      </p:pic>
      <p:sp>
        <p:nvSpPr>
          <p:cNvPr id="15" name="Text 11"/>
          <p:cNvSpPr/>
          <p:nvPr/>
        </p:nvSpPr>
        <p:spPr>
          <a:xfrm>
            <a:off x="3392909" y="3509665"/>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Alert</a:t>
            </a:r>
            <a:endParaRPr lang="en-US" sz="1200" dirty="0"/>
          </a:p>
        </p:txBody>
      </p:sp>
      <p:sp>
        <p:nvSpPr>
          <p:cNvPr id="16" name="Text 12"/>
          <p:cNvSpPr/>
          <p:nvPr/>
        </p:nvSpPr>
        <p:spPr>
          <a:xfrm>
            <a:off x="3392909" y="3777928"/>
            <a:ext cx="2358107"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Bring concerns to leadership promptly and clearly. A watchman who sees danger but stays silent has failed their post.</a:t>
            </a:r>
            <a:endParaRPr lang="en-US" sz="950" dirty="0"/>
          </a:p>
        </p:txBody>
      </p:sp>
      <p:sp>
        <p:nvSpPr>
          <p:cNvPr id="17" name="Shape 13"/>
          <p:cNvSpPr/>
          <p:nvPr/>
        </p:nvSpPr>
        <p:spPr>
          <a:xfrm>
            <a:off x="6013252" y="2999333"/>
            <a:ext cx="2634555" cy="1512243"/>
          </a:xfrm>
          <a:prstGeom prst="roundRect">
            <a:avLst>
              <a:gd name="adj" fmla="val 3445"/>
            </a:avLst>
          </a:prstGeom>
          <a:solidFill>
            <a:srgbClr val="FFFFFF">
              <a:alpha val="95000"/>
            </a:srgbClr>
          </a:solidFill>
          <a:ln w="14288">
            <a:solidFill>
              <a:srgbClr val="C8CACF"/>
            </a:solidFill>
            <a:prstDash val="solid"/>
          </a:ln>
        </p:spPr>
        <p:txBody>
          <a:bodyPr/>
          <a:lstStyle/>
          <a:p>
            <a:endParaRPr lang="en-US"/>
          </a:p>
        </p:txBody>
      </p:sp>
      <p:sp>
        <p:nvSpPr>
          <p:cNvPr id="18" name="Shape 14"/>
          <p:cNvSpPr/>
          <p:nvPr/>
        </p:nvSpPr>
        <p:spPr>
          <a:xfrm>
            <a:off x="6027539" y="3013621"/>
            <a:ext cx="2605980" cy="372070"/>
          </a:xfrm>
          <a:prstGeom prst="roundRect">
            <a:avLst>
              <a:gd name="adj" fmla="val 9395"/>
            </a:avLst>
          </a:prstGeom>
          <a:solidFill>
            <a:srgbClr val="E2E4E9"/>
          </a:solidFill>
          <a:ln/>
        </p:spPr>
        <p:txBody>
          <a:bodyPr/>
          <a:lstStyle/>
          <a:p>
            <a:endParaRPr lang="en-US"/>
          </a:p>
        </p:txBody>
      </p:sp>
      <p:pic>
        <p:nvPicPr>
          <p:cNvPr id="1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37512" y="3104183"/>
            <a:ext cx="186035" cy="186035"/>
          </a:xfrm>
          <a:prstGeom prst="rect">
            <a:avLst/>
          </a:prstGeom>
        </p:spPr>
      </p:pic>
      <p:sp>
        <p:nvSpPr>
          <p:cNvPr id="20" name="Text 15"/>
          <p:cNvSpPr/>
          <p:nvPr/>
        </p:nvSpPr>
        <p:spPr>
          <a:xfrm>
            <a:off x="6151513" y="3509665"/>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Resolve</a:t>
            </a:r>
            <a:endParaRPr lang="en-US" sz="1200" dirty="0"/>
          </a:p>
        </p:txBody>
      </p:sp>
      <p:sp>
        <p:nvSpPr>
          <p:cNvPr id="21" name="Text 16"/>
          <p:cNvSpPr/>
          <p:nvPr/>
        </p:nvSpPr>
        <p:spPr>
          <a:xfrm>
            <a:off x="6151513" y="3777928"/>
            <a:ext cx="2358033"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Where possible, act within your authority to close gaps and correct deficiencies before they require pastoral intervention.</a:t>
            </a:r>
            <a:endParaRPr lang="en-US" sz="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18421" y="409426"/>
            <a:ext cx="4736157" cy="873919"/>
          </a:xfrm>
          <a:prstGeom prst="rect">
            <a:avLst/>
          </a:prstGeom>
          <a:noFill/>
          <a:ln/>
        </p:spPr>
        <p:txBody>
          <a:bodyPr wrap="square" lIns="0" tIns="0" rIns="0" bIns="0" rtlCol="0" anchor="t"/>
          <a:lstStyle/>
          <a:p>
            <a:pPr marL="0" indent="0" algn="l">
              <a:lnSpc>
                <a:spcPts val="3400"/>
              </a:lnSpc>
              <a:buNone/>
            </a:pPr>
            <a:r>
              <a:rPr lang="en-US" sz="2750" dirty="0">
                <a:solidFill>
                  <a:srgbClr val="373B48"/>
                </a:solidFill>
                <a:latin typeface="Mona Sans Semi Bold" pitchFamily="34" charset="0"/>
                <a:ea typeface="Mona Sans Semi Bold" pitchFamily="34" charset="-122"/>
                <a:cs typeface="Mona Sans Semi Bold" pitchFamily="34" charset="-120"/>
              </a:rPr>
              <a:t>Partners in the Mission of God</a:t>
            </a:r>
            <a:endParaRPr lang="en-US" sz="2750" dirty="0"/>
          </a:p>
        </p:txBody>
      </p:sp>
      <p:sp>
        <p:nvSpPr>
          <p:cNvPr id="4" name="Text 1"/>
          <p:cNvSpPr/>
          <p:nvPr/>
        </p:nvSpPr>
        <p:spPr>
          <a:xfrm>
            <a:off x="3918421" y="1473398"/>
            <a:ext cx="4736157" cy="1065981"/>
          </a:xfrm>
          <a:prstGeom prst="rect">
            <a:avLst/>
          </a:prstGeom>
          <a:noFill/>
          <a:ln/>
        </p:spPr>
        <p:txBody>
          <a:bodyPr wrap="square" lIns="0" tIns="0" rIns="0" bIns="0" rtlCol="0" anchor="t"/>
          <a:lstStyle/>
          <a:p>
            <a:pPr marL="0" indent="0" algn="l">
              <a:lnSpc>
                <a:spcPts val="1650"/>
              </a:lnSpc>
              <a:buNone/>
            </a:pPr>
            <a:r>
              <a:rPr lang="en-US" sz="1100" dirty="0">
                <a:solidFill>
                  <a:srgbClr val="52586B"/>
                </a:solidFill>
                <a:latin typeface="Funnel Sans" pitchFamily="34" charset="0"/>
                <a:ea typeface="Funnel Sans" pitchFamily="34" charset="-122"/>
                <a:cs typeface="Funnel Sans" pitchFamily="34" charset="-120"/>
              </a:rPr>
              <a:t>The partnership between pastor and administrator is not merely organizational,  it is </a:t>
            </a:r>
            <a:r>
              <a:rPr lang="en-US" sz="1100" b="1" dirty="0">
                <a:solidFill>
                  <a:srgbClr val="52586B"/>
                </a:solidFill>
                <a:latin typeface="Funnel Sans" pitchFamily="34" charset="0"/>
                <a:ea typeface="Funnel Sans" pitchFamily="34" charset="-122"/>
                <a:cs typeface="Funnel Sans" pitchFamily="34" charset="-120"/>
              </a:rPr>
              <a:t>biblical, strategic, and sacred</a:t>
            </a:r>
            <a:r>
              <a:rPr lang="en-US" sz="1100" dirty="0">
                <a:solidFill>
                  <a:srgbClr val="52586B"/>
                </a:solidFill>
                <a:latin typeface="Funnel Sans" pitchFamily="34" charset="0"/>
                <a:ea typeface="Funnel Sans" pitchFamily="34" charset="-122"/>
                <a:cs typeface="Funnel Sans" pitchFamily="34" charset="-120"/>
              </a:rPr>
              <a:t>. When both roles are honored, the church is protected from burnout, legal gaps, and operational failure. More than that, it is positioned to grow, flourish, and fulfill the calling God has placed upon it.</a:t>
            </a:r>
            <a:endParaRPr lang="en-US" sz="1100" dirty="0"/>
          </a:p>
        </p:txBody>
      </p:sp>
      <p:sp>
        <p:nvSpPr>
          <p:cNvPr id="5" name="Text 2"/>
          <p:cNvSpPr/>
          <p:nvPr/>
        </p:nvSpPr>
        <p:spPr>
          <a:xfrm>
            <a:off x="4128120" y="2824386"/>
            <a:ext cx="4526459" cy="639589"/>
          </a:xfrm>
          <a:prstGeom prst="rect">
            <a:avLst/>
          </a:prstGeom>
          <a:noFill/>
          <a:ln/>
        </p:spPr>
        <p:txBody>
          <a:bodyPr wrap="square" lIns="0" tIns="0" rIns="0" bIns="0" rtlCol="0" anchor="t"/>
          <a:lstStyle/>
          <a:p>
            <a:pPr marL="0" indent="0" algn="l">
              <a:lnSpc>
                <a:spcPts val="1650"/>
              </a:lnSpc>
              <a:buNone/>
            </a:pPr>
            <a:r>
              <a:rPr lang="en-US" sz="1100" i="1" dirty="0">
                <a:solidFill>
                  <a:srgbClr val="52586B"/>
                </a:solidFill>
                <a:latin typeface="Funnel Sans" pitchFamily="34" charset="0"/>
                <a:ea typeface="Funnel Sans" pitchFamily="34" charset="-122"/>
                <a:cs typeface="Funnel Sans" pitchFamily="34" charset="-120"/>
              </a:rPr>
              <a:t>"He gave the apostles, the prophets, the evangelists, the shepherds and teachers, to equip the saints for the work of ministry, for building up the body of Christ."</a:t>
            </a:r>
            <a:r>
              <a:rPr lang="en-US" sz="1100" dirty="0">
                <a:solidFill>
                  <a:srgbClr val="52586B"/>
                </a:solidFill>
                <a:latin typeface="Funnel Sans" pitchFamily="34" charset="0"/>
                <a:ea typeface="Funnel Sans" pitchFamily="34" charset="-122"/>
                <a:cs typeface="Funnel Sans" pitchFamily="34" charset="-120"/>
              </a:rPr>
              <a:t>   </a:t>
            </a:r>
            <a:r>
              <a:rPr lang="en-US" sz="1100" b="1" dirty="0">
                <a:solidFill>
                  <a:srgbClr val="52586B"/>
                </a:solidFill>
                <a:latin typeface="Funnel Sans" pitchFamily="34" charset="0"/>
                <a:ea typeface="Funnel Sans" pitchFamily="34" charset="-122"/>
                <a:cs typeface="Funnel Sans" pitchFamily="34" charset="-120"/>
              </a:rPr>
              <a:t>Ephesians 4:11-12</a:t>
            </a:r>
            <a:endParaRPr lang="en-US" sz="1100" dirty="0"/>
          </a:p>
        </p:txBody>
      </p:sp>
      <p:sp>
        <p:nvSpPr>
          <p:cNvPr id="6" name="Shape 3"/>
          <p:cNvSpPr/>
          <p:nvPr/>
        </p:nvSpPr>
        <p:spPr>
          <a:xfrm>
            <a:off x="3918421" y="2681883"/>
            <a:ext cx="19050" cy="924595"/>
          </a:xfrm>
          <a:prstGeom prst="rect">
            <a:avLst/>
          </a:prstGeom>
          <a:solidFill>
            <a:srgbClr val="373B48"/>
          </a:solidFill>
          <a:ln/>
        </p:spPr>
        <p:txBody>
          <a:bodyPr/>
          <a:lstStyle/>
          <a:p>
            <a:endParaRPr lang="en-US"/>
          </a:p>
        </p:txBody>
      </p:sp>
      <p:sp>
        <p:nvSpPr>
          <p:cNvPr id="7" name="Shape 4"/>
          <p:cNvSpPr/>
          <p:nvPr/>
        </p:nvSpPr>
        <p:spPr>
          <a:xfrm>
            <a:off x="3918421" y="3748980"/>
            <a:ext cx="4736157" cy="985093"/>
          </a:xfrm>
          <a:prstGeom prst="roundRect">
            <a:avLst>
              <a:gd name="adj" fmla="val 5962"/>
            </a:avLst>
          </a:prstGeom>
          <a:solidFill>
            <a:srgbClr val="B6FCB8"/>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4058245" y="3958456"/>
            <a:ext cx="174799" cy="139824"/>
          </a:xfrm>
          <a:prstGeom prst="rect">
            <a:avLst/>
          </a:prstGeom>
        </p:spPr>
      </p:pic>
      <p:sp>
        <p:nvSpPr>
          <p:cNvPr id="9" name="Text 5"/>
          <p:cNvSpPr/>
          <p:nvPr/>
        </p:nvSpPr>
        <p:spPr>
          <a:xfrm>
            <a:off x="4372868" y="3910608"/>
            <a:ext cx="4141887" cy="639589"/>
          </a:xfrm>
          <a:prstGeom prst="rect">
            <a:avLst/>
          </a:prstGeom>
          <a:noFill/>
          <a:ln/>
        </p:spPr>
        <p:txBody>
          <a:bodyPr wrap="square" lIns="0" tIns="0" rIns="0" bIns="0" rtlCol="0" anchor="t"/>
          <a:lstStyle/>
          <a:p>
            <a:pPr marL="0" indent="0" algn="l">
              <a:lnSpc>
                <a:spcPts val="1650"/>
              </a:lnSpc>
              <a:buNone/>
            </a:pPr>
            <a:r>
              <a:rPr lang="en-US" sz="1100" dirty="0">
                <a:solidFill>
                  <a:srgbClr val="000000"/>
                </a:solidFill>
                <a:latin typeface="Funnel Sans" pitchFamily="34" charset="0"/>
                <a:ea typeface="Funnel Sans" pitchFamily="34" charset="-122"/>
                <a:cs typeface="Funnel Sans" pitchFamily="34" charset="-120"/>
              </a:rPr>
              <a:t>Together,  one providing direction, the other providing organization,  pastor and administrator protect the mission of the Church and ensure it endures for generations to come.</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1235348"/>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373B48"/>
                </a:solidFill>
                <a:latin typeface="Mona Sans Semi Bold" pitchFamily="34" charset="0"/>
                <a:ea typeface="Mona Sans Semi Bold" pitchFamily="34" charset="-122"/>
                <a:cs typeface="Mona Sans Semi Bold" pitchFamily="34" charset="-120"/>
              </a:rPr>
              <a:t>The Foundation</a:t>
            </a:r>
            <a:endParaRPr lang="en-US" sz="1200" dirty="0"/>
          </a:p>
        </p:txBody>
      </p:sp>
      <p:sp>
        <p:nvSpPr>
          <p:cNvPr id="3" name="Text 1"/>
          <p:cNvSpPr/>
          <p:nvPr/>
        </p:nvSpPr>
        <p:spPr>
          <a:xfrm>
            <a:off x="496119" y="1478756"/>
            <a:ext cx="7954342" cy="387548"/>
          </a:xfrm>
          <a:prstGeom prst="rect">
            <a:avLst/>
          </a:prstGeom>
          <a:noFill/>
          <a:ln/>
        </p:spPr>
        <p:txBody>
          <a:bodyPr wrap="none" lIns="0" tIns="0" rIns="0" bIns="0" rtlCol="0" anchor="t"/>
          <a:lstStyle/>
          <a:p>
            <a:pPr marL="0" indent="0" algn="l">
              <a:lnSpc>
                <a:spcPts val="3050"/>
              </a:lnSpc>
              <a:buNone/>
            </a:pPr>
            <a:r>
              <a:rPr lang="en-US" sz="2400" dirty="0">
                <a:solidFill>
                  <a:srgbClr val="373B48"/>
                </a:solidFill>
                <a:latin typeface="Mona Sans Semi Bold" pitchFamily="34" charset="0"/>
                <a:ea typeface="Mona Sans Semi Bold" pitchFamily="34" charset="-122"/>
                <a:cs typeface="Mona Sans Semi Bold" pitchFamily="34" charset="-120"/>
              </a:rPr>
              <a:t>The Church Has a Mission. It Must Be Protected</a:t>
            </a:r>
            <a:endParaRPr lang="en-US" sz="2400" dirty="0"/>
          </a:p>
        </p:txBody>
      </p:sp>
      <p:sp>
        <p:nvSpPr>
          <p:cNvPr id="4" name="Shape 2"/>
          <p:cNvSpPr/>
          <p:nvPr/>
        </p:nvSpPr>
        <p:spPr>
          <a:xfrm>
            <a:off x="406822" y="2052340"/>
            <a:ext cx="4103191" cy="1855812"/>
          </a:xfrm>
          <a:prstGeom prst="roundRect">
            <a:avLst>
              <a:gd name="adj" fmla="val 4813"/>
            </a:avLst>
          </a:prstGeom>
          <a:solidFill>
            <a:srgbClr val="373B48">
              <a:alpha val="95000"/>
            </a:srgbClr>
          </a:solidFill>
          <a:ln/>
        </p:spPr>
        <p:txBody>
          <a:bodyPr/>
          <a:lstStyle/>
          <a:p>
            <a:endParaRPr lang="en-US"/>
          </a:p>
        </p:txBody>
      </p:sp>
      <p:sp>
        <p:nvSpPr>
          <p:cNvPr id="5" name="Text 3"/>
          <p:cNvSpPr/>
          <p:nvPr/>
        </p:nvSpPr>
        <p:spPr>
          <a:xfrm>
            <a:off x="530796" y="2176314"/>
            <a:ext cx="1725885" cy="193849"/>
          </a:xfrm>
          <a:prstGeom prst="rect">
            <a:avLst/>
          </a:prstGeom>
          <a:noFill/>
          <a:ln/>
        </p:spPr>
        <p:txBody>
          <a:bodyPr wrap="none" lIns="0" tIns="0" rIns="0" bIns="0" rtlCol="0" anchor="t"/>
          <a:lstStyle/>
          <a:p>
            <a:pPr marL="0" indent="0" algn="l">
              <a:lnSpc>
                <a:spcPts val="1500"/>
              </a:lnSpc>
              <a:buNone/>
            </a:pPr>
            <a:r>
              <a:rPr lang="en-US" sz="1200" dirty="0">
                <a:solidFill>
                  <a:srgbClr val="FFFFFF"/>
                </a:solidFill>
                <a:latin typeface="Mona Sans Semi Bold" pitchFamily="34" charset="0"/>
                <a:ea typeface="Mona Sans Semi Bold" pitchFamily="34" charset="-122"/>
                <a:cs typeface="Mona Sans Semi Bold" pitchFamily="34" charset="-120"/>
              </a:rPr>
              <a:t>The Great Commission</a:t>
            </a:r>
            <a:endParaRPr lang="en-US" sz="1200" dirty="0"/>
          </a:p>
        </p:txBody>
      </p:sp>
      <p:sp>
        <p:nvSpPr>
          <p:cNvPr id="6" name="Text 4"/>
          <p:cNvSpPr/>
          <p:nvPr/>
        </p:nvSpPr>
        <p:spPr>
          <a:xfrm>
            <a:off x="530796" y="2494136"/>
            <a:ext cx="3855244" cy="595387"/>
          </a:xfrm>
          <a:prstGeom prst="rect">
            <a:avLst/>
          </a:prstGeom>
          <a:noFill/>
          <a:ln/>
        </p:spPr>
        <p:txBody>
          <a:bodyPr wrap="square" lIns="0" tIns="0" rIns="0" bIns="0" rtlCol="0" anchor="t"/>
          <a:lstStyle/>
          <a:p>
            <a:pPr marL="0" indent="0" algn="l">
              <a:lnSpc>
                <a:spcPts val="1550"/>
              </a:lnSpc>
              <a:buNone/>
            </a:pPr>
            <a:r>
              <a:rPr lang="en-US" sz="950" i="1" dirty="0">
                <a:solidFill>
                  <a:srgbClr val="FFFFFF"/>
                </a:solidFill>
                <a:latin typeface="Funnel Sans" pitchFamily="34" charset="0"/>
                <a:ea typeface="Funnel Sans" pitchFamily="34" charset="-122"/>
                <a:cs typeface="Funnel Sans" pitchFamily="34" charset="-120"/>
              </a:rPr>
              <a:t>"Go therefore and make disciples of all nations, baptizing them in the name of the Father and of the Son and of the Holy Spirit."</a:t>
            </a:r>
            <a:r>
              <a:rPr lang="en-US" sz="950" dirty="0">
                <a:solidFill>
                  <a:srgbClr val="FFFFFF"/>
                </a:solidFill>
                <a:latin typeface="Funnel Sans" pitchFamily="34" charset="0"/>
                <a:ea typeface="Funnel Sans" pitchFamily="34" charset="-122"/>
                <a:cs typeface="Funnel Sans" pitchFamily="34" charset="-120"/>
              </a:rPr>
              <a:t>— Matthew 28:19 (ESV)</a:t>
            </a:r>
            <a:endParaRPr lang="en-US" sz="950" dirty="0"/>
          </a:p>
        </p:txBody>
      </p:sp>
      <p:sp>
        <p:nvSpPr>
          <p:cNvPr id="7" name="Text 5"/>
          <p:cNvSpPr/>
          <p:nvPr/>
        </p:nvSpPr>
        <p:spPr>
          <a:xfrm>
            <a:off x="530796" y="3201144"/>
            <a:ext cx="3855244" cy="595387"/>
          </a:xfrm>
          <a:prstGeom prst="rect">
            <a:avLst/>
          </a:prstGeom>
          <a:noFill/>
          <a:ln/>
        </p:spPr>
        <p:txBody>
          <a:bodyPr wrap="square" lIns="0" tIns="0" rIns="0" bIns="0" rtlCol="0" anchor="t"/>
          <a:lstStyle/>
          <a:p>
            <a:pPr marL="0" indent="0" algn="l">
              <a:lnSpc>
                <a:spcPts val="1550"/>
              </a:lnSpc>
              <a:buNone/>
            </a:pPr>
            <a:r>
              <a:rPr lang="en-US" sz="950" dirty="0">
                <a:solidFill>
                  <a:srgbClr val="FFFFFF"/>
                </a:solidFill>
                <a:latin typeface="Funnel Sans" pitchFamily="34" charset="0"/>
                <a:ea typeface="Funnel Sans" pitchFamily="34" charset="-122"/>
                <a:cs typeface="Funnel Sans" pitchFamily="34" charset="-120"/>
              </a:rPr>
              <a:t>The Church does not exist for itself. It exists to fulfill the mandate of Jesus Christ, to reach the lost, make disciples, and advance the Kingdom of God.</a:t>
            </a:r>
            <a:endParaRPr lang="en-US" sz="950" dirty="0"/>
          </a:p>
        </p:txBody>
      </p:sp>
      <p:sp>
        <p:nvSpPr>
          <p:cNvPr id="8" name="Text 6"/>
          <p:cNvSpPr/>
          <p:nvPr/>
        </p:nvSpPr>
        <p:spPr>
          <a:xfrm>
            <a:off x="4728046" y="2176314"/>
            <a:ext cx="1741066" cy="193849"/>
          </a:xfrm>
          <a:prstGeom prst="rect">
            <a:avLst/>
          </a:prstGeom>
          <a:noFill/>
          <a:ln/>
        </p:spPr>
        <p:txBody>
          <a:bodyPr wrap="none" lIns="0" tIns="0" rIns="0" bIns="0" rtlCol="0" anchor="t"/>
          <a:lstStyle/>
          <a:p>
            <a:pPr marL="0" indent="0" algn="l">
              <a:lnSpc>
                <a:spcPts val="1500"/>
              </a:lnSpc>
              <a:buNone/>
            </a:pPr>
            <a:r>
              <a:rPr lang="en-US" sz="1200" dirty="0">
                <a:solidFill>
                  <a:srgbClr val="373B48"/>
                </a:solidFill>
                <a:latin typeface="Mona Sans Semi Bold" pitchFamily="34" charset="0"/>
                <a:ea typeface="Mona Sans Semi Bold" pitchFamily="34" charset="-122"/>
                <a:cs typeface="Mona Sans Semi Bold" pitchFamily="34" charset="-120"/>
              </a:rPr>
              <a:t>A Mission Under Threat</a:t>
            </a:r>
            <a:endParaRPr lang="en-US" sz="1200" dirty="0"/>
          </a:p>
        </p:txBody>
      </p:sp>
      <p:sp>
        <p:nvSpPr>
          <p:cNvPr id="9" name="Text 7"/>
          <p:cNvSpPr/>
          <p:nvPr/>
        </p:nvSpPr>
        <p:spPr>
          <a:xfrm>
            <a:off x="4728046" y="2494136"/>
            <a:ext cx="3924598"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Every great mission faces opposition. Legal vulnerabilities, administrative failures, record-keeping gaps, and distracted leadership can derail even the most Spirit-led congregation.</a:t>
            </a:r>
            <a:endParaRPr lang="en-US" sz="950" dirty="0"/>
          </a:p>
        </p:txBody>
      </p:sp>
      <p:sp>
        <p:nvSpPr>
          <p:cNvPr id="10" name="Text 8"/>
          <p:cNvSpPr/>
          <p:nvPr/>
        </p:nvSpPr>
        <p:spPr>
          <a:xfrm>
            <a:off x="4728046" y="3201144"/>
            <a:ext cx="3924598"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The role of the church secretary or administrator is not peripheral; it is </a:t>
            </a:r>
            <a:r>
              <a:rPr lang="en-US" sz="950" b="1" dirty="0">
                <a:solidFill>
                  <a:srgbClr val="52586B"/>
                </a:solidFill>
                <a:latin typeface="Funnel Sans" pitchFamily="34" charset="0"/>
                <a:ea typeface="Funnel Sans" pitchFamily="34" charset="-122"/>
                <a:cs typeface="Funnel Sans" pitchFamily="34" charset="-120"/>
              </a:rPr>
              <a:t>prophylactic</a:t>
            </a:r>
            <a:r>
              <a:rPr lang="en-US" sz="950" dirty="0">
                <a:solidFill>
                  <a:srgbClr val="52586B"/>
                </a:solidFill>
                <a:latin typeface="Funnel Sans" pitchFamily="34" charset="0"/>
                <a:ea typeface="Funnel Sans" pitchFamily="34" charset="-122"/>
                <a:cs typeface="Funnel Sans" pitchFamily="34" charset="-120"/>
              </a:rPr>
              <a:t>. You are the first line of defense that keeps the mission moving forward, unhindered and protected.</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40023" y="684535"/>
            <a:ext cx="4674691" cy="482203"/>
          </a:xfrm>
          <a:prstGeom prst="rect">
            <a:avLst/>
          </a:prstGeom>
          <a:noFill/>
          <a:ln/>
        </p:spPr>
        <p:txBody>
          <a:bodyPr wrap="none" lIns="0" tIns="0" rIns="0" bIns="0" rtlCol="0" anchor="t"/>
          <a:lstStyle/>
          <a:p>
            <a:pPr marL="0" indent="0" algn="l">
              <a:lnSpc>
                <a:spcPts val="3750"/>
              </a:lnSpc>
              <a:buNone/>
            </a:pPr>
            <a:r>
              <a:rPr lang="en-US" sz="3000" dirty="0">
                <a:solidFill>
                  <a:srgbClr val="373B48"/>
                </a:solidFill>
                <a:latin typeface="Mona Sans Semi Bold" pitchFamily="34" charset="0"/>
                <a:ea typeface="Mona Sans Semi Bold" pitchFamily="34" charset="-122"/>
                <a:cs typeface="Mona Sans Semi Bold" pitchFamily="34" charset="-120"/>
              </a:rPr>
              <a:t>A Symbiotic Relationship</a:t>
            </a:r>
            <a:endParaRPr lang="en-US" sz="3000" dirty="0"/>
          </a:p>
        </p:txBody>
      </p:sp>
      <p:sp>
        <p:nvSpPr>
          <p:cNvPr id="3" name="Text 1"/>
          <p:cNvSpPr/>
          <p:nvPr/>
        </p:nvSpPr>
        <p:spPr>
          <a:xfrm>
            <a:off x="540023" y="1475333"/>
            <a:ext cx="8063954" cy="493812"/>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A symbiotic relationship is a close, ongoing interaction between two different organisms in which </a:t>
            </a:r>
            <a:r>
              <a:rPr lang="en-US" sz="1200" b="1" dirty="0">
                <a:solidFill>
                  <a:srgbClr val="52586B"/>
                </a:solidFill>
                <a:latin typeface="Funnel Sans" pitchFamily="34" charset="0"/>
                <a:ea typeface="Funnel Sans" pitchFamily="34" charset="-122"/>
                <a:cs typeface="Funnel Sans" pitchFamily="34" charset="-120"/>
              </a:rPr>
              <a:t>both benefit</a:t>
            </a:r>
            <a:r>
              <a:rPr lang="en-US" sz="1200" dirty="0">
                <a:solidFill>
                  <a:srgbClr val="52586B"/>
                </a:solidFill>
                <a:latin typeface="Funnel Sans" pitchFamily="34" charset="0"/>
                <a:ea typeface="Funnel Sans" pitchFamily="34" charset="-122"/>
                <a:cs typeface="Funnel Sans" pitchFamily="34" charset="-120"/>
              </a:rPr>
              <a:t> from each other's presence and contribution.</a:t>
            </a:r>
            <a:endParaRPr lang="en-US" sz="1200" dirty="0"/>
          </a:p>
        </p:txBody>
      </p:sp>
      <p:sp>
        <p:nvSpPr>
          <p:cNvPr id="4" name="Shape 2"/>
          <p:cNvSpPr/>
          <p:nvPr/>
        </p:nvSpPr>
        <p:spPr>
          <a:xfrm>
            <a:off x="540023" y="2142679"/>
            <a:ext cx="2585145" cy="1401961"/>
          </a:xfrm>
          <a:prstGeom prst="roundRect">
            <a:avLst>
              <a:gd name="adj" fmla="val 4623"/>
            </a:avLst>
          </a:prstGeom>
          <a:solidFill>
            <a:srgbClr val="E2E4E9"/>
          </a:solidFill>
          <a:ln w="9525">
            <a:solidFill>
              <a:srgbClr val="C8CACF"/>
            </a:solidFill>
            <a:prstDash val="solid"/>
          </a:ln>
        </p:spPr>
        <p:txBody>
          <a:bodyPr/>
          <a:lstStyle/>
          <a:p>
            <a:endParaRPr lang="en-US"/>
          </a:p>
        </p:txBody>
      </p:sp>
      <p:sp>
        <p:nvSpPr>
          <p:cNvPr id="5" name="Text 3"/>
          <p:cNvSpPr/>
          <p:nvPr/>
        </p:nvSpPr>
        <p:spPr>
          <a:xfrm>
            <a:off x="703808" y="2306464"/>
            <a:ext cx="1928813" cy="241102"/>
          </a:xfrm>
          <a:prstGeom prst="rect">
            <a:avLst/>
          </a:prstGeom>
          <a:noFill/>
          <a:ln/>
        </p:spPr>
        <p:txBody>
          <a:bodyPr wrap="none" lIns="0" tIns="0" rIns="0" bIns="0" rtlCol="0" anchor="t"/>
          <a:lstStyle/>
          <a:p>
            <a:pPr marL="0" indent="0" algn="l">
              <a:lnSpc>
                <a:spcPts val="1850"/>
              </a:lnSpc>
              <a:buNone/>
            </a:pPr>
            <a:r>
              <a:rPr lang="en-US" sz="1500" dirty="0">
                <a:solidFill>
                  <a:srgbClr val="52586B"/>
                </a:solidFill>
                <a:latin typeface="Mona Sans Semi Bold" pitchFamily="34" charset="0"/>
                <a:ea typeface="Mona Sans Semi Bold" pitchFamily="34" charset="-122"/>
                <a:cs typeface="Mona Sans Semi Bold" pitchFamily="34" charset="-120"/>
              </a:rPr>
              <a:t>Mutual Benefit</a:t>
            </a:r>
            <a:endParaRPr lang="en-US" sz="1500" dirty="0"/>
          </a:p>
        </p:txBody>
      </p:sp>
      <p:sp>
        <p:nvSpPr>
          <p:cNvPr id="6" name="Text 4"/>
          <p:cNvSpPr/>
          <p:nvPr/>
        </p:nvSpPr>
        <p:spPr>
          <a:xfrm>
            <a:off x="703808" y="2640137"/>
            <a:ext cx="2257574" cy="493812"/>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Both parties gain something valuable from the partnership.</a:t>
            </a:r>
            <a:endParaRPr lang="en-US" sz="1200" dirty="0"/>
          </a:p>
        </p:txBody>
      </p:sp>
      <p:sp>
        <p:nvSpPr>
          <p:cNvPr id="7" name="Shape 5"/>
          <p:cNvSpPr/>
          <p:nvPr/>
        </p:nvSpPr>
        <p:spPr>
          <a:xfrm>
            <a:off x="3279428" y="2142679"/>
            <a:ext cx="2585145" cy="1401961"/>
          </a:xfrm>
          <a:prstGeom prst="roundRect">
            <a:avLst>
              <a:gd name="adj" fmla="val 4623"/>
            </a:avLst>
          </a:prstGeom>
          <a:solidFill>
            <a:srgbClr val="E2E4E9"/>
          </a:solidFill>
          <a:ln w="9525">
            <a:solidFill>
              <a:srgbClr val="C8CACF"/>
            </a:solidFill>
            <a:prstDash val="solid"/>
          </a:ln>
        </p:spPr>
        <p:txBody>
          <a:bodyPr/>
          <a:lstStyle/>
          <a:p>
            <a:endParaRPr lang="en-US"/>
          </a:p>
        </p:txBody>
      </p:sp>
      <p:sp>
        <p:nvSpPr>
          <p:cNvPr id="8" name="Text 6"/>
          <p:cNvSpPr/>
          <p:nvPr/>
        </p:nvSpPr>
        <p:spPr>
          <a:xfrm>
            <a:off x="3443213" y="2306464"/>
            <a:ext cx="1928813" cy="241102"/>
          </a:xfrm>
          <a:prstGeom prst="rect">
            <a:avLst/>
          </a:prstGeom>
          <a:noFill/>
          <a:ln/>
        </p:spPr>
        <p:txBody>
          <a:bodyPr wrap="none" lIns="0" tIns="0" rIns="0" bIns="0" rtlCol="0" anchor="t"/>
          <a:lstStyle/>
          <a:p>
            <a:pPr marL="0" indent="0" algn="l">
              <a:lnSpc>
                <a:spcPts val="1850"/>
              </a:lnSpc>
              <a:buNone/>
            </a:pPr>
            <a:r>
              <a:rPr lang="en-US" sz="1500" dirty="0">
                <a:solidFill>
                  <a:srgbClr val="52586B"/>
                </a:solidFill>
                <a:latin typeface="Mona Sans Semi Bold" pitchFamily="34" charset="0"/>
                <a:ea typeface="Mona Sans Semi Bold" pitchFamily="34" charset="-122"/>
                <a:cs typeface="Mona Sans Semi Bold" pitchFamily="34" charset="-120"/>
              </a:rPr>
              <a:t>Interdependence</a:t>
            </a:r>
            <a:endParaRPr lang="en-US" sz="1500" dirty="0"/>
          </a:p>
        </p:txBody>
      </p:sp>
      <p:sp>
        <p:nvSpPr>
          <p:cNvPr id="9" name="Text 7"/>
          <p:cNvSpPr/>
          <p:nvPr/>
        </p:nvSpPr>
        <p:spPr>
          <a:xfrm>
            <a:off x="3443213" y="2640137"/>
            <a:ext cx="225757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Each relies on the other in meaningful, complementary ways.</a:t>
            </a:r>
            <a:endParaRPr lang="en-US" sz="1200" dirty="0"/>
          </a:p>
        </p:txBody>
      </p:sp>
      <p:sp>
        <p:nvSpPr>
          <p:cNvPr id="10" name="Shape 8"/>
          <p:cNvSpPr/>
          <p:nvPr/>
        </p:nvSpPr>
        <p:spPr>
          <a:xfrm>
            <a:off x="6018833" y="2142679"/>
            <a:ext cx="2585145" cy="1401961"/>
          </a:xfrm>
          <a:prstGeom prst="roundRect">
            <a:avLst>
              <a:gd name="adj" fmla="val 4623"/>
            </a:avLst>
          </a:prstGeom>
          <a:solidFill>
            <a:srgbClr val="E2E4E9"/>
          </a:solidFill>
          <a:ln w="9525">
            <a:solidFill>
              <a:srgbClr val="C8CACF"/>
            </a:solidFill>
            <a:prstDash val="solid"/>
          </a:ln>
        </p:spPr>
        <p:txBody>
          <a:bodyPr/>
          <a:lstStyle/>
          <a:p>
            <a:endParaRPr lang="en-US"/>
          </a:p>
        </p:txBody>
      </p:sp>
      <p:sp>
        <p:nvSpPr>
          <p:cNvPr id="11" name="Text 9"/>
          <p:cNvSpPr/>
          <p:nvPr/>
        </p:nvSpPr>
        <p:spPr>
          <a:xfrm>
            <a:off x="6182618" y="2306464"/>
            <a:ext cx="1928813" cy="241102"/>
          </a:xfrm>
          <a:prstGeom prst="rect">
            <a:avLst/>
          </a:prstGeom>
          <a:noFill/>
          <a:ln/>
        </p:spPr>
        <p:txBody>
          <a:bodyPr wrap="none" lIns="0" tIns="0" rIns="0" bIns="0" rtlCol="0" anchor="t"/>
          <a:lstStyle/>
          <a:p>
            <a:pPr marL="0" indent="0" algn="l">
              <a:lnSpc>
                <a:spcPts val="1850"/>
              </a:lnSpc>
              <a:buNone/>
            </a:pPr>
            <a:r>
              <a:rPr lang="en-US" sz="1500" dirty="0">
                <a:solidFill>
                  <a:srgbClr val="52586B"/>
                </a:solidFill>
                <a:latin typeface="Mona Sans Semi Bold" pitchFamily="34" charset="0"/>
                <a:ea typeface="Mona Sans Semi Bold" pitchFamily="34" charset="-122"/>
                <a:cs typeface="Mona Sans Semi Bold" pitchFamily="34" charset="-120"/>
              </a:rPr>
              <a:t>Harmony of Roles</a:t>
            </a:r>
            <a:endParaRPr lang="en-US" sz="1500" dirty="0"/>
          </a:p>
        </p:txBody>
      </p:sp>
      <p:sp>
        <p:nvSpPr>
          <p:cNvPr id="12" name="Text 10"/>
          <p:cNvSpPr/>
          <p:nvPr/>
        </p:nvSpPr>
        <p:spPr>
          <a:xfrm>
            <a:off x="6182618" y="2640137"/>
            <a:ext cx="2257574" cy="493812"/>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Each fulfills a distinct function — neither replaces the other.</a:t>
            </a:r>
            <a:endParaRPr lang="en-US" sz="1200" dirty="0"/>
          </a:p>
        </p:txBody>
      </p:sp>
      <p:sp>
        <p:nvSpPr>
          <p:cNvPr id="13" name="Text 11"/>
          <p:cNvSpPr/>
          <p:nvPr/>
        </p:nvSpPr>
        <p:spPr>
          <a:xfrm>
            <a:off x="540023" y="3718173"/>
            <a:ext cx="806395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The clownfish and sea anemone illustrate this perfectly: the anemone protects the clownfish from predators; the clownfish cleans the anemone and circulates water. Alone, each is vulnerable. Together, they thrive, just as Moses and Jethro, and just as pastor and administrator.</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6119" y="1171426"/>
            <a:ext cx="5994871" cy="387548"/>
          </a:xfrm>
          <a:prstGeom prst="rect">
            <a:avLst/>
          </a:prstGeom>
          <a:noFill/>
          <a:ln/>
        </p:spPr>
        <p:txBody>
          <a:bodyPr wrap="none" lIns="0" tIns="0" rIns="0" bIns="0" rtlCol="0" anchor="t"/>
          <a:lstStyle/>
          <a:p>
            <a:pPr marL="0" indent="0" algn="l">
              <a:lnSpc>
                <a:spcPts val="3050"/>
              </a:lnSpc>
              <a:buNone/>
            </a:pPr>
            <a:r>
              <a:rPr lang="en-US" sz="2400" dirty="0">
                <a:solidFill>
                  <a:srgbClr val="373B48"/>
                </a:solidFill>
                <a:latin typeface="Mona Sans Semi Bold" pitchFamily="34" charset="0"/>
                <a:ea typeface="Mona Sans Semi Bold" pitchFamily="34" charset="-122"/>
                <a:cs typeface="Mona Sans Semi Bold" pitchFamily="34" charset="-120"/>
              </a:rPr>
              <a:t>Administration Is a Gift of the Holy Spirit</a:t>
            </a:r>
            <a:endParaRPr lang="en-US" sz="2400" dirty="0"/>
          </a:p>
        </p:txBody>
      </p:sp>
      <p:sp>
        <p:nvSpPr>
          <p:cNvPr id="4" name="Text 2"/>
          <p:cNvSpPr/>
          <p:nvPr/>
        </p:nvSpPr>
        <p:spPr>
          <a:xfrm>
            <a:off x="496119" y="1745010"/>
            <a:ext cx="8151763" cy="396925"/>
          </a:xfrm>
          <a:prstGeom prst="rect">
            <a:avLst/>
          </a:prstGeom>
          <a:noFill/>
          <a:ln/>
        </p:spPr>
        <p:txBody>
          <a:bodyPr wrap="square" lIns="0" tIns="0" rIns="0" bIns="0" rtlCol="0" anchor="t"/>
          <a:lstStyle/>
          <a:p>
            <a:pPr marL="0" indent="0" algn="l">
              <a:lnSpc>
                <a:spcPts val="1550"/>
              </a:lnSpc>
              <a:buNone/>
            </a:pPr>
            <a:r>
              <a:rPr lang="en-US" sz="1200" dirty="0">
                <a:solidFill>
                  <a:srgbClr val="52586B"/>
                </a:solidFill>
                <a:latin typeface="Funnel Sans" pitchFamily="34" charset="0"/>
                <a:ea typeface="Funnel Sans" pitchFamily="34" charset="-122"/>
                <a:cs typeface="Funnel Sans" pitchFamily="34" charset="-120"/>
              </a:rPr>
              <a:t>Many believers view administration as a secular function. Scripture teaches otherwise. God himself ordains the gift of administration for the health of His Church.</a:t>
            </a:r>
            <a:endParaRPr lang="en-US" sz="1200" dirty="0"/>
          </a:p>
        </p:txBody>
      </p:sp>
      <p:sp>
        <p:nvSpPr>
          <p:cNvPr id="5" name="Shape 3"/>
          <p:cNvSpPr/>
          <p:nvPr/>
        </p:nvSpPr>
        <p:spPr>
          <a:xfrm>
            <a:off x="496119" y="2281461"/>
            <a:ext cx="2634555" cy="1934021"/>
          </a:xfrm>
          <a:prstGeom prst="roundRect">
            <a:avLst>
              <a:gd name="adj" fmla="val 3546"/>
            </a:avLst>
          </a:prstGeom>
          <a:solidFill>
            <a:srgbClr val="FFFFFF">
              <a:alpha val="95000"/>
            </a:srgbClr>
          </a:solidFill>
          <a:ln w="14288">
            <a:solidFill>
              <a:srgbClr val="C8CACF"/>
            </a:solidFill>
            <a:prstDash val="solid"/>
          </a:ln>
        </p:spPr>
        <p:txBody>
          <a:bodyPr/>
          <a:lstStyle/>
          <a:p>
            <a:endParaRPr lang="en-US"/>
          </a:p>
        </p:txBody>
      </p:sp>
      <p:sp>
        <p:nvSpPr>
          <p:cNvPr id="6" name="Shape 4"/>
          <p:cNvSpPr/>
          <p:nvPr/>
        </p:nvSpPr>
        <p:spPr>
          <a:xfrm>
            <a:off x="481831" y="2281461"/>
            <a:ext cx="57150" cy="1934021"/>
          </a:xfrm>
          <a:prstGeom prst="roundRect">
            <a:avLst>
              <a:gd name="adj" fmla="val 91163"/>
            </a:avLst>
          </a:prstGeom>
          <a:solidFill>
            <a:srgbClr val="373B48"/>
          </a:solidFill>
          <a:ln/>
        </p:spPr>
        <p:txBody>
          <a:bodyPr/>
          <a:lstStyle/>
          <a:p>
            <a:endParaRPr lang="en-US"/>
          </a:p>
        </p:txBody>
      </p:sp>
      <p:sp>
        <p:nvSpPr>
          <p:cNvPr id="7" name="Text 5"/>
          <p:cNvSpPr/>
          <p:nvPr/>
        </p:nvSpPr>
        <p:spPr>
          <a:xfrm>
            <a:off x="677242" y="2419722"/>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1 Corinthians 12:28</a:t>
            </a:r>
            <a:endParaRPr lang="en-US" sz="1200" dirty="0"/>
          </a:p>
        </p:txBody>
      </p:sp>
      <p:sp>
        <p:nvSpPr>
          <p:cNvPr id="8" name="Text 6"/>
          <p:cNvSpPr/>
          <p:nvPr/>
        </p:nvSpPr>
        <p:spPr>
          <a:xfrm>
            <a:off x="677242" y="2687985"/>
            <a:ext cx="2315170" cy="1389236"/>
          </a:xfrm>
          <a:prstGeom prst="rect">
            <a:avLst/>
          </a:prstGeom>
          <a:noFill/>
          <a:ln/>
        </p:spPr>
        <p:txBody>
          <a:bodyPr wrap="square" lIns="0" tIns="0" rIns="0" bIns="0" rtlCol="0" anchor="t"/>
          <a:lstStyle/>
          <a:p>
            <a:pPr marL="0" indent="0" algn="l">
              <a:lnSpc>
                <a:spcPts val="1550"/>
              </a:lnSpc>
              <a:buNone/>
            </a:pPr>
            <a:r>
              <a:rPr lang="en-US" sz="950" i="1" dirty="0">
                <a:solidFill>
                  <a:srgbClr val="52586B"/>
                </a:solidFill>
                <a:latin typeface="Funnel Sans" pitchFamily="34" charset="0"/>
                <a:ea typeface="Funnel Sans" pitchFamily="34" charset="-122"/>
                <a:cs typeface="Funnel Sans" pitchFamily="34" charset="-120"/>
              </a:rPr>
              <a:t>"And God has appointed in the church first apostles, second prophets, third teachers, then miracles... </a:t>
            </a:r>
            <a:r>
              <a:rPr lang="en-US" sz="950" b="1" i="1" dirty="0">
                <a:solidFill>
                  <a:srgbClr val="52586B"/>
                </a:solidFill>
                <a:latin typeface="Funnel Sans" pitchFamily="34" charset="0"/>
                <a:ea typeface="Funnel Sans" pitchFamily="34" charset="-122"/>
                <a:cs typeface="Funnel Sans" pitchFamily="34" charset="-120"/>
              </a:rPr>
              <a:t>administrations</a:t>
            </a:r>
            <a:r>
              <a:rPr lang="en-US" sz="950" i="1" dirty="0">
                <a:solidFill>
                  <a:srgbClr val="52586B"/>
                </a:solidFill>
                <a:latin typeface="Funnel Sans" pitchFamily="34" charset="0"/>
                <a:ea typeface="Funnel Sans" pitchFamily="34" charset="-122"/>
                <a:cs typeface="Funnel Sans" pitchFamily="34" charset="-120"/>
              </a:rPr>
              <a:t>, and various kinds of tongues."</a:t>
            </a:r>
            <a:r>
              <a:rPr lang="en-US" sz="950" dirty="0">
                <a:solidFill>
                  <a:srgbClr val="52586B"/>
                </a:solidFill>
                <a:latin typeface="Funnel Sans" pitchFamily="34" charset="0"/>
                <a:ea typeface="Funnel Sans" pitchFamily="34" charset="-122"/>
                <a:cs typeface="Funnel Sans" pitchFamily="34" charset="-120"/>
              </a:rPr>
              <a:t> Administration is listed among the spiritual gifts, appointed by God Himself for the ordering of His Church.</a:t>
            </a:r>
            <a:endParaRPr lang="en-US" sz="950" dirty="0"/>
          </a:p>
        </p:txBody>
      </p:sp>
      <p:sp>
        <p:nvSpPr>
          <p:cNvPr id="9" name="Shape 7"/>
          <p:cNvSpPr/>
          <p:nvPr/>
        </p:nvSpPr>
        <p:spPr>
          <a:xfrm>
            <a:off x="3254648" y="2281461"/>
            <a:ext cx="2634630" cy="1934021"/>
          </a:xfrm>
          <a:prstGeom prst="roundRect">
            <a:avLst>
              <a:gd name="adj" fmla="val 3546"/>
            </a:avLst>
          </a:prstGeom>
          <a:solidFill>
            <a:srgbClr val="FFFFFF">
              <a:alpha val="95000"/>
            </a:srgbClr>
          </a:solidFill>
          <a:ln w="14288">
            <a:solidFill>
              <a:srgbClr val="C8CACF"/>
            </a:solidFill>
            <a:prstDash val="solid"/>
          </a:ln>
        </p:spPr>
        <p:txBody>
          <a:bodyPr/>
          <a:lstStyle/>
          <a:p>
            <a:endParaRPr lang="en-US"/>
          </a:p>
        </p:txBody>
      </p:sp>
      <p:sp>
        <p:nvSpPr>
          <p:cNvPr id="10" name="Shape 8"/>
          <p:cNvSpPr/>
          <p:nvPr/>
        </p:nvSpPr>
        <p:spPr>
          <a:xfrm>
            <a:off x="3240360" y="2281461"/>
            <a:ext cx="57150" cy="1934021"/>
          </a:xfrm>
          <a:prstGeom prst="roundRect">
            <a:avLst>
              <a:gd name="adj" fmla="val 91163"/>
            </a:avLst>
          </a:prstGeom>
          <a:solidFill>
            <a:srgbClr val="373B48"/>
          </a:solidFill>
          <a:ln/>
        </p:spPr>
        <p:txBody>
          <a:bodyPr/>
          <a:lstStyle/>
          <a:p>
            <a:endParaRPr lang="en-US"/>
          </a:p>
        </p:txBody>
      </p:sp>
      <p:sp>
        <p:nvSpPr>
          <p:cNvPr id="11" name="Text 9"/>
          <p:cNvSpPr/>
          <p:nvPr/>
        </p:nvSpPr>
        <p:spPr>
          <a:xfrm>
            <a:off x="3435772" y="2419722"/>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Romans 12:8</a:t>
            </a:r>
            <a:endParaRPr lang="en-US" sz="1200" dirty="0"/>
          </a:p>
        </p:txBody>
      </p:sp>
      <p:sp>
        <p:nvSpPr>
          <p:cNvPr id="12" name="Text 10"/>
          <p:cNvSpPr/>
          <p:nvPr/>
        </p:nvSpPr>
        <p:spPr>
          <a:xfrm>
            <a:off x="3435772" y="2687985"/>
            <a:ext cx="2315245" cy="1190774"/>
          </a:xfrm>
          <a:prstGeom prst="rect">
            <a:avLst/>
          </a:prstGeom>
          <a:noFill/>
          <a:ln/>
        </p:spPr>
        <p:txBody>
          <a:bodyPr wrap="square" lIns="0" tIns="0" rIns="0" bIns="0" rtlCol="0" anchor="t"/>
          <a:lstStyle/>
          <a:p>
            <a:pPr marL="0" indent="0" algn="l">
              <a:lnSpc>
                <a:spcPts val="1550"/>
              </a:lnSpc>
              <a:buNone/>
            </a:pPr>
            <a:r>
              <a:rPr lang="en-US" sz="950" i="1" dirty="0">
                <a:solidFill>
                  <a:srgbClr val="52586B"/>
                </a:solidFill>
                <a:latin typeface="Funnel Sans" pitchFamily="34" charset="0"/>
                <a:ea typeface="Funnel Sans" pitchFamily="34" charset="-122"/>
                <a:cs typeface="Funnel Sans" pitchFamily="34" charset="-120"/>
              </a:rPr>
              <a:t>"...the one who leads, with diligence."</a:t>
            </a:r>
            <a:r>
              <a:rPr lang="en-US" sz="950" dirty="0">
                <a:solidFill>
                  <a:srgbClr val="52586B"/>
                </a:solidFill>
                <a:latin typeface="Funnel Sans" pitchFamily="34" charset="0"/>
                <a:ea typeface="Funnel Sans" pitchFamily="34" charset="-122"/>
                <a:cs typeface="Funnel Sans" pitchFamily="34" charset="-120"/>
              </a:rPr>
              <a:t> Diligence, careful, thorough, attentive work, is the hallmark of godly administration. It is not merely competence; it is a spiritual calling exercised with excellence.</a:t>
            </a:r>
            <a:endParaRPr lang="en-US" sz="950" dirty="0"/>
          </a:p>
        </p:txBody>
      </p:sp>
      <p:sp>
        <p:nvSpPr>
          <p:cNvPr id="13" name="Shape 11"/>
          <p:cNvSpPr/>
          <p:nvPr/>
        </p:nvSpPr>
        <p:spPr>
          <a:xfrm>
            <a:off x="6013252" y="2281461"/>
            <a:ext cx="2634555" cy="1934021"/>
          </a:xfrm>
          <a:prstGeom prst="roundRect">
            <a:avLst>
              <a:gd name="adj" fmla="val 3546"/>
            </a:avLst>
          </a:prstGeom>
          <a:solidFill>
            <a:srgbClr val="FFFFFF">
              <a:alpha val="95000"/>
            </a:srgbClr>
          </a:solidFill>
          <a:ln w="14288">
            <a:solidFill>
              <a:srgbClr val="C8CACF"/>
            </a:solidFill>
            <a:prstDash val="solid"/>
          </a:ln>
        </p:spPr>
        <p:txBody>
          <a:bodyPr/>
          <a:lstStyle/>
          <a:p>
            <a:endParaRPr lang="en-US"/>
          </a:p>
        </p:txBody>
      </p:sp>
      <p:sp>
        <p:nvSpPr>
          <p:cNvPr id="14" name="Shape 12"/>
          <p:cNvSpPr/>
          <p:nvPr/>
        </p:nvSpPr>
        <p:spPr>
          <a:xfrm>
            <a:off x="5998964" y="2281461"/>
            <a:ext cx="57150" cy="1934021"/>
          </a:xfrm>
          <a:prstGeom prst="roundRect">
            <a:avLst>
              <a:gd name="adj" fmla="val 91163"/>
            </a:avLst>
          </a:prstGeom>
          <a:solidFill>
            <a:srgbClr val="373B48"/>
          </a:solidFill>
          <a:ln/>
        </p:spPr>
        <p:txBody>
          <a:bodyPr/>
          <a:lstStyle/>
          <a:p>
            <a:endParaRPr lang="en-US"/>
          </a:p>
        </p:txBody>
      </p:sp>
      <p:sp>
        <p:nvSpPr>
          <p:cNvPr id="15" name="Text 13"/>
          <p:cNvSpPr/>
          <p:nvPr/>
        </p:nvSpPr>
        <p:spPr>
          <a:xfrm>
            <a:off x="6194375" y="2419722"/>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Exodus 18:21</a:t>
            </a:r>
            <a:endParaRPr lang="en-US" sz="1200" dirty="0"/>
          </a:p>
        </p:txBody>
      </p:sp>
      <p:sp>
        <p:nvSpPr>
          <p:cNvPr id="16" name="Text 14"/>
          <p:cNvSpPr/>
          <p:nvPr/>
        </p:nvSpPr>
        <p:spPr>
          <a:xfrm>
            <a:off x="6194375" y="2687985"/>
            <a:ext cx="2315170" cy="1389236"/>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Jethro counseled Moses: </a:t>
            </a:r>
            <a:r>
              <a:rPr lang="en-US" sz="950" i="1" dirty="0">
                <a:solidFill>
                  <a:srgbClr val="52586B"/>
                </a:solidFill>
                <a:latin typeface="Funnel Sans" pitchFamily="34" charset="0"/>
                <a:ea typeface="Funnel Sans" pitchFamily="34" charset="-122"/>
                <a:cs typeface="Funnel Sans" pitchFamily="34" charset="-120"/>
              </a:rPr>
              <a:t>"Select capable men from all the people, men who fear God, trustworthy men who hate dishonest gain, and appoint them as officials."</a:t>
            </a:r>
            <a:r>
              <a:rPr lang="en-US" sz="950" dirty="0">
                <a:solidFill>
                  <a:srgbClr val="52586B"/>
                </a:solidFill>
                <a:latin typeface="Funnel Sans" pitchFamily="34" charset="0"/>
                <a:ea typeface="Funnel Sans" pitchFamily="34" charset="-122"/>
                <a:cs typeface="Funnel Sans" pitchFamily="34" charset="-120"/>
              </a:rPr>
              <a:t> The first organizational structure in redemptive history was built on character-driven administration.</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40023" y="782910"/>
            <a:ext cx="4830142" cy="482203"/>
          </a:xfrm>
          <a:prstGeom prst="rect">
            <a:avLst/>
          </a:prstGeom>
          <a:noFill/>
          <a:ln/>
        </p:spPr>
        <p:txBody>
          <a:bodyPr wrap="none" lIns="0" tIns="0" rIns="0" bIns="0" rtlCol="0" anchor="t"/>
          <a:lstStyle/>
          <a:p>
            <a:pPr marL="0" indent="0" algn="l">
              <a:lnSpc>
                <a:spcPts val="3750"/>
              </a:lnSpc>
              <a:buNone/>
            </a:pPr>
            <a:r>
              <a:rPr lang="en-US" sz="3000" dirty="0">
                <a:solidFill>
                  <a:srgbClr val="373B48"/>
                </a:solidFill>
                <a:latin typeface="Mona Sans Semi Bold" pitchFamily="34" charset="0"/>
                <a:ea typeface="Mona Sans Semi Bold" pitchFamily="34" charset="-122"/>
                <a:cs typeface="Mona Sans Semi Bold" pitchFamily="34" charset="-120"/>
              </a:rPr>
              <a:t>The Moses &amp; Jethro Model</a:t>
            </a:r>
            <a:endParaRPr lang="en-US" sz="3000" dirty="0"/>
          </a:p>
        </p:txBody>
      </p:sp>
      <p:sp>
        <p:nvSpPr>
          <p:cNvPr id="3" name="Shape 1"/>
          <p:cNvSpPr/>
          <p:nvPr/>
        </p:nvSpPr>
        <p:spPr>
          <a:xfrm>
            <a:off x="428923" y="1496541"/>
            <a:ext cx="4065984" cy="1182291"/>
          </a:xfrm>
          <a:prstGeom prst="roundRect">
            <a:avLst>
              <a:gd name="adj" fmla="val 9397"/>
            </a:avLst>
          </a:prstGeom>
          <a:solidFill>
            <a:srgbClr val="373B48">
              <a:alpha val="95000"/>
            </a:srgbClr>
          </a:solidFill>
          <a:ln/>
        </p:spPr>
        <p:txBody>
          <a:bodyPr/>
          <a:lstStyle/>
          <a:p>
            <a:endParaRPr lang="en-US"/>
          </a:p>
        </p:txBody>
      </p:sp>
      <p:sp>
        <p:nvSpPr>
          <p:cNvPr id="4" name="Text 2"/>
          <p:cNvSpPr/>
          <p:nvPr/>
        </p:nvSpPr>
        <p:spPr>
          <a:xfrm>
            <a:off x="583183" y="1650802"/>
            <a:ext cx="1928813" cy="241102"/>
          </a:xfrm>
          <a:prstGeom prst="rect">
            <a:avLst/>
          </a:prstGeom>
          <a:noFill/>
          <a:ln/>
        </p:spPr>
        <p:txBody>
          <a:bodyPr wrap="none" lIns="0" tIns="0" rIns="0" bIns="0" rtlCol="0" anchor="t"/>
          <a:lstStyle/>
          <a:p>
            <a:pPr marL="0" indent="0" algn="l">
              <a:lnSpc>
                <a:spcPts val="1850"/>
              </a:lnSpc>
              <a:buNone/>
            </a:pPr>
            <a:r>
              <a:rPr lang="en-US" sz="2400" b="1" dirty="0">
                <a:solidFill>
                  <a:srgbClr val="FFFFFF"/>
                </a:solidFill>
                <a:latin typeface="Aharoni" panose="02010803020104030203" pitchFamily="2" charset="-79"/>
                <a:ea typeface="Mona Sans Semi Bold" pitchFamily="34" charset="-122"/>
                <a:cs typeface="Aharoni" panose="02010803020104030203" pitchFamily="2" charset="-79"/>
              </a:rPr>
              <a:t>Moses</a:t>
            </a:r>
            <a:endParaRPr lang="en-US" sz="2400" b="1" dirty="0">
              <a:latin typeface="Aharoni" panose="02010803020104030203" pitchFamily="2" charset="-79"/>
              <a:cs typeface="Aharoni" panose="02010803020104030203" pitchFamily="2" charset="-79"/>
            </a:endParaRPr>
          </a:p>
        </p:txBody>
      </p:sp>
      <p:sp>
        <p:nvSpPr>
          <p:cNvPr id="5" name="Text 3"/>
          <p:cNvSpPr/>
          <p:nvPr/>
        </p:nvSpPr>
        <p:spPr>
          <a:xfrm>
            <a:off x="583183" y="2046163"/>
            <a:ext cx="3757464" cy="493812"/>
          </a:xfrm>
          <a:prstGeom prst="rect">
            <a:avLst/>
          </a:prstGeom>
          <a:noFill/>
          <a:ln/>
        </p:spPr>
        <p:txBody>
          <a:bodyPr wrap="square" lIns="0" tIns="0" rIns="0" bIns="0" rtlCol="0" anchor="t"/>
          <a:lstStyle/>
          <a:p>
            <a:pPr marL="0" indent="0" algn="l">
              <a:lnSpc>
                <a:spcPts val="1900"/>
              </a:lnSpc>
              <a:buNone/>
            </a:pPr>
            <a:r>
              <a:rPr lang="en-US" sz="1200" dirty="0">
                <a:solidFill>
                  <a:srgbClr val="FFFFFF"/>
                </a:solidFill>
                <a:latin typeface="Funnel Sans" pitchFamily="34" charset="0"/>
                <a:ea typeface="Funnel Sans" pitchFamily="34" charset="-122"/>
                <a:cs typeface="Funnel Sans" pitchFamily="34" charset="-120"/>
              </a:rPr>
              <a:t>Carried the divine calling, the vision, and the authority to lead Israel. He provided </a:t>
            </a:r>
            <a:r>
              <a:rPr lang="en-US" sz="1200" b="1" dirty="0">
                <a:solidFill>
                  <a:srgbClr val="FFFFFF"/>
                </a:solidFill>
                <a:latin typeface="Funnel Sans" pitchFamily="34" charset="0"/>
                <a:ea typeface="Funnel Sans" pitchFamily="34" charset="-122"/>
                <a:cs typeface="Funnel Sans" pitchFamily="34" charset="-120"/>
              </a:rPr>
              <a:t>direction</a:t>
            </a:r>
            <a:r>
              <a:rPr lang="en-US" sz="1200" dirty="0">
                <a:solidFill>
                  <a:srgbClr val="FFFFFF"/>
                </a:solidFill>
                <a:latin typeface="Funnel Sans" pitchFamily="34" charset="0"/>
                <a:ea typeface="Funnel Sans" pitchFamily="34" charset="-122"/>
                <a:cs typeface="Funnel Sans" pitchFamily="34" charset="-120"/>
              </a:rPr>
              <a:t>.</a:t>
            </a:r>
            <a:endParaRPr lang="en-US" sz="1200" dirty="0"/>
          </a:p>
        </p:txBody>
      </p:sp>
      <p:sp>
        <p:nvSpPr>
          <p:cNvPr id="6" name="Text 4"/>
          <p:cNvSpPr/>
          <p:nvPr/>
        </p:nvSpPr>
        <p:spPr>
          <a:xfrm>
            <a:off x="4764956" y="1650802"/>
            <a:ext cx="1928813" cy="241102"/>
          </a:xfrm>
          <a:prstGeom prst="rect">
            <a:avLst/>
          </a:prstGeom>
          <a:noFill/>
          <a:ln/>
        </p:spPr>
        <p:txBody>
          <a:bodyPr wrap="none" lIns="0" tIns="0" rIns="0" bIns="0" rtlCol="0" anchor="t"/>
          <a:lstStyle/>
          <a:p>
            <a:pPr marL="0" indent="0" algn="l">
              <a:lnSpc>
                <a:spcPts val="1850"/>
              </a:lnSpc>
              <a:buNone/>
            </a:pPr>
            <a:r>
              <a:rPr lang="en-US" sz="2400" b="1" dirty="0">
                <a:solidFill>
                  <a:srgbClr val="373B48"/>
                </a:solidFill>
                <a:latin typeface="Aharoni" panose="02010803020104030203" pitchFamily="2" charset="-79"/>
                <a:ea typeface="Mona Sans Semi Bold" pitchFamily="34" charset="-122"/>
                <a:cs typeface="Aharoni" panose="02010803020104030203" pitchFamily="2" charset="-79"/>
              </a:rPr>
              <a:t>Jethro</a:t>
            </a:r>
            <a:endParaRPr lang="en-US" sz="2400" b="1" dirty="0">
              <a:latin typeface="Aharoni" panose="02010803020104030203" pitchFamily="2" charset="-79"/>
              <a:cs typeface="Aharoni" panose="02010803020104030203" pitchFamily="2" charset="-79"/>
            </a:endParaRPr>
          </a:p>
        </p:txBody>
      </p:sp>
      <p:sp>
        <p:nvSpPr>
          <p:cNvPr id="7" name="Text 5"/>
          <p:cNvSpPr/>
          <p:nvPr/>
        </p:nvSpPr>
        <p:spPr>
          <a:xfrm>
            <a:off x="4764956" y="2046163"/>
            <a:ext cx="3843784" cy="493812"/>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Brought wisdom and administrative structure that made the calling sustainable. He provided </a:t>
            </a:r>
            <a:r>
              <a:rPr lang="en-US" sz="1200" b="1" dirty="0">
                <a:solidFill>
                  <a:srgbClr val="52586B"/>
                </a:solidFill>
                <a:latin typeface="Funnel Sans" pitchFamily="34" charset="0"/>
                <a:ea typeface="Funnel Sans" pitchFamily="34" charset="-122"/>
                <a:cs typeface="Funnel Sans" pitchFamily="34" charset="-120"/>
              </a:rPr>
              <a:t>organization</a:t>
            </a:r>
            <a:r>
              <a:rPr lang="en-US" sz="1200" dirty="0">
                <a:solidFill>
                  <a:srgbClr val="52586B"/>
                </a:solidFill>
                <a:latin typeface="Funnel Sans" pitchFamily="34" charset="0"/>
                <a:ea typeface="Funnel Sans" pitchFamily="34" charset="-122"/>
                <a:cs typeface="Funnel Sans" pitchFamily="34" charset="-120"/>
              </a:rPr>
              <a:t>.</a:t>
            </a:r>
            <a:endParaRPr lang="en-US" sz="1200" dirty="0"/>
          </a:p>
        </p:txBody>
      </p:sp>
      <p:sp>
        <p:nvSpPr>
          <p:cNvPr id="8" name="Text 6"/>
          <p:cNvSpPr/>
          <p:nvPr/>
        </p:nvSpPr>
        <p:spPr>
          <a:xfrm>
            <a:off x="540023" y="2852365"/>
            <a:ext cx="8063954" cy="740718"/>
          </a:xfrm>
          <a:prstGeom prst="rect">
            <a:avLst/>
          </a:prstGeom>
          <a:noFill/>
          <a:ln/>
        </p:spPr>
        <p:txBody>
          <a:bodyPr wrap="squar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Together, they created a system that brought peace to the people and endurance to the leader. When a pastor and his administrators function in a healthy, symbiotic relationship, the church is not only protected,  it prospers, grows, and fulfills the mission of God.</a:t>
            </a:r>
            <a:endParaRPr lang="en-US" sz="1200" dirty="0"/>
          </a:p>
        </p:txBody>
      </p:sp>
      <p:sp>
        <p:nvSpPr>
          <p:cNvPr id="9" name="Text 7"/>
          <p:cNvSpPr/>
          <p:nvPr/>
        </p:nvSpPr>
        <p:spPr>
          <a:xfrm>
            <a:off x="771451" y="3940150"/>
            <a:ext cx="7832527" cy="246906"/>
          </a:xfrm>
          <a:prstGeom prst="rect">
            <a:avLst/>
          </a:prstGeom>
          <a:noFill/>
          <a:ln/>
        </p:spPr>
        <p:txBody>
          <a:bodyPr wrap="none" lIns="0" tIns="0" rIns="0" bIns="0" rtlCol="0" anchor="t"/>
          <a:lstStyle/>
          <a:p>
            <a:pPr marL="0" indent="0" algn="l">
              <a:lnSpc>
                <a:spcPts val="1900"/>
              </a:lnSpc>
              <a:buNone/>
            </a:pPr>
            <a:r>
              <a:rPr lang="en-US" sz="1200" dirty="0">
                <a:solidFill>
                  <a:srgbClr val="52586B"/>
                </a:solidFill>
                <a:latin typeface="Funnel Sans" pitchFamily="34" charset="0"/>
                <a:ea typeface="Funnel Sans" pitchFamily="34" charset="-122"/>
                <a:cs typeface="Funnel Sans" pitchFamily="34" charset="-120"/>
              </a:rPr>
              <a:t>"Where there is no guidance, a people falls, but in an abundance of counselors there is safety."  </a:t>
            </a:r>
            <a:r>
              <a:rPr lang="en-US" sz="1200" b="1" dirty="0">
                <a:solidFill>
                  <a:srgbClr val="52586B"/>
                </a:solidFill>
                <a:latin typeface="Funnel Sans" pitchFamily="34" charset="0"/>
                <a:ea typeface="Funnel Sans" pitchFamily="34" charset="-122"/>
                <a:cs typeface="Funnel Sans" pitchFamily="34" charset="-120"/>
              </a:rPr>
              <a:t>Proverbs 11:14</a:t>
            </a:r>
            <a:endParaRPr lang="en-US" sz="1200" dirty="0"/>
          </a:p>
        </p:txBody>
      </p:sp>
      <p:sp>
        <p:nvSpPr>
          <p:cNvPr id="10" name="Shape 8"/>
          <p:cNvSpPr/>
          <p:nvPr/>
        </p:nvSpPr>
        <p:spPr>
          <a:xfrm>
            <a:off x="540023" y="3766617"/>
            <a:ext cx="19050" cy="593973"/>
          </a:xfrm>
          <a:prstGeom prst="rect">
            <a:avLst/>
          </a:prstGeom>
          <a:solidFill>
            <a:srgbClr val="373B48"/>
          </a:solidFill>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5" name="Text 2"/>
          <p:cNvSpPr/>
          <p:nvPr/>
        </p:nvSpPr>
        <p:spPr>
          <a:xfrm>
            <a:off x="3926830" y="732979"/>
            <a:ext cx="4719340" cy="888950"/>
          </a:xfrm>
          <a:prstGeom prst="rect">
            <a:avLst/>
          </a:prstGeom>
          <a:noFill/>
          <a:ln/>
        </p:spPr>
        <p:txBody>
          <a:bodyPr wrap="square" lIns="0" tIns="0" rIns="0" bIns="0" rtlCol="0" anchor="t"/>
          <a:lstStyle/>
          <a:p>
            <a:pPr marL="0" indent="0" algn="l">
              <a:lnSpc>
                <a:spcPts val="3500"/>
              </a:lnSpc>
              <a:buNone/>
            </a:pPr>
            <a:r>
              <a:rPr lang="en-US" sz="2800" dirty="0">
                <a:solidFill>
                  <a:srgbClr val="373B48"/>
                </a:solidFill>
                <a:latin typeface="Mona Sans Semi Bold" pitchFamily="34" charset="0"/>
                <a:ea typeface="Mona Sans Semi Bold" pitchFamily="34" charset="-122"/>
                <a:cs typeface="Mona Sans Semi Bold" pitchFamily="34" charset="-120"/>
              </a:rPr>
              <a:t>The Relationship: Mutual Respect</a:t>
            </a:r>
            <a:endParaRPr lang="en-US" sz="2800" dirty="0"/>
          </a:p>
        </p:txBody>
      </p:sp>
      <p:sp>
        <p:nvSpPr>
          <p:cNvPr id="6" name="Text 3"/>
          <p:cNvSpPr/>
          <p:nvPr/>
        </p:nvSpPr>
        <p:spPr>
          <a:xfrm>
            <a:off x="3926830" y="1818605"/>
            <a:ext cx="4719340" cy="874812"/>
          </a:xfrm>
          <a:prstGeom prst="rect">
            <a:avLst/>
          </a:prstGeom>
          <a:noFill/>
          <a:ln/>
        </p:spPr>
        <p:txBody>
          <a:bodyPr wrap="square" lIns="0" tIns="0" rIns="0" bIns="0" rtlCol="0" anchor="t"/>
          <a:lstStyle/>
          <a:p>
            <a:pPr marL="0" indent="0" algn="l">
              <a:lnSpc>
                <a:spcPts val="1700"/>
              </a:lnSpc>
              <a:buNone/>
            </a:pPr>
            <a:r>
              <a:rPr lang="en-US" sz="1100" dirty="0">
                <a:solidFill>
                  <a:srgbClr val="52586B"/>
                </a:solidFill>
                <a:latin typeface="Funnel Sans" pitchFamily="34" charset="0"/>
                <a:ea typeface="Funnel Sans" pitchFamily="34" charset="-122"/>
                <a:cs typeface="Funnel Sans" pitchFamily="34" charset="-120"/>
              </a:rPr>
              <a:t>Jethro, though not leading the Israelites, offered wisdom to Moses, and Moses received it with humility and honor. In today's church, administrators are not the shepherd, but they are </a:t>
            </a:r>
            <a:r>
              <a:rPr lang="en-US" sz="1100" b="1" dirty="0">
                <a:solidFill>
                  <a:srgbClr val="52586B"/>
                </a:solidFill>
                <a:latin typeface="Funnel Sans" pitchFamily="34" charset="0"/>
                <a:ea typeface="Funnel Sans" pitchFamily="34" charset="-122"/>
                <a:cs typeface="Funnel Sans" pitchFamily="34" charset="-120"/>
              </a:rPr>
              <a:t>vital partners</a:t>
            </a:r>
            <a:r>
              <a:rPr lang="en-US" sz="1100" dirty="0">
                <a:solidFill>
                  <a:srgbClr val="52586B"/>
                </a:solidFill>
                <a:latin typeface="Funnel Sans" pitchFamily="34" charset="0"/>
                <a:ea typeface="Funnel Sans" pitchFamily="34" charset="-122"/>
                <a:cs typeface="Funnel Sans" pitchFamily="34" charset="-120"/>
              </a:rPr>
              <a:t> who help the pastor carry the weight of leadership.</a:t>
            </a:r>
            <a:endParaRPr lang="en-US" sz="1100" dirty="0"/>
          </a:p>
        </p:txBody>
      </p:sp>
      <p:sp>
        <p:nvSpPr>
          <p:cNvPr id="7" name="Text 4"/>
          <p:cNvSpPr/>
          <p:nvPr/>
        </p:nvSpPr>
        <p:spPr>
          <a:xfrm>
            <a:off x="4140175" y="2988394"/>
            <a:ext cx="4505995" cy="437406"/>
          </a:xfrm>
          <a:prstGeom prst="rect">
            <a:avLst/>
          </a:prstGeom>
          <a:noFill/>
          <a:ln/>
        </p:spPr>
        <p:txBody>
          <a:bodyPr wrap="square" lIns="0" tIns="0" rIns="0" bIns="0" rtlCol="0" anchor="t"/>
          <a:lstStyle/>
          <a:p>
            <a:pPr marL="0" indent="0" algn="l">
              <a:lnSpc>
                <a:spcPts val="1700"/>
              </a:lnSpc>
              <a:buNone/>
            </a:pPr>
            <a:r>
              <a:rPr lang="en-US" sz="1100" i="1" dirty="0">
                <a:solidFill>
                  <a:srgbClr val="52586B"/>
                </a:solidFill>
                <a:latin typeface="Funnel Sans" pitchFamily="34" charset="0"/>
                <a:ea typeface="Funnel Sans" pitchFamily="34" charset="-122"/>
                <a:cs typeface="Funnel Sans" pitchFamily="34" charset="-120"/>
              </a:rPr>
              <a:t>"So Moses went out to meet his father-in-law, bowed down, and kissed him."</a:t>
            </a:r>
            <a:r>
              <a:rPr lang="en-US" sz="1100" dirty="0">
                <a:solidFill>
                  <a:srgbClr val="52586B"/>
                </a:solidFill>
                <a:latin typeface="Funnel Sans" pitchFamily="34" charset="0"/>
                <a:ea typeface="Funnel Sans" pitchFamily="34" charset="-122"/>
                <a:cs typeface="Funnel Sans" pitchFamily="34" charset="-120"/>
              </a:rPr>
              <a:t>   </a:t>
            </a:r>
            <a:r>
              <a:rPr lang="en-US" sz="1100" b="1" dirty="0">
                <a:solidFill>
                  <a:srgbClr val="52586B"/>
                </a:solidFill>
                <a:latin typeface="Funnel Sans" pitchFamily="34" charset="0"/>
                <a:ea typeface="Funnel Sans" pitchFamily="34" charset="-122"/>
                <a:cs typeface="Funnel Sans" pitchFamily="34" charset="-120"/>
              </a:rPr>
              <a:t>Exodus 18:7</a:t>
            </a:r>
            <a:endParaRPr lang="en-US" sz="1100" dirty="0"/>
          </a:p>
        </p:txBody>
      </p:sp>
      <p:sp>
        <p:nvSpPr>
          <p:cNvPr id="8" name="Shape 5"/>
          <p:cNvSpPr/>
          <p:nvPr/>
        </p:nvSpPr>
        <p:spPr>
          <a:xfrm>
            <a:off x="3926830" y="2840906"/>
            <a:ext cx="19050" cy="732383"/>
          </a:xfrm>
          <a:prstGeom prst="rect">
            <a:avLst/>
          </a:prstGeom>
          <a:solidFill>
            <a:srgbClr val="373B48"/>
          </a:solidFill>
          <a:ln/>
        </p:spPr>
        <p:txBody>
          <a:bodyPr/>
          <a:lstStyle/>
          <a:p>
            <a:endParaRPr lang="en-US"/>
          </a:p>
        </p:txBody>
      </p:sp>
      <p:sp>
        <p:nvSpPr>
          <p:cNvPr id="9" name="Shape 6"/>
          <p:cNvSpPr/>
          <p:nvPr/>
        </p:nvSpPr>
        <p:spPr>
          <a:xfrm>
            <a:off x="3926830" y="3720778"/>
            <a:ext cx="4719340" cy="1011808"/>
          </a:xfrm>
          <a:prstGeom prst="roundRect">
            <a:avLst>
              <a:gd name="adj" fmla="val 5905"/>
            </a:avLst>
          </a:prstGeom>
          <a:solidFill>
            <a:srgbClr val="B6D6FC"/>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4069035" y="3935909"/>
            <a:ext cx="177775" cy="142205"/>
          </a:xfrm>
          <a:prstGeom prst="rect">
            <a:avLst/>
          </a:prstGeom>
        </p:spPr>
      </p:pic>
      <p:sp>
        <p:nvSpPr>
          <p:cNvPr id="11" name="Text 7"/>
          <p:cNvSpPr/>
          <p:nvPr/>
        </p:nvSpPr>
        <p:spPr>
          <a:xfrm>
            <a:off x="4389016" y="3887391"/>
            <a:ext cx="4114949" cy="656109"/>
          </a:xfrm>
          <a:prstGeom prst="rect">
            <a:avLst/>
          </a:prstGeom>
          <a:noFill/>
          <a:ln/>
        </p:spPr>
        <p:txBody>
          <a:bodyPr wrap="square" lIns="0" tIns="0" rIns="0" bIns="0" rtlCol="0" anchor="t"/>
          <a:lstStyle/>
          <a:p>
            <a:pPr marL="0" indent="0" algn="l">
              <a:lnSpc>
                <a:spcPts val="1700"/>
              </a:lnSpc>
              <a:buNone/>
            </a:pPr>
            <a:r>
              <a:rPr lang="en-US" sz="1100" dirty="0">
                <a:solidFill>
                  <a:srgbClr val="000000"/>
                </a:solidFill>
                <a:latin typeface="Funnel Sans" pitchFamily="34" charset="0"/>
                <a:ea typeface="Funnel Sans" pitchFamily="34" charset="-122"/>
                <a:cs typeface="Funnel Sans" pitchFamily="34" charset="-120"/>
              </a:rPr>
              <a:t>This moment models the posture every pastor-administrator relationship requires: mutual respect, trust, and a spirit of mentorship.</a:t>
            </a:r>
            <a:endParaRPr lang="en-US"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6119" y="935236"/>
            <a:ext cx="8053239" cy="387548"/>
          </a:xfrm>
          <a:prstGeom prst="rect">
            <a:avLst/>
          </a:prstGeom>
          <a:noFill/>
          <a:ln/>
        </p:spPr>
        <p:txBody>
          <a:bodyPr wrap="none" lIns="0" tIns="0" rIns="0" bIns="0" rtlCol="0" anchor="t"/>
          <a:lstStyle/>
          <a:p>
            <a:pPr marL="0" indent="0" algn="l">
              <a:lnSpc>
                <a:spcPts val="3050"/>
              </a:lnSpc>
              <a:buNone/>
            </a:pPr>
            <a:r>
              <a:rPr lang="en-US" sz="2400" dirty="0">
                <a:solidFill>
                  <a:srgbClr val="373B48"/>
                </a:solidFill>
                <a:latin typeface="Mona Sans Semi Bold" pitchFamily="34" charset="0"/>
                <a:ea typeface="Mona Sans Semi Bold" pitchFamily="34" charset="-122"/>
                <a:cs typeface="Mona Sans Semi Bold" pitchFamily="34" charset="-120"/>
              </a:rPr>
              <a:t>Catching the Vision: The Secretary as a Vision Partner</a:t>
            </a:r>
            <a:endParaRPr lang="en-US" sz="2400" dirty="0"/>
          </a:p>
        </p:txBody>
      </p:sp>
      <p:sp>
        <p:nvSpPr>
          <p:cNvPr id="4" name="Text 2"/>
          <p:cNvSpPr/>
          <p:nvPr/>
        </p:nvSpPr>
        <p:spPr>
          <a:xfrm>
            <a:off x="496119" y="1620441"/>
            <a:ext cx="3924598" cy="793849"/>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The Pastor carries the vision. But a vision unorganized is merely a dream. The church administrator's first and highest calling is to </a:t>
            </a:r>
            <a:r>
              <a:rPr lang="en-US" sz="950" b="1" dirty="0">
                <a:solidFill>
                  <a:srgbClr val="52586B"/>
                </a:solidFill>
                <a:latin typeface="Funnel Sans" pitchFamily="34" charset="0"/>
                <a:ea typeface="Funnel Sans" pitchFamily="34" charset="-122"/>
                <a:cs typeface="Funnel Sans" pitchFamily="34" charset="-120"/>
              </a:rPr>
              <a:t>understand, internalize, and operationalize</a:t>
            </a:r>
            <a:r>
              <a:rPr lang="en-US" sz="950" dirty="0">
                <a:solidFill>
                  <a:srgbClr val="52586B"/>
                </a:solidFill>
                <a:latin typeface="Funnel Sans" pitchFamily="34" charset="0"/>
                <a:ea typeface="Funnel Sans" pitchFamily="34" charset="-122"/>
                <a:cs typeface="Funnel Sans" pitchFamily="34" charset="-120"/>
              </a:rPr>
              <a:t> the Pastor's vision  translating it from inspiration into implementation.</a:t>
            </a:r>
            <a:endParaRPr lang="en-US" sz="950" dirty="0"/>
          </a:p>
        </p:txBody>
      </p:sp>
      <p:sp>
        <p:nvSpPr>
          <p:cNvPr id="5" name="Text 3"/>
          <p:cNvSpPr/>
          <p:nvPr/>
        </p:nvSpPr>
        <p:spPr>
          <a:xfrm>
            <a:off x="682154" y="2553816"/>
            <a:ext cx="3738562" cy="595387"/>
          </a:xfrm>
          <a:prstGeom prst="rect">
            <a:avLst/>
          </a:prstGeom>
          <a:noFill/>
          <a:ln/>
        </p:spPr>
        <p:txBody>
          <a:bodyPr wrap="square" lIns="0" tIns="0" rIns="0" bIns="0" rtlCol="0" anchor="t"/>
          <a:lstStyle/>
          <a:p>
            <a:pPr marL="0" indent="0" algn="l">
              <a:lnSpc>
                <a:spcPts val="1550"/>
              </a:lnSpc>
              <a:buNone/>
            </a:pPr>
            <a:r>
              <a:rPr lang="en-US" sz="950" i="1" dirty="0">
                <a:solidFill>
                  <a:srgbClr val="52586B"/>
                </a:solidFill>
                <a:latin typeface="Funnel Sans" pitchFamily="34" charset="0"/>
                <a:ea typeface="Funnel Sans" pitchFamily="34" charset="-122"/>
                <a:cs typeface="Funnel Sans" pitchFamily="34" charset="-120"/>
              </a:rPr>
              <a:t>"Where there is no vision, the people perish: but he that keepeth the law, happy is he."</a:t>
            </a:r>
            <a:r>
              <a:rPr lang="en-US" sz="950" dirty="0">
                <a:solidFill>
                  <a:srgbClr val="52586B"/>
                </a:solidFill>
                <a:latin typeface="Funnel Sans" pitchFamily="34" charset="0"/>
                <a:ea typeface="Funnel Sans" pitchFamily="34" charset="-122"/>
                <a:cs typeface="Funnel Sans" pitchFamily="34" charset="-120"/>
              </a:rPr>
              <a:t> Proverbs 29:18 (KJV)</a:t>
            </a:r>
            <a:endParaRPr lang="en-US" sz="950" dirty="0"/>
          </a:p>
        </p:txBody>
      </p:sp>
      <p:sp>
        <p:nvSpPr>
          <p:cNvPr id="6" name="Shape 4"/>
          <p:cNvSpPr/>
          <p:nvPr/>
        </p:nvSpPr>
        <p:spPr>
          <a:xfrm>
            <a:off x="496119" y="2553816"/>
            <a:ext cx="14288" cy="595387"/>
          </a:xfrm>
          <a:prstGeom prst="rect">
            <a:avLst/>
          </a:prstGeom>
          <a:solidFill>
            <a:srgbClr val="373B48"/>
          </a:solidFill>
          <a:ln/>
        </p:spPr>
        <p:txBody>
          <a:bodyPr/>
          <a:lstStyle/>
          <a:p>
            <a:endParaRPr lang="en-US"/>
          </a:p>
        </p:txBody>
      </p:sp>
      <p:sp>
        <p:nvSpPr>
          <p:cNvPr id="7" name="Text 5"/>
          <p:cNvSpPr/>
          <p:nvPr/>
        </p:nvSpPr>
        <p:spPr>
          <a:xfrm>
            <a:off x="496119" y="3288729"/>
            <a:ext cx="3924598" cy="595387"/>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Notice the second half: </a:t>
            </a:r>
            <a:r>
              <a:rPr lang="en-US" sz="950" b="1" dirty="0">
                <a:solidFill>
                  <a:srgbClr val="52586B"/>
                </a:solidFill>
                <a:latin typeface="Funnel Sans" pitchFamily="34" charset="0"/>
                <a:ea typeface="Funnel Sans" pitchFamily="34" charset="-122"/>
                <a:cs typeface="Funnel Sans" pitchFamily="34" charset="-120"/>
              </a:rPr>
              <a:t>"he that keepeth the law."</a:t>
            </a:r>
            <a:r>
              <a:rPr lang="en-US" sz="950" dirty="0">
                <a:solidFill>
                  <a:srgbClr val="52586B"/>
                </a:solidFill>
                <a:latin typeface="Funnel Sans" pitchFamily="34" charset="0"/>
                <a:ea typeface="Funnel Sans" pitchFamily="34" charset="-122"/>
                <a:cs typeface="Funnel Sans" pitchFamily="34" charset="-120"/>
              </a:rPr>
              <a:t> Keeping, maintaining, preserving, upholding is the administrator's sacred task. The vision lives or dies by the quality of its stewards.</a:t>
            </a:r>
            <a:endParaRPr lang="en-US" sz="950" dirty="0"/>
          </a:p>
        </p:txBody>
      </p:sp>
      <p:sp>
        <p:nvSpPr>
          <p:cNvPr id="8" name="Shape 6"/>
          <p:cNvSpPr/>
          <p:nvPr/>
        </p:nvSpPr>
        <p:spPr>
          <a:xfrm>
            <a:off x="4728046" y="1648346"/>
            <a:ext cx="1900312" cy="1567607"/>
          </a:xfrm>
          <a:prstGeom prst="roundRect">
            <a:avLst>
              <a:gd name="adj" fmla="val 3324"/>
            </a:avLst>
          </a:prstGeom>
          <a:solidFill>
            <a:srgbClr val="E2E4E9"/>
          </a:solidFill>
          <a:ln w="4763">
            <a:solidFill>
              <a:srgbClr val="C8CACF"/>
            </a:solidFill>
            <a:prstDash val="solid"/>
          </a:ln>
        </p:spPr>
        <p:txBody>
          <a:bodyPr/>
          <a:lstStyle/>
          <a:p>
            <a:endParaRPr lang="en-US"/>
          </a:p>
        </p:txBody>
      </p:sp>
      <p:sp>
        <p:nvSpPr>
          <p:cNvPr id="9" name="Text 7"/>
          <p:cNvSpPr/>
          <p:nvPr/>
        </p:nvSpPr>
        <p:spPr>
          <a:xfrm>
            <a:off x="4856783" y="1777082"/>
            <a:ext cx="1642839" cy="387697"/>
          </a:xfrm>
          <a:prstGeom prst="rect">
            <a:avLst/>
          </a:prstGeom>
          <a:noFill/>
          <a:ln/>
        </p:spPr>
        <p:txBody>
          <a:bodyPr wrap="squar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Understand the Vision</a:t>
            </a:r>
            <a:endParaRPr lang="en-US" sz="1200" dirty="0"/>
          </a:p>
        </p:txBody>
      </p:sp>
      <p:sp>
        <p:nvSpPr>
          <p:cNvPr id="10" name="Text 8"/>
          <p:cNvSpPr/>
          <p:nvPr/>
        </p:nvSpPr>
        <p:spPr>
          <a:xfrm>
            <a:off x="4856783" y="2288753"/>
            <a:ext cx="1642839" cy="793849"/>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Meet regularly with your Pastor. Ask clarifying questions. Know the "why" behind every initiative.</a:t>
            </a:r>
            <a:endParaRPr lang="en-US" sz="950" dirty="0"/>
          </a:p>
        </p:txBody>
      </p:sp>
      <p:sp>
        <p:nvSpPr>
          <p:cNvPr id="11" name="Shape 9"/>
          <p:cNvSpPr/>
          <p:nvPr/>
        </p:nvSpPr>
        <p:spPr>
          <a:xfrm>
            <a:off x="6752332" y="1648346"/>
            <a:ext cx="1900312" cy="1567607"/>
          </a:xfrm>
          <a:prstGeom prst="roundRect">
            <a:avLst>
              <a:gd name="adj" fmla="val 3324"/>
            </a:avLst>
          </a:prstGeom>
          <a:solidFill>
            <a:srgbClr val="E2E4E9"/>
          </a:solidFill>
          <a:ln w="4763">
            <a:solidFill>
              <a:srgbClr val="C8CACF"/>
            </a:solidFill>
            <a:prstDash val="solid"/>
          </a:ln>
        </p:spPr>
        <p:txBody>
          <a:bodyPr/>
          <a:lstStyle/>
          <a:p>
            <a:endParaRPr lang="en-US"/>
          </a:p>
        </p:txBody>
      </p:sp>
      <p:sp>
        <p:nvSpPr>
          <p:cNvPr id="12" name="Text 10"/>
          <p:cNvSpPr/>
          <p:nvPr/>
        </p:nvSpPr>
        <p:spPr>
          <a:xfrm>
            <a:off x="6881068" y="1777082"/>
            <a:ext cx="1571030"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Document the Vision</a:t>
            </a:r>
            <a:endParaRPr lang="en-US" sz="1200" dirty="0"/>
          </a:p>
        </p:txBody>
      </p:sp>
      <p:sp>
        <p:nvSpPr>
          <p:cNvPr id="13" name="Text 11"/>
          <p:cNvSpPr/>
          <p:nvPr/>
        </p:nvSpPr>
        <p:spPr>
          <a:xfrm>
            <a:off x="6881068" y="2094905"/>
            <a:ext cx="1642839" cy="992312"/>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Write it down. Capture decisions, goals, and plans in writing so the vision is preserved beyond any single conversation.</a:t>
            </a:r>
            <a:endParaRPr lang="en-US" sz="950" dirty="0"/>
          </a:p>
        </p:txBody>
      </p:sp>
      <p:sp>
        <p:nvSpPr>
          <p:cNvPr id="14" name="Shape 12"/>
          <p:cNvSpPr/>
          <p:nvPr/>
        </p:nvSpPr>
        <p:spPr>
          <a:xfrm>
            <a:off x="4728046" y="3339926"/>
            <a:ext cx="3924598" cy="972220"/>
          </a:xfrm>
          <a:prstGeom prst="roundRect">
            <a:avLst>
              <a:gd name="adj" fmla="val 5359"/>
            </a:avLst>
          </a:prstGeom>
          <a:solidFill>
            <a:srgbClr val="E2E4E9"/>
          </a:solidFill>
          <a:ln w="4763">
            <a:solidFill>
              <a:srgbClr val="C8CACF"/>
            </a:solidFill>
            <a:prstDash val="solid"/>
          </a:ln>
        </p:spPr>
        <p:txBody>
          <a:bodyPr/>
          <a:lstStyle/>
          <a:p>
            <a:endParaRPr lang="en-US"/>
          </a:p>
        </p:txBody>
      </p:sp>
      <p:sp>
        <p:nvSpPr>
          <p:cNvPr id="15" name="Text 13"/>
          <p:cNvSpPr/>
          <p:nvPr/>
        </p:nvSpPr>
        <p:spPr>
          <a:xfrm>
            <a:off x="4856783" y="3468663"/>
            <a:ext cx="1550566" cy="193849"/>
          </a:xfrm>
          <a:prstGeom prst="rect">
            <a:avLst/>
          </a:prstGeom>
          <a:noFill/>
          <a:ln/>
        </p:spPr>
        <p:txBody>
          <a:bodyPr wrap="none" lIns="0" tIns="0" rIns="0" bIns="0" rtlCol="0" anchor="t"/>
          <a:lstStyle/>
          <a:p>
            <a:pPr marL="0" indent="0" algn="l">
              <a:lnSpc>
                <a:spcPts val="1500"/>
              </a:lnSpc>
              <a:buNone/>
            </a:pPr>
            <a:r>
              <a:rPr lang="en-US" sz="1200" dirty="0">
                <a:solidFill>
                  <a:srgbClr val="52586B"/>
                </a:solidFill>
                <a:latin typeface="Mona Sans Semi Bold" pitchFamily="34" charset="0"/>
                <a:ea typeface="Mona Sans Semi Bold" pitchFamily="34" charset="-122"/>
                <a:cs typeface="Mona Sans Semi Bold" pitchFamily="34" charset="-120"/>
              </a:rPr>
              <a:t>Advance the Vision</a:t>
            </a:r>
            <a:endParaRPr lang="en-US" sz="1200" dirty="0"/>
          </a:p>
        </p:txBody>
      </p:sp>
      <p:sp>
        <p:nvSpPr>
          <p:cNvPr id="16" name="Text 14"/>
          <p:cNvSpPr/>
          <p:nvPr/>
        </p:nvSpPr>
        <p:spPr>
          <a:xfrm>
            <a:off x="4856783" y="3786485"/>
            <a:ext cx="3667125" cy="396925"/>
          </a:xfrm>
          <a:prstGeom prst="rect">
            <a:avLst/>
          </a:prstGeom>
          <a:noFill/>
          <a:ln/>
        </p:spPr>
        <p:txBody>
          <a:bodyPr wrap="square" lIns="0" tIns="0" rIns="0" bIns="0" rtlCol="0" anchor="t"/>
          <a:lstStyle/>
          <a:p>
            <a:pPr marL="0" indent="0" algn="l">
              <a:lnSpc>
                <a:spcPts val="1550"/>
              </a:lnSpc>
              <a:buNone/>
            </a:pPr>
            <a:r>
              <a:rPr lang="en-US" sz="950" dirty="0">
                <a:solidFill>
                  <a:srgbClr val="52586B"/>
                </a:solidFill>
                <a:latin typeface="Funnel Sans" pitchFamily="34" charset="0"/>
                <a:ea typeface="Funnel Sans" pitchFamily="34" charset="-122"/>
                <a:cs typeface="Funnel Sans" pitchFamily="34" charset="-120"/>
              </a:rPr>
              <a:t>Coordinate ministries, schedules, and resources so that every part of the church body is aligned with the Pastor's direction.</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4" name="Text 2"/>
          <p:cNvSpPr/>
          <p:nvPr/>
        </p:nvSpPr>
        <p:spPr>
          <a:xfrm>
            <a:off x="792733" y="685502"/>
            <a:ext cx="3485480" cy="414337"/>
          </a:xfrm>
          <a:prstGeom prst="rect">
            <a:avLst/>
          </a:prstGeom>
          <a:noFill/>
          <a:ln/>
        </p:spPr>
        <p:txBody>
          <a:bodyPr wrap="none" lIns="0" tIns="0" rIns="0" bIns="0" rtlCol="0" anchor="t"/>
          <a:lstStyle/>
          <a:p>
            <a:pPr marL="0" indent="0" algn="l">
              <a:lnSpc>
                <a:spcPts val="3250"/>
              </a:lnSpc>
              <a:buNone/>
            </a:pPr>
            <a:r>
              <a:rPr lang="en-US" sz="2600" dirty="0">
                <a:solidFill>
                  <a:srgbClr val="373B48"/>
                </a:solidFill>
                <a:latin typeface="Mona Sans Semi Bold" pitchFamily="34" charset="0"/>
                <a:ea typeface="Mona Sans Semi Bold" pitchFamily="34" charset="-122"/>
                <a:cs typeface="Mona Sans Semi Bold" pitchFamily="34" charset="-120"/>
              </a:rPr>
              <a:t>Observing the Burden</a:t>
            </a:r>
            <a:endParaRPr lang="en-US" sz="2600" dirty="0"/>
          </a:p>
        </p:txBody>
      </p:sp>
      <p:sp>
        <p:nvSpPr>
          <p:cNvPr id="5" name="Text 3"/>
          <p:cNvSpPr/>
          <p:nvPr/>
        </p:nvSpPr>
        <p:spPr>
          <a:xfrm>
            <a:off x="792733" y="1373312"/>
            <a:ext cx="4011588" cy="985986"/>
          </a:xfrm>
          <a:prstGeom prst="rect">
            <a:avLst/>
          </a:prstGeom>
          <a:noFill/>
          <a:ln/>
        </p:spPr>
        <p:txBody>
          <a:bodyPr wrap="square" lIns="0" tIns="0" rIns="0" bIns="0" rtlCol="0" anchor="t"/>
          <a:lstStyle/>
          <a:p>
            <a:pPr marL="0" indent="0" algn="l">
              <a:lnSpc>
                <a:spcPts val="1550"/>
              </a:lnSpc>
              <a:buNone/>
            </a:pPr>
            <a:r>
              <a:rPr lang="en-US" sz="1000" dirty="0">
                <a:solidFill>
                  <a:srgbClr val="52586B"/>
                </a:solidFill>
                <a:latin typeface="Funnel Sans" pitchFamily="34" charset="0"/>
                <a:ea typeface="Funnel Sans" pitchFamily="34" charset="-122"/>
                <a:cs typeface="Funnel Sans" pitchFamily="34" charset="-120"/>
              </a:rPr>
              <a:t>Jethro saw Moses overwhelmed  sitting alone from morning to evening, bearing the weight of an entire nation. Pastors today face the same reality: preaching, counseling, guiding, and managing operations. Without support, they risk </a:t>
            </a:r>
            <a:r>
              <a:rPr lang="en-US" sz="1000" b="1" dirty="0">
                <a:solidFill>
                  <a:srgbClr val="52586B"/>
                </a:solidFill>
                <a:latin typeface="Funnel Sans" pitchFamily="34" charset="0"/>
                <a:ea typeface="Funnel Sans" pitchFamily="34" charset="-122"/>
                <a:cs typeface="Funnel Sans" pitchFamily="34" charset="-120"/>
              </a:rPr>
              <a:t>burnout</a:t>
            </a:r>
            <a:r>
              <a:rPr lang="en-US" sz="1000" dirty="0">
                <a:solidFill>
                  <a:srgbClr val="52586B"/>
                </a:solidFill>
                <a:latin typeface="Funnel Sans" pitchFamily="34" charset="0"/>
                <a:ea typeface="Funnel Sans" pitchFamily="34" charset="-122"/>
                <a:cs typeface="Funnel Sans" pitchFamily="34" charset="-120"/>
              </a:rPr>
              <a:t> or distraction from their divine calling.</a:t>
            </a:r>
            <a:endParaRPr lang="en-US" sz="1000" dirty="0"/>
          </a:p>
        </p:txBody>
      </p:sp>
      <p:sp>
        <p:nvSpPr>
          <p:cNvPr id="6" name="Text 4"/>
          <p:cNvSpPr/>
          <p:nvPr/>
        </p:nvSpPr>
        <p:spPr>
          <a:xfrm>
            <a:off x="991642" y="2487439"/>
            <a:ext cx="3812679" cy="394395"/>
          </a:xfrm>
          <a:prstGeom prst="rect">
            <a:avLst/>
          </a:prstGeom>
          <a:noFill/>
          <a:ln/>
        </p:spPr>
        <p:txBody>
          <a:bodyPr wrap="square" lIns="0" tIns="0" rIns="0" bIns="0" rtlCol="0" anchor="t"/>
          <a:lstStyle/>
          <a:p>
            <a:pPr marL="0" indent="0" algn="l">
              <a:lnSpc>
                <a:spcPts val="1550"/>
              </a:lnSpc>
              <a:buNone/>
            </a:pPr>
            <a:r>
              <a:rPr lang="en-US" sz="1000" i="1" dirty="0">
                <a:solidFill>
                  <a:srgbClr val="52586B"/>
                </a:solidFill>
                <a:latin typeface="Funnel Sans" pitchFamily="34" charset="0"/>
                <a:ea typeface="Funnel Sans" pitchFamily="34" charset="-122"/>
                <a:cs typeface="Funnel Sans" pitchFamily="34" charset="-120"/>
              </a:rPr>
              <a:t>"What is this that you are doing for the people? Why do you sit alone?"</a:t>
            </a:r>
            <a:r>
              <a:rPr lang="en-US" sz="1000" dirty="0">
                <a:solidFill>
                  <a:srgbClr val="52586B"/>
                </a:solidFill>
                <a:latin typeface="Funnel Sans" pitchFamily="34" charset="0"/>
                <a:ea typeface="Funnel Sans" pitchFamily="34" charset="-122"/>
                <a:cs typeface="Funnel Sans" pitchFamily="34" charset="-120"/>
              </a:rPr>
              <a:t>   </a:t>
            </a:r>
            <a:r>
              <a:rPr lang="en-US" sz="1000" b="1" dirty="0">
                <a:solidFill>
                  <a:srgbClr val="52586B"/>
                </a:solidFill>
                <a:latin typeface="Funnel Sans" pitchFamily="34" charset="0"/>
                <a:ea typeface="Funnel Sans" pitchFamily="34" charset="-122"/>
                <a:cs typeface="Funnel Sans" pitchFamily="34" charset="-120"/>
              </a:rPr>
              <a:t>Exodus 18:14</a:t>
            </a:r>
            <a:endParaRPr lang="en-US" sz="1000" dirty="0"/>
          </a:p>
        </p:txBody>
      </p:sp>
      <p:sp>
        <p:nvSpPr>
          <p:cNvPr id="7" name="Shape 5"/>
          <p:cNvSpPr/>
          <p:nvPr/>
        </p:nvSpPr>
        <p:spPr>
          <a:xfrm>
            <a:off x="792733" y="2487439"/>
            <a:ext cx="14288" cy="394395"/>
          </a:xfrm>
          <a:prstGeom prst="rect">
            <a:avLst/>
          </a:prstGeom>
          <a:solidFill>
            <a:srgbClr val="373B48"/>
          </a:solidFill>
          <a:ln/>
        </p:spPr>
        <p:txBody>
          <a:bodyPr/>
          <a:lstStyle/>
          <a:p>
            <a:endParaRPr lang="en-US"/>
          </a:p>
        </p:txBody>
      </p:sp>
      <p:sp>
        <p:nvSpPr>
          <p:cNvPr id="8" name="Text 6"/>
          <p:cNvSpPr/>
          <p:nvPr/>
        </p:nvSpPr>
        <p:spPr>
          <a:xfrm>
            <a:off x="991642" y="3009974"/>
            <a:ext cx="3812679" cy="394395"/>
          </a:xfrm>
          <a:prstGeom prst="rect">
            <a:avLst/>
          </a:prstGeom>
          <a:noFill/>
          <a:ln/>
        </p:spPr>
        <p:txBody>
          <a:bodyPr wrap="square" lIns="0" tIns="0" rIns="0" bIns="0" rtlCol="0" anchor="t"/>
          <a:lstStyle/>
          <a:p>
            <a:pPr marL="0" indent="0" algn="l">
              <a:lnSpc>
                <a:spcPts val="1550"/>
              </a:lnSpc>
              <a:buNone/>
            </a:pPr>
            <a:r>
              <a:rPr lang="en-US" sz="1000" i="1" dirty="0">
                <a:solidFill>
                  <a:srgbClr val="52586B"/>
                </a:solidFill>
                <a:latin typeface="Funnel Sans" pitchFamily="34" charset="0"/>
                <a:ea typeface="Funnel Sans" pitchFamily="34" charset="-122"/>
                <a:cs typeface="Funnel Sans" pitchFamily="34" charset="-120"/>
              </a:rPr>
              <a:t>"Bear one another's burdens, and so fulfill the law of Christ."</a:t>
            </a:r>
            <a:r>
              <a:rPr lang="en-US" sz="1000" dirty="0">
                <a:solidFill>
                  <a:srgbClr val="52586B"/>
                </a:solidFill>
                <a:latin typeface="Funnel Sans" pitchFamily="34" charset="0"/>
                <a:ea typeface="Funnel Sans" pitchFamily="34" charset="-122"/>
                <a:cs typeface="Funnel Sans" pitchFamily="34" charset="-120"/>
              </a:rPr>
              <a:t>  </a:t>
            </a:r>
            <a:r>
              <a:rPr lang="en-US" sz="1000" b="1" dirty="0">
                <a:solidFill>
                  <a:srgbClr val="52586B"/>
                </a:solidFill>
                <a:latin typeface="Funnel Sans" pitchFamily="34" charset="0"/>
                <a:ea typeface="Funnel Sans" pitchFamily="34" charset="-122"/>
                <a:cs typeface="Funnel Sans" pitchFamily="34" charset="-120"/>
              </a:rPr>
              <a:t>Galatians 6:2</a:t>
            </a:r>
            <a:endParaRPr lang="en-US" sz="1000" dirty="0"/>
          </a:p>
        </p:txBody>
      </p:sp>
      <p:sp>
        <p:nvSpPr>
          <p:cNvPr id="9" name="Shape 7"/>
          <p:cNvSpPr/>
          <p:nvPr/>
        </p:nvSpPr>
        <p:spPr>
          <a:xfrm>
            <a:off x="792733" y="3009974"/>
            <a:ext cx="14288" cy="394395"/>
          </a:xfrm>
          <a:prstGeom prst="rect">
            <a:avLst/>
          </a:prstGeom>
          <a:solidFill>
            <a:srgbClr val="373B48"/>
          </a:solidFill>
          <a:ln/>
        </p:spPr>
        <p:txBody>
          <a:bodyPr/>
          <a:lstStyle/>
          <a:p>
            <a:endParaRPr lang="en-US"/>
          </a:p>
        </p:txBody>
      </p:sp>
      <p:pic>
        <p:nvPicPr>
          <p:cNvPr id="10" name="Image 0" descr="preencoded.png"/>
          <p:cNvPicPr>
            <a:picLocks noChangeAspect="1"/>
          </p:cNvPicPr>
          <p:nvPr/>
        </p:nvPicPr>
        <p:blipFill>
          <a:blip r:embed="rId3"/>
          <a:stretch>
            <a:fillRect/>
          </a:stretch>
        </p:blipFill>
        <p:spPr>
          <a:xfrm>
            <a:off x="5132636" y="1398910"/>
            <a:ext cx="3223320" cy="32233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49610" y="566440"/>
            <a:ext cx="3535114" cy="351309"/>
          </a:xfrm>
          <a:prstGeom prst="rect">
            <a:avLst/>
          </a:prstGeom>
          <a:noFill/>
          <a:ln/>
        </p:spPr>
        <p:txBody>
          <a:bodyPr wrap="none" lIns="0" tIns="0" rIns="0" bIns="0" rtlCol="0" anchor="t"/>
          <a:lstStyle/>
          <a:p>
            <a:pPr marL="0" indent="0" algn="l">
              <a:lnSpc>
                <a:spcPts val="2750"/>
              </a:lnSpc>
              <a:buNone/>
            </a:pPr>
            <a:r>
              <a:rPr lang="en-US" sz="2200" dirty="0">
                <a:solidFill>
                  <a:srgbClr val="373B48"/>
                </a:solidFill>
                <a:latin typeface="Mona Sans Semi Bold" pitchFamily="34" charset="0"/>
                <a:ea typeface="Mona Sans Semi Bold" pitchFamily="34" charset="-122"/>
                <a:cs typeface="Mona Sans Semi Bold" pitchFamily="34" charset="-120"/>
              </a:rPr>
              <a:t>Freeing the Pastor to Lead</a:t>
            </a:r>
            <a:endParaRPr lang="en-US" sz="2200" dirty="0"/>
          </a:p>
        </p:txBody>
      </p:sp>
      <p:sp>
        <p:nvSpPr>
          <p:cNvPr id="4" name="Text 2"/>
          <p:cNvSpPr/>
          <p:nvPr/>
        </p:nvSpPr>
        <p:spPr>
          <a:xfrm>
            <a:off x="449610" y="1172394"/>
            <a:ext cx="1405161" cy="175617"/>
          </a:xfrm>
          <a:prstGeom prst="rect">
            <a:avLst/>
          </a:prstGeom>
          <a:noFill/>
          <a:ln/>
        </p:spPr>
        <p:txBody>
          <a:bodyPr wrap="none" lIns="0" tIns="0" rIns="0" bIns="0" rtlCol="0" anchor="t"/>
          <a:lstStyle/>
          <a:p>
            <a:pPr marL="0" indent="0" algn="l">
              <a:lnSpc>
                <a:spcPts val="1350"/>
              </a:lnSpc>
              <a:buNone/>
            </a:pPr>
            <a:r>
              <a:rPr lang="en-US" dirty="0">
                <a:solidFill>
                  <a:srgbClr val="373B48"/>
                </a:solidFill>
                <a:latin typeface="Mona Sans Semi Bold" pitchFamily="34" charset="0"/>
                <a:ea typeface="Mona Sans Semi Bold" pitchFamily="34" charset="-122"/>
                <a:cs typeface="Mona Sans Semi Bold" pitchFamily="34" charset="-120"/>
              </a:rPr>
              <a:t>The Acts 6 Principle</a:t>
            </a:r>
            <a:endParaRPr lang="en-US" dirty="0"/>
          </a:p>
        </p:txBody>
      </p:sp>
      <p:sp>
        <p:nvSpPr>
          <p:cNvPr id="5" name="Text 3"/>
          <p:cNvSpPr/>
          <p:nvPr/>
        </p:nvSpPr>
        <p:spPr>
          <a:xfrm>
            <a:off x="449610" y="1449884"/>
            <a:ext cx="7618625" cy="514350"/>
          </a:xfrm>
          <a:prstGeom prst="rect">
            <a:avLst/>
          </a:prstGeom>
          <a:noFill/>
          <a:ln/>
        </p:spPr>
        <p:txBody>
          <a:bodyPr wrap="square" lIns="0" tIns="0" rIns="0" bIns="0" rtlCol="0" anchor="t"/>
          <a:lstStyle/>
          <a:p>
            <a:pPr marL="0" indent="0" algn="l">
              <a:lnSpc>
                <a:spcPts val="1300"/>
              </a:lnSpc>
              <a:buNone/>
            </a:pPr>
            <a:r>
              <a:rPr lang="en-US" sz="1100" dirty="0">
                <a:solidFill>
                  <a:srgbClr val="52586B"/>
                </a:solidFill>
                <a:latin typeface="Funnel Sans" pitchFamily="34" charset="0"/>
                <a:ea typeface="Funnel Sans" pitchFamily="34" charset="-122"/>
                <a:cs typeface="Funnel Sans" pitchFamily="34" charset="-120"/>
              </a:rPr>
              <a:t>In Acts 6:1–4, the early church faced a crisis: widows were being neglected in the daily distribution of food. The apostles' response was not to work harder  it was to </a:t>
            </a:r>
            <a:r>
              <a:rPr lang="en-US" sz="1100" b="1" dirty="0">
                <a:solidFill>
                  <a:srgbClr val="52586B"/>
                </a:solidFill>
                <a:latin typeface="Funnel Sans" pitchFamily="34" charset="0"/>
                <a:ea typeface="Funnel Sans" pitchFamily="34" charset="-122"/>
                <a:cs typeface="Funnel Sans" pitchFamily="34" charset="-120"/>
              </a:rPr>
              <a:t>delegate wisely</a:t>
            </a:r>
            <a:r>
              <a:rPr lang="en-US" sz="1100" dirty="0">
                <a:solidFill>
                  <a:srgbClr val="52586B"/>
                </a:solidFill>
                <a:latin typeface="Funnel Sans" pitchFamily="34" charset="0"/>
                <a:ea typeface="Funnel Sans" pitchFamily="34" charset="-122"/>
                <a:cs typeface="Funnel Sans" pitchFamily="34" charset="-120"/>
              </a:rPr>
              <a:t>.</a:t>
            </a:r>
            <a:endParaRPr lang="en-US" sz="1100" dirty="0"/>
          </a:p>
        </p:txBody>
      </p:sp>
      <p:sp>
        <p:nvSpPr>
          <p:cNvPr id="6" name="Text 4"/>
          <p:cNvSpPr/>
          <p:nvPr/>
        </p:nvSpPr>
        <p:spPr>
          <a:xfrm>
            <a:off x="618232" y="2078831"/>
            <a:ext cx="7503792" cy="857250"/>
          </a:xfrm>
          <a:prstGeom prst="rect">
            <a:avLst/>
          </a:prstGeom>
          <a:noFill/>
          <a:ln/>
        </p:spPr>
        <p:txBody>
          <a:bodyPr wrap="square" lIns="0" tIns="0" rIns="0" bIns="0" rtlCol="0" anchor="t"/>
          <a:lstStyle/>
          <a:p>
            <a:pPr marL="0" indent="0" algn="l">
              <a:lnSpc>
                <a:spcPts val="1300"/>
              </a:lnSpc>
              <a:buNone/>
            </a:pPr>
            <a:r>
              <a:rPr lang="en-US" sz="1100" i="1" dirty="0">
                <a:solidFill>
                  <a:srgbClr val="52586B"/>
                </a:solidFill>
                <a:latin typeface="Funnel Sans" pitchFamily="34" charset="0"/>
                <a:ea typeface="Funnel Sans" pitchFamily="34" charset="-122"/>
                <a:cs typeface="Funnel Sans" pitchFamily="34" charset="-120"/>
              </a:rPr>
              <a:t>"It would not be right for us to neglect the ministry of the word of God in order to wait on tables. Brothers and sisters, choose seven men from among you who are known to be full of the Spirit and wisdom. We will turn this responsibility over to them and will give our attention to prayer and the ministry of the word.” </a:t>
            </a:r>
            <a:r>
              <a:rPr lang="en-US" sz="1100" dirty="0">
                <a:solidFill>
                  <a:srgbClr val="52586B"/>
                </a:solidFill>
                <a:latin typeface="Funnel Sans" pitchFamily="34" charset="0"/>
                <a:ea typeface="Funnel Sans" pitchFamily="34" charset="-122"/>
                <a:cs typeface="Funnel Sans" pitchFamily="34" charset="-120"/>
              </a:rPr>
              <a:t> Acts 6:2–4 (NIV)</a:t>
            </a:r>
            <a:endParaRPr lang="en-US" sz="1100" dirty="0"/>
          </a:p>
        </p:txBody>
      </p:sp>
      <p:sp>
        <p:nvSpPr>
          <p:cNvPr id="7" name="Shape 5"/>
          <p:cNvSpPr/>
          <p:nvPr/>
        </p:nvSpPr>
        <p:spPr>
          <a:xfrm>
            <a:off x="449610" y="2078831"/>
            <a:ext cx="14288" cy="857250"/>
          </a:xfrm>
          <a:prstGeom prst="rect">
            <a:avLst/>
          </a:prstGeom>
          <a:solidFill>
            <a:srgbClr val="373B48"/>
          </a:solidFill>
          <a:ln/>
        </p:spPr>
        <p:txBody>
          <a:bodyPr/>
          <a:lstStyle/>
          <a:p>
            <a:endParaRPr lang="en-US"/>
          </a:p>
        </p:txBody>
      </p:sp>
      <p:sp>
        <p:nvSpPr>
          <p:cNvPr id="8" name="Text 6"/>
          <p:cNvSpPr/>
          <p:nvPr/>
        </p:nvSpPr>
        <p:spPr>
          <a:xfrm>
            <a:off x="449610" y="3050679"/>
            <a:ext cx="7672414" cy="685800"/>
          </a:xfrm>
          <a:prstGeom prst="rect">
            <a:avLst/>
          </a:prstGeom>
          <a:noFill/>
          <a:ln/>
        </p:spPr>
        <p:txBody>
          <a:bodyPr wrap="square" lIns="0" tIns="0" rIns="0" bIns="0" rtlCol="0" anchor="t"/>
          <a:lstStyle/>
          <a:p>
            <a:pPr marL="0" indent="0" algn="l">
              <a:lnSpc>
                <a:spcPts val="1300"/>
              </a:lnSpc>
              <a:buNone/>
            </a:pPr>
            <a:r>
              <a:rPr lang="en-US" sz="1100" dirty="0">
                <a:solidFill>
                  <a:srgbClr val="52586B"/>
                </a:solidFill>
                <a:latin typeface="Funnel Sans" pitchFamily="34" charset="0"/>
                <a:ea typeface="Funnel Sans" pitchFamily="34" charset="-122"/>
                <a:cs typeface="Funnel Sans" pitchFamily="34" charset="-120"/>
              </a:rPr>
              <a:t>The deacons,  administrators of practical ministry,  were appointed so that the apostles could focus on their primary calling. </a:t>
            </a:r>
            <a:r>
              <a:rPr lang="en-US" sz="1100" b="1" dirty="0">
                <a:solidFill>
                  <a:srgbClr val="52586B"/>
                </a:solidFill>
                <a:latin typeface="Funnel Sans" pitchFamily="34" charset="0"/>
                <a:ea typeface="Funnel Sans" pitchFamily="34" charset="-122"/>
                <a:cs typeface="Funnel Sans" pitchFamily="34" charset="-120"/>
              </a:rPr>
              <a:t>Your work sets the Pastor free.</a:t>
            </a:r>
            <a:r>
              <a:rPr lang="en-US" sz="1100" dirty="0">
                <a:solidFill>
                  <a:srgbClr val="52586B"/>
                </a:solidFill>
                <a:latin typeface="Funnel Sans" pitchFamily="34" charset="0"/>
                <a:ea typeface="Funnel Sans" pitchFamily="34" charset="-122"/>
                <a:cs typeface="Funnel Sans" pitchFamily="34" charset="-120"/>
              </a:rPr>
              <a:t> Every task you handle with excellence is a task the Pastor does not have to carry. This is not support work;  this is Kingdom strategy.</a:t>
            </a:r>
            <a:endParaRPr lang="en-US" sz="11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3256</Words>
  <Application>Microsoft Macintosh PowerPoint</Application>
  <PresentationFormat>On-screen Show (16:9)</PresentationFormat>
  <Paragraphs>193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Mona Sans Semi Bold</vt:lpstr>
      <vt:lpstr>Aharoni</vt:lpstr>
      <vt:lpstr>Funnel Sans</vt:lpstr>
      <vt:lpstr>Arial</vt:lpstr>
      <vt:lpstr>Mona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Felipe Salazar</cp:lastModifiedBy>
  <cp:revision>5</cp:revision>
  <dcterms:created xsi:type="dcterms:W3CDTF">2026-05-05T13:59:21Z</dcterms:created>
  <dcterms:modified xsi:type="dcterms:W3CDTF">2026-05-05T16:07:03Z</dcterms:modified>
</cp:coreProperties>
</file>