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5143500" cx="9144000"/>
  <p:notesSz cx="51435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 name="Shape 11"/>
        <p:cNvGrpSpPr/>
        <p:nvPr/>
      </p:nvGrpSpPr>
      <p:grpSpPr>
        <a:xfrm>
          <a:off x="0" y="0"/>
          <a:ext cx="0" cy="0"/>
          <a:chOff x="0" y="0"/>
          <a:chExt cx="0" cy="0"/>
        </a:xfrm>
      </p:grpSpPr>
      <p:sp>
        <p:nvSpPr>
          <p:cNvPr id="12" name="Google Shape;12;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 name="Google Shape;13;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 name="Google Shape;14;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99" name="Google Shape;299;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00" name="Google Shape;300;p10: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6" name="Shape 326"/>
        <p:cNvGrpSpPr/>
        <p:nvPr/>
      </p:nvGrpSpPr>
      <p:grpSpPr>
        <a:xfrm>
          <a:off x="0" y="0"/>
          <a:ext cx="0" cy="0"/>
          <a:chOff x="0" y="0"/>
          <a:chExt cx="0" cy="0"/>
        </a:xfrm>
      </p:grpSpPr>
      <p:sp>
        <p:nvSpPr>
          <p:cNvPr id="327" name="Google Shape;32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28" name="Google Shape;32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29" name="Google Shape;329;p1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1" name="Shape 391"/>
        <p:cNvGrpSpPr/>
        <p:nvPr/>
      </p:nvGrpSpPr>
      <p:grpSpPr>
        <a:xfrm>
          <a:off x="0" y="0"/>
          <a:ext cx="0" cy="0"/>
          <a:chOff x="0" y="0"/>
          <a:chExt cx="0" cy="0"/>
        </a:xfrm>
      </p:grpSpPr>
      <p:sp>
        <p:nvSpPr>
          <p:cNvPr id="392" name="Google Shape;392;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393" name="Google Shape;393;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394" name="Google Shape;394;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25" name="Google Shape;425;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426" name="Google Shape;426;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 name="Shape 24"/>
        <p:cNvGrpSpPr/>
        <p:nvPr/>
      </p:nvGrpSpPr>
      <p:grpSpPr>
        <a:xfrm>
          <a:off x="0" y="0"/>
          <a:ext cx="0" cy="0"/>
          <a:chOff x="0" y="0"/>
          <a:chExt cx="0" cy="0"/>
        </a:xfrm>
      </p:grpSpPr>
      <p:sp>
        <p:nvSpPr>
          <p:cNvPr id="25" name="Google Shape;25;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 name="Google Shape;26;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 name="Google Shape;27;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56" name="Google Shape;56;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57" name="Google Shape;57;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9" name="Google Shape;99;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9" name="Google Shape;13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0" name="Google Shape;14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7" name="Google Shape;17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6: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3" name="Shape 213"/>
        <p:cNvGrpSpPr/>
        <p:nvPr/>
      </p:nvGrpSpPr>
      <p:grpSpPr>
        <a:xfrm>
          <a:off x="0" y="0"/>
          <a:ext cx="0" cy="0"/>
          <a:chOff x="0" y="0"/>
          <a:chExt cx="0" cy="0"/>
        </a:xfrm>
      </p:grpSpPr>
      <p:sp>
        <p:nvSpPr>
          <p:cNvPr id="214" name="Google Shape;214;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5" name="Google Shape;215;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6" name="Google Shape;216;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53" name="Google Shape;253;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4" name="Google Shape;254;p8: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0" name="Shape 280"/>
        <p:cNvGrpSpPr/>
        <p:nvPr/>
      </p:nvGrpSpPr>
      <p:grpSpPr>
        <a:xfrm>
          <a:off x="0" y="0"/>
          <a:ext cx="0" cy="0"/>
          <a:chOff x="0" y="0"/>
          <a:chExt cx="0" cy="0"/>
        </a:xfrm>
      </p:grpSpPr>
      <p:sp>
        <p:nvSpPr>
          <p:cNvPr id="281" name="Google Shape;281;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82" name="Google Shape;28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3" name="Google Shape;283;p9: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FAULT">
  <p:cSld name="DEFAULT">
    <p:bg>
      <p:bgPr>
        <a:solidFill>
          <a:schemeClr val="lt1"/>
        </a:solidFill>
      </p:bgPr>
    </p:bg>
    <p:spTree>
      <p:nvGrpSpPr>
        <p:cNvPr id="10"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8"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 Id="rId3" Type="http://schemas.openxmlformats.org/officeDocument/2006/relationships/image" Target="../media/image2.png"/><Relationship Id="rId4" Type="http://schemas.openxmlformats.org/officeDocument/2006/relationships/image" Target="../media/image20.png"/><Relationship Id="rId5"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 Id="rId3" Type="http://schemas.openxmlformats.org/officeDocument/2006/relationships/image" Target="../media/image8.png"/><Relationship Id="rId4" Type="http://schemas.openxmlformats.org/officeDocument/2006/relationships/image" Target="../media/image6.png"/><Relationship Id="rId5" Type="http://schemas.openxmlformats.org/officeDocument/2006/relationships/image" Target="../media/image12.png"/><Relationship Id="rId6" Type="http://schemas.openxmlformats.org/officeDocument/2006/relationships/image" Target="../media/image9.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 Id="rId3" Type="http://schemas.openxmlformats.org/officeDocument/2006/relationships/image" Target="../media/image16.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 Id="rId4" Type="http://schemas.openxmlformats.org/officeDocument/2006/relationships/image" Target="../media/image14.png"/><Relationship Id="rId5"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21.png"/><Relationship Id="rId5" Type="http://schemas.openxmlformats.org/officeDocument/2006/relationships/image" Target="../media/image9.png"/><Relationship Id="rId6" Type="http://schemas.openxmlformats.org/officeDocument/2006/relationships/image" Target="../media/image1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7.png"/><Relationship Id="rId4" Type="http://schemas.openxmlformats.org/officeDocument/2006/relationships/image" Target="../media/image19.png"/><Relationship Id="rId5" Type="http://schemas.openxmlformats.org/officeDocument/2006/relationships/image" Target="../media/image18.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 Id="rId3" Type="http://schemas.openxmlformats.org/officeDocument/2006/relationships/image" Target="../media/image12.png"/><Relationship Id="rId4" Type="http://schemas.openxmlformats.org/officeDocument/2006/relationships/image" Target="../media/image4.png"/><Relationship Id="rId5" Type="http://schemas.openxmlformats.org/officeDocument/2006/relationships/image" Target="../media/image9.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A33"/>
        </a:solidFill>
      </p:bgPr>
    </p:bg>
    <p:spTree>
      <p:nvGrpSpPr>
        <p:cNvPr id="15" name="Shape 15"/>
        <p:cNvGrpSpPr/>
        <p:nvPr/>
      </p:nvGrpSpPr>
      <p:grpSpPr>
        <a:xfrm>
          <a:off x="0" y="0"/>
          <a:ext cx="0" cy="0"/>
          <a:chOff x="0" y="0"/>
          <a:chExt cx="0" cy="0"/>
        </a:xfrm>
      </p:grpSpPr>
      <p:sp>
        <p:nvSpPr>
          <p:cNvPr id="16" name="Google Shape;16;p3"/>
          <p:cNvSpPr/>
          <p:nvPr/>
        </p:nvSpPr>
        <p:spPr>
          <a:xfrm>
            <a:off x="457200" y="457200"/>
            <a:ext cx="36576" cy="54864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
          <p:cNvSpPr/>
          <p:nvPr/>
        </p:nvSpPr>
        <p:spPr>
          <a:xfrm>
            <a:off x="640080" y="457200"/>
            <a:ext cx="45720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1100"/>
              <a:buFont typeface="Calibri"/>
              <a:buNone/>
            </a:pPr>
            <a:r>
              <a:rPr b="1" i="0" lang="en-US" sz="1100" u="none" cap="none" strike="noStrike">
                <a:solidFill>
                  <a:srgbClr val="C9A961"/>
                </a:solidFill>
                <a:latin typeface="Calibri"/>
                <a:ea typeface="Calibri"/>
                <a:cs typeface="Calibri"/>
                <a:sym typeface="Calibri"/>
              </a:rPr>
              <a:t>AAFCJ  ·  IABC</a:t>
            </a:r>
            <a:endParaRPr b="0" i="0" sz="1100" u="none" cap="none" strike="noStrike">
              <a:solidFill>
                <a:schemeClr val="dk1"/>
              </a:solidFill>
              <a:latin typeface="Calibri"/>
              <a:ea typeface="Calibri"/>
              <a:cs typeface="Calibri"/>
              <a:sym typeface="Calibri"/>
            </a:endParaRPr>
          </a:p>
        </p:txBody>
      </p:sp>
      <p:sp>
        <p:nvSpPr>
          <p:cNvPr id="18" name="Google Shape;18;p3"/>
          <p:cNvSpPr/>
          <p:nvPr/>
        </p:nvSpPr>
        <p:spPr>
          <a:xfrm>
            <a:off x="457200" y="1371600"/>
            <a:ext cx="8229600" cy="1828800"/>
          </a:xfrm>
          <a:prstGeom prst="rect">
            <a:avLst/>
          </a:prstGeom>
          <a:noFill/>
          <a:ln>
            <a:noFill/>
          </a:ln>
        </p:spPr>
        <p:txBody>
          <a:bodyPr anchorCtr="0" anchor="t" bIns="0" lIns="0" spcFirstLastPara="1" rIns="0" wrap="square" tIns="0">
            <a:noAutofit/>
          </a:bodyPr>
          <a:lstStyle/>
          <a:p>
            <a:pPr indent="0" lvl="0" marL="0" marR="0" rtl="0" algn="l">
              <a:lnSpc>
                <a:spcPct val="95000"/>
              </a:lnSpc>
              <a:spcBef>
                <a:spcPts val="0"/>
              </a:spcBef>
              <a:spcAft>
                <a:spcPts val="0"/>
              </a:spcAft>
              <a:buClr>
                <a:srgbClr val="FFFFFF"/>
              </a:buClr>
              <a:buSzPts val="5400"/>
              <a:buFont typeface="Georgia"/>
              <a:buNone/>
            </a:pPr>
            <a:r>
              <a:rPr b="1" i="0" lang="en-US" sz="5400" u="none" cap="none" strike="noStrike">
                <a:solidFill>
                  <a:srgbClr val="FFFFFF"/>
                </a:solidFill>
                <a:latin typeface="Georgia"/>
                <a:ea typeface="Georgia"/>
                <a:cs typeface="Georgia"/>
                <a:sym typeface="Georgia"/>
              </a:rPr>
              <a:t>AI, Minutes,</a:t>
            </a:r>
            <a:endParaRPr b="0" i="0" sz="5400" u="none" cap="none" strike="noStrike">
              <a:solidFill>
                <a:schemeClr val="dk1"/>
              </a:solidFill>
              <a:latin typeface="Calibri"/>
              <a:ea typeface="Calibri"/>
              <a:cs typeface="Calibri"/>
              <a:sym typeface="Calibri"/>
            </a:endParaRPr>
          </a:p>
          <a:p>
            <a:pPr indent="0" lvl="0" marL="0" marR="0" rtl="0" algn="l">
              <a:lnSpc>
                <a:spcPct val="95000"/>
              </a:lnSpc>
              <a:spcBef>
                <a:spcPts val="0"/>
              </a:spcBef>
              <a:spcAft>
                <a:spcPts val="0"/>
              </a:spcAft>
              <a:buClr>
                <a:srgbClr val="FFFFFF"/>
              </a:buClr>
              <a:buSzPts val="5400"/>
              <a:buFont typeface="Georgia"/>
              <a:buNone/>
            </a:pPr>
            <a:r>
              <a:rPr b="1" i="0" lang="en-US" sz="5400" u="none" cap="none" strike="noStrike">
                <a:solidFill>
                  <a:srgbClr val="FFFFFF"/>
                </a:solidFill>
                <a:latin typeface="Georgia"/>
                <a:ea typeface="Georgia"/>
                <a:cs typeface="Georgia"/>
                <a:sym typeface="Georgia"/>
              </a:rPr>
              <a:t>and Grammar</a:t>
            </a:r>
            <a:endParaRPr b="0" i="0" sz="5400" u="none" cap="none" strike="noStrike">
              <a:solidFill>
                <a:schemeClr val="dk1"/>
              </a:solidFill>
              <a:latin typeface="Calibri"/>
              <a:ea typeface="Calibri"/>
              <a:cs typeface="Calibri"/>
              <a:sym typeface="Calibri"/>
            </a:endParaRPr>
          </a:p>
        </p:txBody>
      </p:sp>
      <p:sp>
        <p:nvSpPr>
          <p:cNvPr id="19" name="Google Shape;19;p3"/>
          <p:cNvSpPr/>
          <p:nvPr/>
        </p:nvSpPr>
        <p:spPr>
          <a:xfrm>
            <a:off x="457200" y="3246120"/>
            <a:ext cx="8229600" cy="548640"/>
          </a:xfrm>
          <a:prstGeom prst="rect">
            <a:avLst/>
          </a:prstGeom>
          <a:noFill/>
          <a:ln>
            <a:noFill/>
          </a:ln>
        </p:spPr>
        <p:txBody>
          <a:bodyPr anchorCtr="0" anchor="t" bIns="0" lIns="0" spcFirstLastPara="1" rIns="0" wrap="square" tIns="0">
            <a:noAutofit/>
          </a:bodyPr>
          <a:lstStyle/>
          <a:p>
            <a:pPr indent="0" lvl="0" marL="0" marR="0" rtl="0" algn="l">
              <a:lnSpc>
                <a:spcPct val="105000"/>
              </a:lnSpc>
              <a:spcBef>
                <a:spcPts val="0"/>
              </a:spcBef>
              <a:spcAft>
                <a:spcPts val="0"/>
              </a:spcAft>
              <a:buClr>
                <a:srgbClr val="E4D3A4"/>
              </a:buClr>
              <a:buSzPts val="2200"/>
              <a:buFont typeface="Georgia"/>
              <a:buNone/>
            </a:pPr>
            <a:r>
              <a:rPr b="0" i="1" lang="en-US" sz="2200" u="none" cap="none" strike="noStrike">
                <a:solidFill>
                  <a:srgbClr val="E4D3A4"/>
                </a:solidFill>
                <a:latin typeface="Georgia"/>
                <a:ea typeface="Georgia"/>
                <a:cs typeface="Georgia"/>
                <a:sym typeface="Georgia"/>
              </a:rPr>
              <a:t>La IA, las Actas y la Gramática</a:t>
            </a:r>
            <a:endParaRPr b="0" i="0" sz="2200" u="none" cap="none" strike="noStrike">
              <a:solidFill>
                <a:schemeClr val="dk1"/>
              </a:solidFill>
              <a:latin typeface="Calibri"/>
              <a:ea typeface="Calibri"/>
              <a:cs typeface="Calibri"/>
              <a:sym typeface="Calibri"/>
            </a:endParaRPr>
          </a:p>
        </p:txBody>
      </p:sp>
      <p:sp>
        <p:nvSpPr>
          <p:cNvPr id="20" name="Google Shape;20;p3"/>
          <p:cNvSpPr/>
          <p:nvPr/>
        </p:nvSpPr>
        <p:spPr>
          <a:xfrm>
            <a:off x="457200" y="4114800"/>
            <a:ext cx="365760" cy="27432"/>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3"/>
          <p:cNvSpPr/>
          <p:nvPr/>
        </p:nvSpPr>
        <p:spPr>
          <a:xfrm>
            <a:off x="457200" y="4187952"/>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Why grammar and syntax deserve a second pair of eyes</a:t>
            </a:r>
            <a:endParaRPr b="0" i="0" sz="1200" u="none" cap="none" strike="noStrike">
              <a:solidFill>
                <a:schemeClr val="dk1"/>
              </a:solidFill>
              <a:latin typeface="Calibri"/>
              <a:ea typeface="Calibri"/>
              <a:cs typeface="Calibri"/>
              <a:sym typeface="Calibri"/>
            </a:endParaRPr>
          </a:p>
        </p:txBody>
      </p:sp>
      <p:sp>
        <p:nvSpPr>
          <p:cNvPr id="22" name="Google Shape;22;p3"/>
          <p:cNvSpPr/>
          <p:nvPr/>
        </p:nvSpPr>
        <p:spPr>
          <a:xfrm>
            <a:off x="457200" y="4443984"/>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Por qué la gramática y la sintaxis merecen un segundo par de ojos</a:t>
            </a:r>
            <a:endParaRPr b="0" i="0" sz="1100" u="none" cap="none" strike="noStrike">
              <a:solidFill>
                <a:schemeClr val="dk1"/>
              </a:solidFill>
              <a:latin typeface="Calibri"/>
              <a:ea typeface="Calibri"/>
              <a:cs typeface="Calibri"/>
              <a:sym typeface="Calibri"/>
            </a:endParaRPr>
          </a:p>
        </p:txBody>
      </p:sp>
      <p:sp>
        <p:nvSpPr>
          <p:cNvPr id="23" name="Google Shape;23;p3"/>
          <p:cNvSpPr/>
          <p:nvPr/>
        </p:nvSpPr>
        <p:spPr>
          <a:xfrm>
            <a:off x="457200" y="4686300"/>
            <a:ext cx="4572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1000"/>
              <a:buFont typeface="Calibri"/>
              <a:buNone/>
            </a:pPr>
            <a:r>
              <a:rPr b="0" i="0" lang="en-US" sz="1000" u="none" cap="none" strike="noStrike">
                <a:solidFill>
                  <a:srgbClr val="C9A961"/>
                </a:solidFill>
                <a:latin typeface="Calibri"/>
                <a:ea typeface="Calibri"/>
                <a:cs typeface="Calibri"/>
                <a:sym typeface="Calibri"/>
              </a:rPr>
              <a:t>Workshop  ·  Taller</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01" name="Shape 301"/>
        <p:cNvGrpSpPr/>
        <p:nvPr/>
      </p:nvGrpSpPr>
      <p:grpSpPr>
        <a:xfrm>
          <a:off x="0" y="0"/>
          <a:ext cx="0" cy="0"/>
          <a:chOff x="0" y="0"/>
          <a:chExt cx="0" cy="0"/>
        </a:xfrm>
      </p:grpSpPr>
      <p:sp>
        <p:nvSpPr>
          <p:cNvPr id="302" name="Google Shape;302;p12"/>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Three guardrails</a:t>
            </a:r>
            <a:endParaRPr b="0" i="0" sz="2600" u="none" cap="none" strike="noStrike">
              <a:solidFill>
                <a:schemeClr val="dk1"/>
              </a:solidFill>
              <a:latin typeface="Calibri"/>
              <a:ea typeface="Calibri"/>
              <a:cs typeface="Calibri"/>
              <a:sym typeface="Calibri"/>
            </a:endParaRPr>
          </a:p>
        </p:txBody>
      </p:sp>
      <p:sp>
        <p:nvSpPr>
          <p:cNvPr id="303" name="Google Shape;303;p12"/>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Tres salvaguardas</a:t>
            </a:r>
            <a:endParaRPr b="0" i="0" sz="1400" u="none" cap="none" strike="noStrike">
              <a:solidFill>
                <a:schemeClr val="dk1"/>
              </a:solidFill>
              <a:latin typeface="Calibri"/>
              <a:ea typeface="Calibri"/>
              <a:cs typeface="Calibri"/>
              <a:sym typeface="Calibri"/>
            </a:endParaRPr>
          </a:p>
        </p:txBody>
      </p:sp>
      <p:sp>
        <p:nvSpPr>
          <p:cNvPr id="304" name="Google Shape;304;p12"/>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05" name="Google Shape;305;p12"/>
          <p:cNvSpPr/>
          <p:nvPr/>
        </p:nvSpPr>
        <p:spPr>
          <a:xfrm>
            <a:off x="457200" y="1554480"/>
            <a:ext cx="960120" cy="960120"/>
          </a:xfrm>
          <a:prstGeom prst="ellipse">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06" name="Google Shape;306;p12"/>
          <p:cNvPicPr preferRelativeResize="0"/>
          <p:nvPr/>
        </p:nvPicPr>
        <p:blipFill rotWithShape="1">
          <a:blip r:embed="rId3">
            <a:alphaModFix/>
          </a:blip>
          <a:srcRect b="0" l="0" r="0" t="0"/>
          <a:stretch/>
        </p:blipFill>
        <p:spPr>
          <a:xfrm>
            <a:off x="713232" y="1801368"/>
            <a:ext cx="457200" cy="457200"/>
          </a:xfrm>
          <a:prstGeom prst="rect">
            <a:avLst/>
          </a:prstGeom>
          <a:noFill/>
          <a:ln>
            <a:noFill/>
          </a:ln>
        </p:spPr>
      </p:pic>
      <p:sp>
        <p:nvSpPr>
          <p:cNvPr id="307" name="Google Shape;307;p12"/>
          <p:cNvSpPr/>
          <p:nvPr/>
        </p:nvSpPr>
        <p:spPr>
          <a:xfrm>
            <a:off x="1600200" y="160020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Confidentiality</a:t>
            </a:r>
            <a:endParaRPr b="0" i="0" sz="1600" u="none" cap="none" strike="noStrike">
              <a:solidFill>
                <a:schemeClr val="dk1"/>
              </a:solidFill>
              <a:latin typeface="Calibri"/>
              <a:ea typeface="Calibri"/>
              <a:cs typeface="Calibri"/>
              <a:sym typeface="Calibri"/>
            </a:endParaRPr>
          </a:p>
        </p:txBody>
      </p:sp>
      <p:sp>
        <p:nvSpPr>
          <p:cNvPr id="308" name="Google Shape;308;p12"/>
          <p:cNvSpPr/>
          <p:nvPr/>
        </p:nvSpPr>
        <p:spPr>
          <a:xfrm>
            <a:off x="1600200" y="188366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Confidencialidad</a:t>
            </a:r>
            <a:endParaRPr b="0" i="0" sz="1200" u="none" cap="none" strike="noStrike">
              <a:solidFill>
                <a:schemeClr val="dk1"/>
              </a:solidFill>
              <a:latin typeface="Calibri"/>
              <a:ea typeface="Calibri"/>
              <a:cs typeface="Calibri"/>
              <a:sym typeface="Calibri"/>
            </a:endParaRPr>
          </a:p>
        </p:txBody>
      </p:sp>
      <p:sp>
        <p:nvSpPr>
          <p:cNvPr id="309" name="Google Shape;309;p12"/>
          <p:cNvSpPr/>
          <p:nvPr/>
        </p:nvSpPr>
        <p:spPr>
          <a:xfrm>
            <a:off x="1600200" y="215798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Use approved tools that don't train on your data. Keep minister files on systems your district controls.</a:t>
            </a:r>
            <a:endParaRPr b="0" i="0" sz="1050" u="none" cap="none" strike="noStrike">
              <a:solidFill>
                <a:schemeClr val="dk1"/>
              </a:solidFill>
              <a:latin typeface="Calibri"/>
              <a:ea typeface="Calibri"/>
              <a:cs typeface="Calibri"/>
              <a:sym typeface="Calibri"/>
            </a:endParaRPr>
          </a:p>
        </p:txBody>
      </p:sp>
      <p:sp>
        <p:nvSpPr>
          <p:cNvPr id="310" name="Google Shape;310;p12"/>
          <p:cNvSpPr/>
          <p:nvPr/>
        </p:nvSpPr>
        <p:spPr>
          <a:xfrm>
            <a:off x="1600200" y="242316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Usa herramientas aprobadas que no entrenen con tus datos. Mantén los expedientes en sistemas que el distrito controla.</a:t>
            </a:r>
            <a:endParaRPr b="0" i="0" sz="1000" u="none" cap="none" strike="noStrike">
              <a:solidFill>
                <a:schemeClr val="dk1"/>
              </a:solidFill>
              <a:latin typeface="Calibri"/>
              <a:ea typeface="Calibri"/>
              <a:cs typeface="Calibri"/>
              <a:sym typeface="Calibri"/>
            </a:endParaRPr>
          </a:p>
        </p:txBody>
      </p:sp>
      <p:sp>
        <p:nvSpPr>
          <p:cNvPr id="311" name="Google Shape;311;p12"/>
          <p:cNvSpPr/>
          <p:nvPr/>
        </p:nvSpPr>
        <p:spPr>
          <a:xfrm>
            <a:off x="457200" y="2606040"/>
            <a:ext cx="960120" cy="960120"/>
          </a:xfrm>
          <a:prstGeom prst="ellipse">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12" name="Google Shape;312;p12"/>
          <p:cNvPicPr preferRelativeResize="0"/>
          <p:nvPr/>
        </p:nvPicPr>
        <p:blipFill rotWithShape="1">
          <a:blip r:embed="rId4">
            <a:alphaModFix/>
          </a:blip>
          <a:srcRect b="0" l="0" r="0" t="0"/>
          <a:stretch/>
        </p:blipFill>
        <p:spPr>
          <a:xfrm>
            <a:off x="713232" y="2852928"/>
            <a:ext cx="457200" cy="457200"/>
          </a:xfrm>
          <a:prstGeom prst="rect">
            <a:avLst/>
          </a:prstGeom>
          <a:noFill/>
          <a:ln>
            <a:noFill/>
          </a:ln>
        </p:spPr>
      </p:pic>
      <p:sp>
        <p:nvSpPr>
          <p:cNvPr id="313" name="Google Shape;313;p12"/>
          <p:cNvSpPr/>
          <p:nvPr/>
        </p:nvSpPr>
        <p:spPr>
          <a:xfrm>
            <a:off x="1600200" y="265176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Accuracy &amp; verification</a:t>
            </a:r>
            <a:endParaRPr b="0" i="0" sz="1600" u="none" cap="none" strike="noStrike">
              <a:solidFill>
                <a:schemeClr val="dk1"/>
              </a:solidFill>
              <a:latin typeface="Calibri"/>
              <a:ea typeface="Calibri"/>
              <a:cs typeface="Calibri"/>
              <a:sym typeface="Calibri"/>
            </a:endParaRPr>
          </a:p>
        </p:txBody>
      </p:sp>
      <p:sp>
        <p:nvSpPr>
          <p:cNvPr id="314" name="Google Shape;314;p12"/>
          <p:cNvSpPr/>
          <p:nvPr/>
        </p:nvSpPr>
        <p:spPr>
          <a:xfrm>
            <a:off x="1600200" y="293522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Exactitud y verificación</a:t>
            </a:r>
            <a:endParaRPr b="0" i="0" sz="1200" u="none" cap="none" strike="noStrike">
              <a:solidFill>
                <a:schemeClr val="dk1"/>
              </a:solidFill>
              <a:latin typeface="Calibri"/>
              <a:ea typeface="Calibri"/>
              <a:cs typeface="Calibri"/>
              <a:sym typeface="Calibri"/>
            </a:endParaRPr>
          </a:p>
        </p:txBody>
      </p:sp>
      <p:sp>
        <p:nvSpPr>
          <p:cNvPr id="315" name="Google Shape;315;p12"/>
          <p:cNvSpPr/>
          <p:nvPr/>
        </p:nvSpPr>
        <p:spPr>
          <a:xfrm>
            <a:off x="1600200" y="320954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AI proposes; you approve. Names, dates, motions, and grammar suggestions all need a final human check.</a:t>
            </a:r>
            <a:endParaRPr b="0" i="0" sz="1050" u="none" cap="none" strike="noStrike">
              <a:solidFill>
                <a:schemeClr val="dk1"/>
              </a:solidFill>
              <a:latin typeface="Calibri"/>
              <a:ea typeface="Calibri"/>
              <a:cs typeface="Calibri"/>
              <a:sym typeface="Calibri"/>
            </a:endParaRPr>
          </a:p>
        </p:txBody>
      </p:sp>
      <p:sp>
        <p:nvSpPr>
          <p:cNvPr id="316" name="Google Shape;316;p12"/>
          <p:cNvSpPr/>
          <p:nvPr/>
        </p:nvSpPr>
        <p:spPr>
          <a:xfrm>
            <a:off x="1600200" y="347472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IA propone; tú apruebas. Nombres, fechas, mociones y sugerencias gramaticales requieren revisión humana final.</a:t>
            </a:r>
            <a:endParaRPr b="0" i="0" sz="1000" u="none" cap="none" strike="noStrike">
              <a:solidFill>
                <a:schemeClr val="dk1"/>
              </a:solidFill>
              <a:latin typeface="Calibri"/>
              <a:ea typeface="Calibri"/>
              <a:cs typeface="Calibri"/>
              <a:sym typeface="Calibri"/>
            </a:endParaRPr>
          </a:p>
        </p:txBody>
      </p:sp>
      <p:sp>
        <p:nvSpPr>
          <p:cNvPr id="317" name="Google Shape;317;p12"/>
          <p:cNvSpPr/>
          <p:nvPr/>
        </p:nvSpPr>
        <p:spPr>
          <a:xfrm>
            <a:off x="457200" y="3657600"/>
            <a:ext cx="960120" cy="960120"/>
          </a:xfrm>
          <a:prstGeom prst="ellipse">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18" name="Google Shape;318;p12"/>
          <p:cNvPicPr preferRelativeResize="0"/>
          <p:nvPr/>
        </p:nvPicPr>
        <p:blipFill rotWithShape="1">
          <a:blip r:embed="rId5">
            <a:alphaModFix/>
          </a:blip>
          <a:srcRect b="0" l="0" r="0" t="0"/>
          <a:stretch/>
        </p:blipFill>
        <p:spPr>
          <a:xfrm>
            <a:off x="713232" y="3904488"/>
            <a:ext cx="457200" cy="457200"/>
          </a:xfrm>
          <a:prstGeom prst="rect">
            <a:avLst/>
          </a:prstGeom>
          <a:noFill/>
          <a:ln>
            <a:noFill/>
          </a:ln>
        </p:spPr>
      </p:pic>
      <p:sp>
        <p:nvSpPr>
          <p:cNvPr id="319" name="Google Shape;319;p12"/>
          <p:cNvSpPr/>
          <p:nvPr/>
        </p:nvSpPr>
        <p:spPr>
          <a:xfrm>
            <a:off x="1600200" y="370332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Human authority</a:t>
            </a:r>
            <a:endParaRPr b="0" i="0" sz="1600" u="none" cap="none" strike="noStrike">
              <a:solidFill>
                <a:schemeClr val="dk1"/>
              </a:solidFill>
              <a:latin typeface="Calibri"/>
              <a:ea typeface="Calibri"/>
              <a:cs typeface="Calibri"/>
              <a:sym typeface="Calibri"/>
            </a:endParaRPr>
          </a:p>
        </p:txBody>
      </p:sp>
      <p:sp>
        <p:nvSpPr>
          <p:cNvPr id="320" name="Google Shape;320;p12"/>
          <p:cNvSpPr/>
          <p:nvPr/>
        </p:nvSpPr>
        <p:spPr>
          <a:xfrm>
            <a:off x="1600200" y="398678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Autoridad humana</a:t>
            </a:r>
            <a:endParaRPr b="0" i="0" sz="1200" u="none" cap="none" strike="noStrike">
              <a:solidFill>
                <a:schemeClr val="dk1"/>
              </a:solidFill>
              <a:latin typeface="Calibri"/>
              <a:ea typeface="Calibri"/>
              <a:cs typeface="Calibri"/>
              <a:sym typeface="Calibri"/>
            </a:endParaRPr>
          </a:p>
        </p:txBody>
      </p:sp>
      <p:sp>
        <p:nvSpPr>
          <p:cNvPr id="321" name="Google Shape;321;p12"/>
          <p:cNvSpPr/>
          <p:nvPr/>
        </p:nvSpPr>
        <p:spPr>
          <a:xfrm>
            <a:off x="1600200" y="426110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AI is an assistant, not an officer. The Constitution names the secretary — your judgment, your signature.</a:t>
            </a:r>
            <a:endParaRPr b="0" i="0" sz="1050" u="none" cap="none" strike="noStrike">
              <a:solidFill>
                <a:schemeClr val="dk1"/>
              </a:solidFill>
              <a:latin typeface="Calibri"/>
              <a:ea typeface="Calibri"/>
              <a:cs typeface="Calibri"/>
              <a:sym typeface="Calibri"/>
            </a:endParaRPr>
          </a:p>
        </p:txBody>
      </p:sp>
      <p:sp>
        <p:nvSpPr>
          <p:cNvPr id="322" name="Google Shape;322;p12"/>
          <p:cNvSpPr/>
          <p:nvPr/>
        </p:nvSpPr>
        <p:spPr>
          <a:xfrm>
            <a:off x="1600200" y="452628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IA es asistente, no oficial. La Constitución nombra al secretario — tu juicio, tu firma.</a:t>
            </a:r>
            <a:endParaRPr b="0" i="0" sz="1000" u="none" cap="none" strike="noStrike">
              <a:solidFill>
                <a:schemeClr val="dk1"/>
              </a:solidFill>
              <a:latin typeface="Calibri"/>
              <a:ea typeface="Calibri"/>
              <a:cs typeface="Calibri"/>
              <a:sym typeface="Calibri"/>
            </a:endParaRPr>
          </a:p>
        </p:txBody>
      </p:sp>
      <p:cxnSp>
        <p:nvCxnSpPr>
          <p:cNvPr id="323" name="Google Shape;323;p12"/>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324" name="Google Shape;324;p12"/>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325" name="Google Shape;325;p12"/>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10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30" name="Shape 330"/>
        <p:cNvGrpSpPr/>
        <p:nvPr/>
      </p:nvGrpSpPr>
      <p:grpSpPr>
        <a:xfrm>
          <a:off x="0" y="0"/>
          <a:ext cx="0" cy="0"/>
          <a:chOff x="0" y="0"/>
          <a:chExt cx="0" cy="0"/>
        </a:xfrm>
      </p:grpSpPr>
      <p:sp>
        <p:nvSpPr>
          <p:cNvPr id="331" name="Google Shape;331;p13"/>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Tools to consider</a:t>
            </a:r>
            <a:endParaRPr b="0" i="0" sz="2600" u="none" cap="none" strike="noStrike">
              <a:solidFill>
                <a:schemeClr val="dk1"/>
              </a:solidFill>
              <a:latin typeface="Calibri"/>
              <a:ea typeface="Calibri"/>
              <a:cs typeface="Calibri"/>
              <a:sym typeface="Calibri"/>
            </a:endParaRPr>
          </a:p>
        </p:txBody>
      </p:sp>
      <p:sp>
        <p:nvSpPr>
          <p:cNvPr id="332" name="Google Shape;332;p13"/>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Herramientas a considerar</a:t>
            </a:r>
            <a:endParaRPr b="0" i="0" sz="1400" u="none" cap="none" strike="noStrike">
              <a:solidFill>
                <a:schemeClr val="dk1"/>
              </a:solidFill>
              <a:latin typeface="Calibri"/>
              <a:ea typeface="Calibri"/>
              <a:cs typeface="Calibri"/>
              <a:sym typeface="Calibri"/>
            </a:endParaRPr>
          </a:p>
        </p:txBody>
      </p:sp>
      <p:sp>
        <p:nvSpPr>
          <p:cNvPr id="333" name="Google Shape;333;p13"/>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4" name="Google Shape;334;p13"/>
          <p:cNvSpPr/>
          <p:nvPr/>
        </p:nvSpPr>
        <p:spPr>
          <a:xfrm>
            <a:off x="457200" y="1280160"/>
            <a:ext cx="4160520" cy="155448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3"/>
          <p:cNvSpPr/>
          <p:nvPr/>
        </p:nvSpPr>
        <p:spPr>
          <a:xfrm>
            <a:off x="457200" y="1280160"/>
            <a:ext cx="4160520" cy="50292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6" name="Google Shape;336;p13"/>
          <p:cNvSpPr/>
          <p:nvPr/>
        </p:nvSpPr>
        <p:spPr>
          <a:xfrm>
            <a:off x="457200" y="1280160"/>
            <a:ext cx="54864" cy="155448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7" name="Google Shape;337;p13"/>
          <p:cNvSpPr/>
          <p:nvPr/>
        </p:nvSpPr>
        <p:spPr>
          <a:xfrm>
            <a:off x="621792" y="1371600"/>
            <a:ext cx="329184" cy="329184"/>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38" name="Google Shape;338;p13"/>
          <p:cNvPicPr preferRelativeResize="0"/>
          <p:nvPr/>
        </p:nvPicPr>
        <p:blipFill rotWithShape="1">
          <a:blip r:embed="rId3">
            <a:alphaModFix/>
          </a:blip>
          <a:srcRect b="0" l="0" r="0" t="0"/>
          <a:stretch/>
        </p:blipFill>
        <p:spPr>
          <a:xfrm>
            <a:off x="704088" y="1453896"/>
            <a:ext cx="164592" cy="164592"/>
          </a:xfrm>
          <a:prstGeom prst="rect">
            <a:avLst/>
          </a:prstGeom>
          <a:noFill/>
          <a:ln>
            <a:noFill/>
          </a:ln>
        </p:spPr>
      </p:pic>
      <p:sp>
        <p:nvSpPr>
          <p:cNvPr id="339" name="Google Shape;339;p13"/>
          <p:cNvSpPr/>
          <p:nvPr/>
        </p:nvSpPr>
        <p:spPr>
          <a:xfrm>
            <a:off x="1051560" y="1335024"/>
            <a:ext cx="34747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All-purpose AI assistant</a:t>
            </a:r>
            <a:endParaRPr b="0" i="0" sz="1300" u="none" cap="none" strike="noStrike">
              <a:solidFill>
                <a:schemeClr val="dk1"/>
              </a:solidFill>
              <a:latin typeface="Calibri"/>
              <a:ea typeface="Calibri"/>
              <a:cs typeface="Calibri"/>
              <a:sym typeface="Calibri"/>
            </a:endParaRPr>
          </a:p>
        </p:txBody>
      </p:sp>
      <p:sp>
        <p:nvSpPr>
          <p:cNvPr id="340" name="Google Shape;340;p13"/>
          <p:cNvSpPr/>
          <p:nvPr/>
        </p:nvSpPr>
        <p:spPr>
          <a:xfrm>
            <a:off x="1051560" y="1572768"/>
            <a:ext cx="347472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Asistente de IA general</a:t>
            </a:r>
            <a:endParaRPr b="0" i="0" sz="1000" u="none" cap="none" strike="noStrike">
              <a:solidFill>
                <a:schemeClr val="dk1"/>
              </a:solidFill>
              <a:latin typeface="Calibri"/>
              <a:ea typeface="Calibri"/>
              <a:cs typeface="Calibri"/>
              <a:sym typeface="Calibri"/>
            </a:endParaRPr>
          </a:p>
        </p:txBody>
      </p:sp>
      <p:sp>
        <p:nvSpPr>
          <p:cNvPr id="341" name="Google Shape;341;p13"/>
          <p:cNvSpPr/>
          <p:nvPr/>
        </p:nvSpPr>
        <p:spPr>
          <a:xfrm>
            <a:off x="621792" y="1847088"/>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Claude</a:t>
            </a:r>
            <a:r>
              <a:rPr b="0" i="0" lang="en-US" sz="900" u="none" cap="none" strike="noStrike">
                <a:solidFill>
                  <a:srgbClr val="64748B"/>
                </a:solidFill>
                <a:latin typeface="Calibri"/>
                <a:ea typeface="Calibri"/>
                <a:cs typeface="Calibri"/>
                <a:sym typeface="Calibri"/>
              </a:rPr>
              <a:t>   claude.ai</a:t>
            </a:r>
            <a:endParaRPr b="0" i="0" sz="1100" u="none" cap="none" strike="noStrike">
              <a:solidFill>
                <a:schemeClr val="dk1"/>
              </a:solidFill>
              <a:latin typeface="Calibri"/>
              <a:ea typeface="Calibri"/>
              <a:cs typeface="Calibri"/>
              <a:sym typeface="Calibri"/>
            </a:endParaRPr>
          </a:p>
        </p:txBody>
      </p:sp>
      <p:sp>
        <p:nvSpPr>
          <p:cNvPr id="342" name="Google Shape;342;p13"/>
          <p:cNvSpPr/>
          <p:nvPr/>
        </p:nvSpPr>
        <p:spPr>
          <a:xfrm>
            <a:off x="621792" y="2029968"/>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Long documents, bilingual writing</a:t>
            </a:r>
            <a:endParaRPr b="0" i="0" sz="950" u="none" cap="none" strike="noStrike">
              <a:solidFill>
                <a:schemeClr val="dk1"/>
              </a:solidFill>
              <a:latin typeface="Calibri"/>
              <a:ea typeface="Calibri"/>
              <a:cs typeface="Calibri"/>
              <a:sym typeface="Calibri"/>
            </a:endParaRPr>
          </a:p>
        </p:txBody>
      </p:sp>
      <p:sp>
        <p:nvSpPr>
          <p:cNvPr id="343" name="Google Shape;343;p13"/>
          <p:cNvSpPr/>
          <p:nvPr/>
        </p:nvSpPr>
        <p:spPr>
          <a:xfrm>
            <a:off x="621792" y="2176272"/>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Documentos largos, escritura bilingüe</a:t>
            </a:r>
            <a:endParaRPr b="0" i="0" sz="900" u="none" cap="none" strike="noStrike">
              <a:solidFill>
                <a:schemeClr val="dk1"/>
              </a:solidFill>
              <a:latin typeface="Calibri"/>
              <a:ea typeface="Calibri"/>
              <a:cs typeface="Calibri"/>
              <a:sym typeface="Calibri"/>
            </a:endParaRPr>
          </a:p>
        </p:txBody>
      </p:sp>
      <p:sp>
        <p:nvSpPr>
          <p:cNvPr id="344" name="Google Shape;344;p13"/>
          <p:cNvSpPr/>
          <p:nvPr/>
        </p:nvSpPr>
        <p:spPr>
          <a:xfrm>
            <a:off x="621792" y="2304288"/>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ChatGPT / Gemini</a:t>
            </a:r>
            <a:r>
              <a:rPr b="0" i="0" lang="en-US" sz="900" u="none" cap="none" strike="noStrike">
                <a:solidFill>
                  <a:srgbClr val="64748B"/>
                </a:solidFill>
                <a:latin typeface="Calibri"/>
                <a:ea typeface="Calibri"/>
                <a:cs typeface="Calibri"/>
                <a:sym typeface="Calibri"/>
              </a:rPr>
              <a:t>   chatgpt.com · gemini.google.com</a:t>
            </a:r>
            <a:endParaRPr b="0" i="0" sz="1100" u="none" cap="none" strike="noStrike">
              <a:solidFill>
                <a:schemeClr val="dk1"/>
              </a:solidFill>
              <a:latin typeface="Calibri"/>
              <a:ea typeface="Calibri"/>
              <a:cs typeface="Calibri"/>
              <a:sym typeface="Calibri"/>
            </a:endParaRPr>
          </a:p>
        </p:txBody>
      </p:sp>
      <p:sp>
        <p:nvSpPr>
          <p:cNvPr id="345" name="Google Shape;345;p13"/>
          <p:cNvSpPr/>
          <p:nvPr/>
        </p:nvSpPr>
        <p:spPr>
          <a:xfrm>
            <a:off x="621792" y="2487168"/>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Most widely known; Gemini fits Google Workspace</a:t>
            </a:r>
            <a:endParaRPr b="0" i="0" sz="950" u="none" cap="none" strike="noStrike">
              <a:solidFill>
                <a:schemeClr val="dk1"/>
              </a:solidFill>
              <a:latin typeface="Calibri"/>
              <a:ea typeface="Calibri"/>
              <a:cs typeface="Calibri"/>
              <a:sym typeface="Calibri"/>
            </a:endParaRPr>
          </a:p>
        </p:txBody>
      </p:sp>
      <p:sp>
        <p:nvSpPr>
          <p:cNvPr id="346" name="Google Shape;346;p13"/>
          <p:cNvSpPr/>
          <p:nvPr/>
        </p:nvSpPr>
        <p:spPr>
          <a:xfrm>
            <a:off x="621792" y="2633472"/>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Los más conocidos; Gemini para Google Workspace</a:t>
            </a:r>
            <a:endParaRPr b="0" i="0" sz="900" u="none" cap="none" strike="noStrike">
              <a:solidFill>
                <a:schemeClr val="dk1"/>
              </a:solidFill>
              <a:latin typeface="Calibri"/>
              <a:ea typeface="Calibri"/>
              <a:cs typeface="Calibri"/>
              <a:sym typeface="Calibri"/>
            </a:endParaRPr>
          </a:p>
        </p:txBody>
      </p:sp>
      <p:sp>
        <p:nvSpPr>
          <p:cNvPr id="347" name="Google Shape;347;p13"/>
          <p:cNvSpPr/>
          <p:nvPr/>
        </p:nvSpPr>
        <p:spPr>
          <a:xfrm>
            <a:off x="4892040" y="1280160"/>
            <a:ext cx="4160520" cy="155448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8" name="Google Shape;348;p13"/>
          <p:cNvSpPr/>
          <p:nvPr/>
        </p:nvSpPr>
        <p:spPr>
          <a:xfrm>
            <a:off x="4892040" y="1280160"/>
            <a:ext cx="4160520" cy="50292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9" name="Google Shape;349;p13"/>
          <p:cNvSpPr/>
          <p:nvPr/>
        </p:nvSpPr>
        <p:spPr>
          <a:xfrm>
            <a:off x="4892040" y="1280160"/>
            <a:ext cx="54864" cy="155448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13"/>
          <p:cNvSpPr/>
          <p:nvPr/>
        </p:nvSpPr>
        <p:spPr>
          <a:xfrm>
            <a:off x="5056632" y="1371600"/>
            <a:ext cx="329184" cy="329184"/>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51" name="Google Shape;351;p13"/>
          <p:cNvPicPr preferRelativeResize="0"/>
          <p:nvPr/>
        </p:nvPicPr>
        <p:blipFill rotWithShape="1">
          <a:blip r:embed="rId4">
            <a:alphaModFix/>
          </a:blip>
          <a:srcRect b="0" l="0" r="0" t="0"/>
          <a:stretch/>
        </p:blipFill>
        <p:spPr>
          <a:xfrm>
            <a:off x="5138928" y="1453896"/>
            <a:ext cx="164592" cy="164592"/>
          </a:xfrm>
          <a:prstGeom prst="rect">
            <a:avLst/>
          </a:prstGeom>
          <a:noFill/>
          <a:ln>
            <a:noFill/>
          </a:ln>
        </p:spPr>
      </p:pic>
      <p:sp>
        <p:nvSpPr>
          <p:cNvPr id="352" name="Google Shape;352;p13"/>
          <p:cNvSpPr/>
          <p:nvPr/>
        </p:nvSpPr>
        <p:spPr>
          <a:xfrm>
            <a:off x="5486400" y="1335024"/>
            <a:ext cx="34747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Meeting transcription</a:t>
            </a:r>
            <a:endParaRPr b="0" i="0" sz="1300" u="none" cap="none" strike="noStrike">
              <a:solidFill>
                <a:schemeClr val="dk1"/>
              </a:solidFill>
              <a:latin typeface="Calibri"/>
              <a:ea typeface="Calibri"/>
              <a:cs typeface="Calibri"/>
              <a:sym typeface="Calibri"/>
            </a:endParaRPr>
          </a:p>
        </p:txBody>
      </p:sp>
      <p:sp>
        <p:nvSpPr>
          <p:cNvPr id="353" name="Google Shape;353;p13"/>
          <p:cNvSpPr/>
          <p:nvPr/>
        </p:nvSpPr>
        <p:spPr>
          <a:xfrm>
            <a:off x="5486400" y="1572768"/>
            <a:ext cx="347472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Transcripción de reuniones</a:t>
            </a:r>
            <a:endParaRPr b="0" i="0" sz="1000" u="none" cap="none" strike="noStrike">
              <a:solidFill>
                <a:schemeClr val="dk1"/>
              </a:solidFill>
              <a:latin typeface="Calibri"/>
              <a:ea typeface="Calibri"/>
              <a:cs typeface="Calibri"/>
              <a:sym typeface="Calibri"/>
            </a:endParaRPr>
          </a:p>
        </p:txBody>
      </p:sp>
      <p:sp>
        <p:nvSpPr>
          <p:cNvPr id="354" name="Google Shape;354;p13"/>
          <p:cNvSpPr/>
          <p:nvPr/>
        </p:nvSpPr>
        <p:spPr>
          <a:xfrm>
            <a:off x="5056632" y="1847088"/>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Otter.ai</a:t>
            </a:r>
            <a:r>
              <a:rPr b="0" i="0" lang="en-US" sz="900" u="none" cap="none" strike="noStrike">
                <a:solidFill>
                  <a:srgbClr val="64748B"/>
                </a:solidFill>
                <a:latin typeface="Calibri"/>
                <a:ea typeface="Calibri"/>
                <a:cs typeface="Calibri"/>
                <a:sym typeface="Calibri"/>
              </a:rPr>
              <a:t>   otter.ai</a:t>
            </a:r>
            <a:endParaRPr b="0" i="0" sz="1100" u="none" cap="none" strike="noStrike">
              <a:solidFill>
                <a:schemeClr val="dk1"/>
              </a:solidFill>
              <a:latin typeface="Calibri"/>
              <a:ea typeface="Calibri"/>
              <a:cs typeface="Calibri"/>
              <a:sym typeface="Calibri"/>
            </a:endParaRPr>
          </a:p>
        </p:txBody>
      </p:sp>
      <p:sp>
        <p:nvSpPr>
          <p:cNvPr id="355" name="Google Shape;355;p13"/>
          <p:cNvSpPr/>
          <p:nvPr/>
        </p:nvSpPr>
        <p:spPr>
          <a:xfrm>
            <a:off x="5056632" y="2029968"/>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Real-time on Zoom / Meet / Teams</a:t>
            </a:r>
            <a:endParaRPr b="0" i="0" sz="950" u="none" cap="none" strike="noStrike">
              <a:solidFill>
                <a:schemeClr val="dk1"/>
              </a:solidFill>
              <a:latin typeface="Calibri"/>
              <a:ea typeface="Calibri"/>
              <a:cs typeface="Calibri"/>
              <a:sym typeface="Calibri"/>
            </a:endParaRPr>
          </a:p>
        </p:txBody>
      </p:sp>
      <p:sp>
        <p:nvSpPr>
          <p:cNvPr id="356" name="Google Shape;356;p13"/>
          <p:cNvSpPr/>
          <p:nvPr/>
        </p:nvSpPr>
        <p:spPr>
          <a:xfrm>
            <a:off x="5056632" y="2176272"/>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Tiempo real en Zoom / Meet / Teams</a:t>
            </a:r>
            <a:endParaRPr b="0" i="0" sz="900" u="none" cap="none" strike="noStrike">
              <a:solidFill>
                <a:schemeClr val="dk1"/>
              </a:solidFill>
              <a:latin typeface="Calibri"/>
              <a:ea typeface="Calibri"/>
              <a:cs typeface="Calibri"/>
              <a:sym typeface="Calibri"/>
            </a:endParaRPr>
          </a:p>
        </p:txBody>
      </p:sp>
      <p:sp>
        <p:nvSpPr>
          <p:cNvPr id="357" name="Google Shape;357;p13"/>
          <p:cNvSpPr/>
          <p:nvPr/>
        </p:nvSpPr>
        <p:spPr>
          <a:xfrm>
            <a:off x="5056632" y="2304288"/>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Notta</a:t>
            </a:r>
            <a:r>
              <a:rPr b="0" i="0" lang="en-US" sz="900" u="none" cap="none" strike="noStrike">
                <a:solidFill>
                  <a:srgbClr val="64748B"/>
                </a:solidFill>
                <a:latin typeface="Calibri"/>
                <a:ea typeface="Calibri"/>
                <a:cs typeface="Calibri"/>
                <a:sym typeface="Calibri"/>
              </a:rPr>
              <a:t>   notta.ai</a:t>
            </a:r>
            <a:endParaRPr b="0" i="0" sz="1100" u="none" cap="none" strike="noStrike">
              <a:solidFill>
                <a:schemeClr val="dk1"/>
              </a:solidFill>
              <a:latin typeface="Calibri"/>
              <a:ea typeface="Calibri"/>
              <a:cs typeface="Calibri"/>
              <a:sym typeface="Calibri"/>
            </a:endParaRPr>
          </a:p>
        </p:txBody>
      </p:sp>
      <p:sp>
        <p:nvSpPr>
          <p:cNvPr id="358" name="Google Shape;358;p13"/>
          <p:cNvSpPr/>
          <p:nvPr/>
        </p:nvSpPr>
        <p:spPr>
          <a:xfrm>
            <a:off x="5056632" y="2487168"/>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Mobile app for in-person meetings</a:t>
            </a:r>
            <a:endParaRPr b="0" i="0" sz="950" u="none" cap="none" strike="noStrike">
              <a:solidFill>
                <a:schemeClr val="dk1"/>
              </a:solidFill>
              <a:latin typeface="Calibri"/>
              <a:ea typeface="Calibri"/>
              <a:cs typeface="Calibri"/>
              <a:sym typeface="Calibri"/>
            </a:endParaRPr>
          </a:p>
        </p:txBody>
      </p:sp>
      <p:sp>
        <p:nvSpPr>
          <p:cNvPr id="359" name="Google Shape;359;p13"/>
          <p:cNvSpPr/>
          <p:nvPr/>
        </p:nvSpPr>
        <p:spPr>
          <a:xfrm>
            <a:off x="5056632" y="2633472"/>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App móvil para reuniones presenciales</a:t>
            </a:r>
            <a:endParaRPr b="0" i="0" sz="900" u="none" cap="none" strike="noStrike">
              <a:solidFill>
                <a:schemeClr val="dk1"/>
              </a:solidFill>
              <a:latin typeface="Calibri"/>
              <a:ea typeface="Calibri"/>
              <a:cs typeface="Calibri"/>
              <a:sym typeface="Calibri"/>
            </a:endParaRPr>
          </a:p>
        </p:txBody>
      </p:sp>
      <p:sp>
        <p:nvSpPr>
          <p:cNvPr id="360" name="Google Shape;360;p13"/>
          <p:cNvSpPr/>
          <p:nvPr/>
        </p:nvSpPr>
        <p:spPr>
          <a:xfrm>
            <a:off x="457200" y="2944368"/>
            <a:ext cx="4160520" cy="155448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1" name="Google Shape;361;p13"/>
          <p:cNvSpPr/>
          <p:nvPr/>
        </p:nvSpPr>
        <p:spPr>
          <a:xfrm>
            <a:off x="457200" y="2944368"/>
            <a:ext cx="4160520" cy="50292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2" name="Google Shape;362;p13"/>
          <p:cNvSpPr/>
          <p:nvPr/>
        </p:nvSpPr>
        <p:spPr>
          <a:xfrm>
            <a:off x="457200" y="2944368"/>
            <a:ext cx="54864" cy="155448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3" name="Google Shape;363;p13"/>
          <p:cNvSpPr/>
          <p:nvPr/>
        </p:nvSpPr>
        <p:spPr>
          <a:xfrm>
            <a:off x="621792" y="3035808"/>
            <a:ext cx="329184" cy="329184"/>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64" name="Google Shape;364;p13"/>
          <p:cNvPicPr preferRelativeResize="0"/>
          <p:nvPr/>
        </p:nvPicPr>
        <p:blipFill rotWithShape="1">
          <a:blip r:embed="rId5">
            <a:alphaModFix/>
          </a:blip>
          <a:srcRect b="0" l="0" r="0" t="0"/>
          <a:stretch/>
        </p:blipFill>
        <p:spPr>
          <a:xfrm>
            <a:off x="704088" y="3118104"/>
            <a:ext cx="164592" cy="164592"/>
          </a:xfrm>
          <a:prstGeom prst="rect">
            <a:avLst/>
          </a:prstGeom>
          <a:noFill/>
          <a:ln>
            <a:noFill/>
          </a:ln>
        </p:spPr>
      </p:pic>
      <p:sp>
        <p:nvSpPr>
          <p:cNvPr id="365" name="Google Shape;365;p13"/>
          <p:cNvSpPr/>
          <p:nvPr/>
        </p:nvSpPr>
        <p:spPr>
          <a:xfrm>
            <a:off x="1051560" y="2999232"/>
            <a:ext cx="34747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Translation</a:t>
            </a:r>
            <a:endParaRPr b="0" i="0" sz="1300" u="none" cap="none" strike="noStrike">
              <a:solidFill>
                <a:schemeClr val="dk1"/>
              </a:solidFill>
              <a:latin typeface="Calibri"/>
              <a:ea typeface="Calibri"/>
              <a:cs typeface="Calibri"/>
              <a:sym typeface="Calibri"/>
            </a:endParaRPr>
          </a:p>
        </p:txBody>
      </p:sp>
      <p:sp>
        <p:nvSpPr>
          <p:cNvPr id="366" name="Google Shape;366;p13"/>
          <p:cNvSpPr/>
          <p:nvPr/>
        </p:nvSpPr>
        <p:spPr>
          <a:xfrm>
            <a:off x="1051560" y="3236976"/>
            <a:ext cx="347472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Traducción</a:t>
            </a:r>
            <a:endParaRPr b="0" i="0" sz="1000" u="none" cap="none" strike="noStrike">
              <a:solidFill>
                <a:schemeClr val="dk1"/>
              </a:solidFill>
              <a:latin typeface="Calibri"/>
              <a:ea typeface="Calibri"/>
              <a:cs typeface="Calibri"/>
              <a:sym typeface="Calibri"/>
            </a:endParaRPr>
          </a:p>
        </p:txBody>
      </p:sp>
      <p:sp>
        <p:nvSpPr>
          <p:cNvPr id="367" name="Google Shape;367;p13"/>
          <p:cNvSpPr/>
          <p:nvPr/>
        </p:nvSpPr>
        <p:spPr>
          <a:xfrm>
            <a:off x="621792" y="3511296"/>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DeepL</a:t>
            </a:r>
            <a:r>
              <a:rPr b="0" i="0" lang="en-US" sz="900" u="none" cap="none" strike="noStrike">
                <a:solidFill>
                  <a:srgbClr val="64748B"/>
                </a:solidFill>
                <a:latin typeface="Calibri"/>
                <a:ea typeface="Calibri"/>
                <a:cs typeface="Calibri"/>
                <a:sym typeface="Calibri"/>
              </a:rPr>
              <a:t>   deepl.com</a:t>
            </a:r>
            <a:endParaRPr b="0" i="0" sz="1100" u="none" cap="none" strike="noStrike">
              <a:solidFill>
                <a:schemeClr val="dk1"/>
              </a:solidFill>
              <a:latin typeface="Calibri"/>
              <a:ea typeface="Calibri"/>
              <a:cs typeface="Calibri"/>
              <a:sym typeface="Calibri"/>
            </a:endParaRPr>
          </a:p>
        </p:txBody>
      </p:sp>
      <p:sp>
        <p:nvSpPr>
          <p:cNvPr id="368" name="Google Shape;368;p13"/>
          <p:cNvSpPr/>
          <p:nvPr/>
        </p:nvSpPr>
        <p:spPr>
          <a:xfrm>
            <a:off x="621792" y="3694176"/>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Best ES↔EN quality, keeps Word/PPTX format</a:t>
            </a:r>
            <a:endParaRPr b="0" i="0" sz="950" u="none" cap="none" strike="noStrike">
              <a:solidFill>
                <a:schemeClr val="dk1"/>
              </a:solidFill>
              <a:latin typeface="Calibri"/>
              <a:ea typeface="Calibri"/>
              <a:cs typeface="Calibri"/>
              <a:sym typeface="Calibri"/>
            </a:endParaRPr>
          </a:p>
        </p:txBody>
      </p:sp>
      <p:sp>
        <p:nvSpPr>
          <p:cNvPr id="369" name="Google Shape;369;p13"/>
          <p:cNvSpPr/>
          <p:nvPr/>
        </p:nvSpPr>
        <p:spPr>
          <a:xfrm>
            <a:off x="621792" y="3840480"/>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Mejor calidad ES↔EN, conserva formato</a:t>
            </a:r>
            <a:endParaRPr b="0" i="0" sz="900" u="none" cap="none" strike="noStrike">
              <a:solidFill>
                <a:schemeClr val="dk1"/>
              </a:solidFill>
              <a:latin typeface="Calibri"/>
              <a:ea typeface="Calibri"/>
              <a:cs typeface="Calibri"/>
              <a:sym typeface="Calibri"/>
            </a:endParaRPr>
          </a:p>
        </p:txBody>
      </p:sp>
      <p:sp>
        <p:nvSpPr>
          <p:cNvPr id="370" name="Google Shape;370;p13"/>
          <p:cNvSpPr/>
          <p:nvPr/>
        </p:nvSpPr>
        <p:spPr>
          <a:xfrm>
            <a:off x="621792" y="3968496"/>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Google Translate</a:t>
            </a:r>
            <a:r>
              <a:rPr b="0" i="0" lang="en-US" sz="900" u="none" cap="none" strike="noStrike">
                <a:solidFill>
                  <a:srgbClr val="64748B"/>
                </a:solidFill>
                <a:latin typeface="Calibri"/>
                <a:ea typeface="Calibri"/>
                <a:cs typeface="Calibri"/>
                <a:sym typeface="Calibri"/>
              </a:rPr>
              <a:t>   translate.google.com</a:t>
            </a:r>
            <a:endParaRPr b="0" i="0" sz="1100" u="none" cap="none" strike="noStrike">
              <a:solidFill>
                <a:schemeClr val="dk1"/>
              </a:solidFill>
              <a:latin typeface="Calibri"/>
              <a:ea typeface="Calibri"/>
              <a:cs typeface="Calibri"/>
              <a:sym typeface="Calibri"/>
            </a:endParaRPr>
          </a:p>
        </p:txBody>
      </p:sp>
      <p:sp>
        <p:nvSpPr>
          <p:cNvPr id="371" name="Google Shape;371;p13"/>
          <p:cNvSpPr/>
          <p:nvPr/>
        </p:nvSpPr>
        <p:spPr>
          <a:xfrm>
            <a:off x="621792" y="4151376"/>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Free, broadest language coverage</a:t>
            </a:r>
            <a:endParaRPr b="0" i="0" sz="950" u="none" cap="none" strike="noStrike">
              <a:solidFill>
                <a:schemeClr val="dk1"/>
              </a:solidFill>
              <a:latin typeface="Calibri"/>
              <a:ea typeface="Calibri"/>
              <a:cs typeface="Calibri"/>
              <a:sym typeface="Calibri"/>
            </a:endParaRPr>
          </a:p>
        </p:txBody>
      </p:sp>
      <p:sp>
        <p:nvSpPr>
          <p:cNvPr id="372" name="Google Shape;372;p13"/>
          <p:cNvSpPr/>
          <p:nvPr/>
        </p:nvSpPr>
        <p:spPr>
          <a:xfrm>
            <a:off x="621792" y="4297680"/>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Gratis, mayor cobertura de idiomas</a:t>
            </a:r>
            <a:endParaRPr b="0" i="0" sz="900" u="none" cap="none" strike="noStrike">
              <a:solidFill>
                <a:schemeClr val="dk1"/>
              </a:solidFill>
              <a:latin typeface="Calibri"/>
              <a:ea typeface="Calibri"/>
              <a:cs typeface="Calibri"/>
              <a:sym typeface="Calibri"/>
            </a:endParaRPr>
          </a:p>
        </p:txBody>
      </p:sp>
      <p:sp>
        <p:nvSpPr>
          <p:cNvPr id="373" name="Google Shape;373;p13"/>
          <p:cNvSpPr/>
          <p:nvPr/>
        </p:nvSpPr>
        <p:spPr>
          <a:xfrm>
            <a:off x="4892040" y="2944368"/>
            <a:ext cx="4160520" cy="155448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4" name="Google Shape;374;p13"/>
          <p:cNvSpPr/>
          <p:nvPr/>
        </p:nvSpPr>
        <p:spPr>
          <a:xfrm>
            <a:off x="4892040" y="2944368"/>
            <a:ext cx="4160520" cy="50292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5" name="Google Shape;375;p13"/>
          <p:cNvSpPr/>
          <p:nvPr/>
        </p:nvSpPr>
        <p:spPr>
          <a:xfrm>
            <a:off x="4892040" y="2944368"/>
            <a:ext cx="54864" cy="155448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6" name="Google Shape;376;p13"/>
          <p:cNvSpPr/>
          <p:nvPr/>
        </p:nvSpPr>
        <p:spPr>
          <a:xfrm>
            <a:off x="5056632" y="3035808"/>
            <a:ext cx="329184" cy="329184"/>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77" name="Google Shape;377;p13"/>
          <p:cNvPicPr preferRelativeResize="0"/>
          <p:nvPr/>
        </p:nvPicPr>
        <p:blipFill rotWithShape="1">
          <a:blip r:embed="rId6">
            <a:alphaModFix/>
          </a:blip>
          <a:srcRect b="0" l="0" r="0" t="0"/>
          <a:stretch/>
        </p:blipFill>
        <p:spPr>
          <a:xfrm>
            <a:off x="5138928" y="3118104"/>
            <a:ext cx="164592" cy="164592"/>
          </a:xfrm>
          <a:prstGeom prst="rect">
            <a:avLst/>
          </a:prstGeom>
          <a:noFill/>
          <a:ln>
            <a:noFill/>
          </a:ln>
        </p:spPr>
      </p:pic>
      <p:sp>
        <p:nvSpPr>
          <p:cNvPr id="378" name="Google Shape;378;p13"/>
          <p:cNvSpPr/>
          <p:nvPr/>
        </p:nvSpPr>
        <p:spPr>
          <a:xfrm>
            <a:off x="5486400" y="2999232"/>
            <a:ext cx="34747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Grammar checker</a:t>
            </a:r>
            <a:endParaRPr b="0" i="0" sz="1300" u="none" cap="none" strike="noStrike">
              <a:solidFill>
                <a:schemeClr val="dk1"/>
              </a:solidFill>
              <a:latin typeface="Calibri"/>
              <a:ea typeface="Calibri"/>
              <a:cs typeface="Calibri"/>
              <a:sym typeface="Calibri"/>
            </a:endParaRPr>
          </a:p>
        </p:txBody>
      </p:sp>
      <p:sp>
        <p:nvSpPr>
          <p:cNvPr id="379" name="Google Shape;379;p13"/>
          <p:cNvSpPr/>
          <p:nvPr/>
        </p:nvSpPr>
        <p:spPr>
          <a:xfrm>
            <a:off x="5486400" y="3236976"/>
            <a:ext cx="347472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Corrector gramatical</a:t>
            </a:r>
            <a:endParaRPr b="0" i="0" sz="1000" u="none" cap="none" strike="noStrike">
              <a:solidFill>
                <a:schemeClr val="dk1"/>
              </a:solidFill>
              <a:latin typeface="Calibri"/>
              <a:ea typeface="Calibri"/>
              <a:cs typeface="Calibri"/>
              <a:sym typeface="Calibri"/>
            </a:endParaRPr>
          </a:p>
        </p:txBody>
      </p:sp>
      <p:sp>
        <p:nvSpPr>
          <p:cNvPr id="380" name="Google Shape;380;p13"/>
          <p:cNvSpPr/>
          <p:nvPr/>
        </p:nvSpPr>
        <p:spPr>
          <a:xfrm>
            <a:off x="5056632" y="3511296"/>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LanguageTool</a:t>
            </a:r>
            <a:r>
              <a:rPr b="0" i="0" lang="en-US" sz="900" u="none" cap="none" strike="noStrike">
                <a:solidFill>
                  <a:srgbClr val="64748B"/>
                </a:solidFill>
                <a:latin typeface="Calibri"/>
                <a:ea typeface="Calibri"/>
                <a:cs typeface="Calibri"/>
                <a:sym typeface="Calibri"/>
              </a:rPr>
              <a:t>   languagetool.org</a:t>
            </a:r>
            <a:endParaRPr b="0" i="0" sz="1100" u="none" cap="none" strike="noStrike">
              <a:solidFill>
                <a:schemeClr val="dk1"/>
              </a:solidFill>
              <a:latin typeface="Calibri"/>
              <a:ea typeface="Calibri"/>
              <a:cs typeface="Calibri"/>
              <a:sym typeface="Calibri"/>
            </a:endParaRPr>
          </a:p>
        </p:txBody>
      </p:sp>
      <p:sp>
        <p:nvSpPr>
          <p:cNvPr id="381" name="Google Shape;381;p13"/>
          <p:cNvSpPr/>
          <p:nvPr/>
        </p:nvSpPr>
        <p:spPr>
          <a:xfrm>
            <a:off x="5056632" y="3694176"/>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Strong Spanish + English; browser plugin</a:t>
            </a:r>
            <a:endParaRPr b="0" i="0" sz="950" u="none" cap="none" strike="noStrike">
              <a:solidFill>
                <a:schemeClr val="dk1"/>
              </a:solidFill>
              <a:latin typeface="Calibri"/>
              <a:ea typeface="Calibri"/>
              <a:cs typeface="Calibri"/>
              <a:sym typeface="Calibri"/>
            </a:endParaRPr>
          </a:p>
        </p:txBody>
      </p:sp>
      <p:sp>
        <p:nvSpPr>
          <p:cNvPr id="382" name="Google Shape;382;p13"/>
          <p:cNvSpPr/>
          <p:nvPr/>
        </p:nvSpPr>
        <p:spPr>
          <a:xfrm>
            <a:off x="5056632" y="3840480"/>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Buen español + inglés; extensión de navegador</a:t>
            </a:r>
            <a:endParaRPr b="0" i="0" sz="900" u="none" cap="none" strike="noStrike">
              <a:solidFill>
                <a:schemeClr val="dk1"/>
              </a:solidFill>
              <a:latin typeface="Calibri"/>
              <a:ea typeface="Calibri"/>
              <a:cs typeface="Calibri"/>
              <a:sym typeface="Calibri"/>
            </a:endParaRPr>
          </a:p>
        </p:txBody>
      </p:sp>
      <p:sp>
        <p:nvSpPr>
          <p:cNvPr id="383" name="Google Shape;383;p13"/>
          <p:cNvSpPr/>
          <p:nvPr/>
        </p:nvSpPr>
        <p:spPr>
          <a:xfrm>
            <a:off x="5056632" y="3968496"/>
            <a:ext cx="3886200" cy="1828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100"/>
              <a:buFont typeface="Calibri"/>
              <a:buNone/>
            </a:pPr>
            <a:r>
              <a:rPr b="1" i="0" lang="en-US" sz="1100" u="none" cap="none" strike="noStrike">
                <a:solidFill>
                  <a:srgbClr val="1B2A4E"/>
                </a:solidFill>
                <a:latin typeface="Calibri"/>
                <a:ea typeface="Calibri"/>
                <a:cs typeface="Calibri"/>
                <a:sym typeface="Calibri"/>
              </a:rPr>
              <a:t>DeepL Write</a:t>
            </a:r>
            <a:r>
              <a:rPr b="0" i="0" lang="en-US" sz="900" u="none" cap="none" strike="noStrike">
                <a:solidFill>
                  <a:srgbClr val="64748B"/>
                </a:solidFill>
                <a:latin typeface="Calibri"/>
                <a:ea typeface="Calibri"/>
                <a:cs typeface="Calibri"/>
                <a:sym typeface="Calibri"/>
              </a:rPr>
              <a:t>   deepl.com/write</a:t>
            </a:r>
            <a:endParaRPr b="0" i="0" sz="1100" u="none" cap="none" strike="noStrike">
              <a:solidFill>
                <a:schemeClr val="dk1"/>
              </a:solidFill>
              <a:latin typeface="Calibri"/>
              <a:ea typeface="Calibri"/>
              <a:cs typeface="Calibri"/>
              <a:sym typeface="Calibri"/>
            </a:endParaRPr>
          </a:p>
        </p:txBody>
      </p:sp>
      <p:sp>
        <p:nvSpPr>
          <p:cNvPr id="384" name="Google Shape;384;p13"/>
          <p:cNvSpPr/>
          <p:nvPr/>
        </p:nvSpPr>
        <p:spPr>
          <a:xfrm>
            <a:off x="5056632" y="4151376"/>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950"/>
              <a:buFont typeface="Calibri"/>
              <a:buNone/>
            </a:pPr>
            <a:r>
              <a:rPr b="0" i="0" lang="en-US" sz="950" u="none" cap="none" strike="noStrike">
                <a:solidFill>
                  <a:srgbClr val="1F2937"/>
                </a:solidFill>
                <a:latin typeface="Calibri"/>
                <a:ea typeface="Calibri"/>
                <a:cs typeface="Calibri"/>
                <a:sym typeface="Calibri"/>
              </a:rPr>
              <a:t>Natural rephrasing in Spanish and English</a:t>
            </a:r>
            <a:endParaRPr b="0" i="0" sz="950" u="none" cap="none" strike="noStrike">
              <a:solidFill>
                <a:schemeClr val="dk1"/>
              </a:solidFill>
              <a:latin typeface="Calibri"/>
              <a:ea typeface="Calibri"/>
              <a:cs typeface="Calibri"/>
              <a:sym typeface="Calibri"/>
            </a:endParaRPr>
          </a:p>
        </p:txBody>
      </p:sp>
      <p:sp>
        <p:nvSpPr>
          <p:cNvPr id="385" name="Google Shape;385;p13"/>
          <p:cNvSpPr/>
          <p:nvPr/>
        </p:nvSpPr>
        <p:spPr>
          <a:xfrm>
            <a:off x="5056632" y="4297680"/>
            <a:ext cx="3886200" cy="16459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1" lang="en-US" sz="900" u="none" cap="none" strike="noStrike">
                <a:solidFill>
                  <a:srgbClr val="64748B"/>
                </a:solidFill>
                <a:latin typeface="Calibri"/>
                <a:ea typeface="Calibri"/>
                <a:cs typeface="Calibri"/>
                <a:sym typeface="Calibri"/>
              </a:rPr>
              <a:t>Reformulación natural en español e inglés</a:t>
            </a:r>
            <a:endParaRPr b="0" i="0" sz="900" u="none" cap="none" strike="noStrike">
              <a:solidFill>
                <a:schemeClr val="dk1"/>
              </a:solidFill>
              <a:latin typeface="Calibri"/>
              <a:ea typeface="Calibri"/>
              <a:cs typeface="Calibri"/>
              <a:sym typeface="Calibri"/>
            </a:endParaRPr>
          </a:p>
        </p:txBody>
      </p:sp>
      <p:sp>
        <p:nvSpPr>
          <p:cNvPr id="386" name="Google Shape;386;p13"/>
          <p:cNvSpPr/>
          <p:nvPr/>
        </p:nvSpPr>
        <p:spPr>
          <a:xfrm>
            <a:off x="457200" y="4526280"/>
            <a:ext cx="54864" cy="21945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7" name="Google Shape;387;p13"/>
          <p:cNvSpPr/>
          <p:nvPr/>
        </p:nvSpPr>
        <p:spPr>
          <a:xfrm>
            <a:off x="640080" y="4526280"/>
            <a:ext cx="7955280" cy="219456"/>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1050"/>
              <a:buFont typeface="Calibri"/>
              <a:buNone/>
            </a:pPr>
            <a:r>
              <a:rPr b="1" i="0" lang="en-US" sz="1050" u="none" cap="none" strike="noStrike">
                <a:solidFill>
                  <a:srgbClr val="1B2A4E"/>
                </a:solidFill>
                <a:latin typeface="Calibri"/>
                <a:ea typeface="Calibri"/>
                <a:cs typeface="Calibri"/>
                <a:sym typeface="Calibri"/>
              </a:rPr>
              <a:t>Most have free tiers — start there.  </a:t>
            </a:r>
            <a:r>
              <a:rPr b="0" i="1" lang="en-US" sz="1050" u="none" cap="none" strike="noStrike">
                <a:solidFill>
                  <a:srgbClr val="64748B"/>
                </a:solidFill>
                <a:latin typeface="Calibri"/>
                <a:ea typeface="Calibri"/>
                <a:cs typeface="Calibri"/>
                <a:sym typeface="Calibri"/>
              </a:rPr>
              <a:t>La mayoría tiene planes gratuitos — empieza ahí.</a:t>
            </a:r>
            <a:endParaRPr b="0" i="0" sz="1050" u="none" cap="none" strike="noStrike">
              <a:solidFill>
                <a:schemeClr val="dk1"/>
              </a:solidFill>
              <a:latin typeface="Calibri"/>
              <a:ea typeface="Calibri"/>
              <a:cs typeface="Calibri"/>
              <a:sym typeface="Calibri"/>
            </a:endParaRPr>
          </a:p>
        </p:txBody>
      </p:sp>
      <p:cxnSp>
        <p:nvCxnSpPr>
          <p:cNvPr id="388" name="Google Shape;388;p13"/>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389" name="Google Shape;389;p13"/>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390" name="Google Shape;390;p13"/>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11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395" name="Shape 395"/>
        <p:cNvGrpSpPr/>
        <p:nvPr/>
      </p:nvGrpSpPr>
      <p:grpSpPr>
        <a:xfrm>
          <a:off x="0" y="0"/>
          <a:ext cx="0" cy="0"/>
          <a:chOff x="0" y="0"/>
          <a:chExt cx="0" cy="0"/>
        </a:xfrm>
      </p:grpSpPr>
      <p:sp>
        <p:nvSpPr>
          <p:cNvPr id="396" name="Google Shape;396;p14"/>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Where to start this month</a:t>
            </a:r>
            <a:endParaRPr b="0" i="0" sz="2600" u="none" cap="none" strike="noStrike">
              <a:solidFill>
                <a:schemeClr val="dk1"/>
              </a:solidFill>
              <a:latin typeface="Calibri"/>
              <a:ea typeface="Calibri"/>
              <a:cs typeface="Calibri"/>
              <a:sym typeface="Calibri"/>
            </a:endParaRPr>
          </a:p>
        </p:txBody>
      </p:sp>
      <p:sp>
        <p:nvSpPr>
          <p:cNvPr id="397" name="Google Shape;397;p14"/>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Por dónde empezar este mes</a:t>
            </a:r>
            <a:endParaRPr b="0" i="0" sz="1400" u="none" cap="none" strike="noStrike">
              <a:solidFill>
                <a:schemeClr val="dk1"/>
              </a:solidFill>
              <a:latin typeface="Calibri"/>
              <a:ea typeface="Calibri"/>
              <a:cs typeface="Calibri"/>
              <a:sym typeface="Calibri"/>
            </a:endParaRPr>
          </a:p>
        </p:txBody>
      </p:sp>
      <p:sp>
        <p:nvSpPr>
          <p:cNvPr id="398" name="Google Shape;398;p14"/>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9" name="Google Shape;399;p14"/>
          <p:cNvSpPr/>
          <p:nvPr/>
        </p:nvSpPr>
        <p:spPr>
          <a:xfrm>
            <a:off x="457200" y="1508760"/>
            <a:ext cx="2697480" cy="292608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7058"/>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0" name="Google Shape;400;p14"/>
          <p:cNvSpPr/>
          <p:nvPr/>
        </p:nvSpPr>
        <p:spPr>
          <a:xfrm>
            <a:off x="457200" y="1508760"/>
            <a:ext cx="2697480" cy="50292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1" name="Google Shape;401;p14"/>
          <p:cNvSpPr/>
          <p:nvPr/>
        </p:nvSpPr>
        <p:spPr>
          <a:xfrm>
            <a:off x="640080" y="1508760"/>
            <a:ext cx="2331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2200"/>
              <a:buFont typeface="Georgia"/>
              <a:buNone/>
            </a:pPr>
            <a:r>
              <a:rPr b="1" i="0" lang="en-US" sz="2200" u="none" cap="none" strike="noStrike">
                <a:solidFill>
                  <a:srgbClr val="C9A961"/>
                </a:solidFill>
                <a:latin typeface="Georgia"/>
                <a:ea typeface="Georgia"/>
                <a:cs typeface="Georgia"/>
                <a:sym typeface="Georgia"/>
              </a:rPr>
              <a:t>01</a:t>
            </a:r>
            <a:endParaRPr b="0" i="0" sz="2200" u="none" cap="none" strike="noStrike">
              <a:solidFill>
                <a:schemeClr val="dk1"/>
              </a:solidFill>
              <a:latin typeface="Calibri"/>
              <a:ea typeface="Calibri"/>
              <a:cs typeface="Calibri"/>
              <a:sym typeface="Calibri"/>
            </a:endParaRPr>
          </a:p>
        </p:txBody>
      </p:sp>
      <p:sp>
        <p:nvSpPr>
          <p:cNvPr id="402" name="Google Shape;402;p14"/>
          <p:cNvSpPr/>
          <p:nvPr/>
        </p:nvSpPr>
        <p:spPr>
          <a:xfrm>
            <a:off x="685800" y="2148840"/>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500"/>
              <a:buFont typeface="Georgia"/>
              <a:buNone/>
            </a:pPr>
            <a:r>
              <a:rPr b="1" i="0" lang="en-US" sz="1500" u="none" cap="none" strike="noStrike">
                <a:solidFill>
                  <a:srgbClr val="1B2A4E"/>
                </a:solidFill>
                <a:latin typeface="Georgia"/>
                <a:ea typeface="Georgia"/>
                <a:cs typeface="Georgia"/>
                <a:sym typeface="Georgia"/>
              </a:rPr>
              <a:t>Pick a transcription tool</a:t>
            </a:r>
            <a:endParaRPr b="0" i="0" sz="1500" u="none" cap="none" strike="noStrike">
              <a:solidFill>
                <a:schemeClr val="dk1"/>
              </a:solidFill>
              <a:latin typeface="Calibri"/>
              <a:ea typeface="Calibri"/>
              <a:cs typeface="Calibri"/>
              <a:sym typeface="Calibri"/>
            </a:endParaRPr>
          </a:p>
        </p:txBody>
      </p:sp>
      <p:sp>
        <p:nvSpPr>
          <p:cNvPr id="403" name="Google Shape;403;p14"/>
          <p:cNvSpPr/>
          <p:nvPr/>
        </p:nvSpPr>
        <p:spPr>
          <a:xfrm>
            <a:off x="685800" y="2788920"/>
            <a:ext cx="224028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Elige una app de transcripción</a:t>
            </a:r>
            <a:endParaRPr b="0" i="0" sz="1100" u="none" cap="none" strike="noStrike">
              <a:solidFill>
                <a:schemeClr val="dk1"/>
              </a:solidFill>
              <a:latin typeface="Calibri"/>
              <a:ea typeface="Calibri"/>
              <a:cs typeface="Calibri"/>
              <a:sym typeface="Calibri"/>
            </a:endParaRPr>
          </a:p>
        </p:txBody>
      </p:sp>
      <p:sp>
        <p:nvSpPr>
          <p:cNvPr id="404" name="Google Shape;404;p14"/>
          <p:cNvSpPr/>
          <p:nvPr/>
        </p:nvSpPr>
        <p:spPr>
          <a:xfrm>
            <a:off x="685800" y="3136392"/>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00"/>
              <a:buFont typeface="Calibri"/>
              <a:buNone/>
            </a:pPr>
            <a:r>
              <a:rPr b="0" i="0" lang="en-US" sz="1000" u="none" cap="none" strike="noStrike">
                <a:solidFill>
                  <a:srgbClr val="1F2937"/>
                </a:solidFill>
                <a:latin typeface="Calibri"/>
                <a:ea typeface="Calibri"/>
                <a:cs typeface="Calibri"/>
                <a:sym typeface="Calibri"/>
              </a:rPr>
              <a:t>Test Otter or Notta on your next ministerial meeting. See how clean the raw transcript looks before you commit.</a:t>
            </a:r>
            <a:endParaRPr b="0" i="0" sz="1000" u="none" cap="none" strike="noStrike">
              <a:solidFill>
                <a:schemeClr val="dk1"/>
              </a:solidFill>
              <a:latin typeface="Calibri"/>
              <a:ea typeface="Calibri"/>
              <a:cs typeface="Calibri"/>
              <a:sym typeface="Calibri"/>
            </a:endParaRPr>
          </a:p>
        </p:txBody>
      </p:sp>
      <p:sp>
        <p:nvSpPr>
          <p:cNvPr id="405" name="Google Shape;405;p14"/>
          <p:cNvSpPr/>
          <p:nvPr/>
        </p:nvSpPr>
        <p:spPr>
          <a:xfrm>
            <a:off x="685800" y="3794760"/>
            <a:ext cx="2240280" cy="594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50"/>
              <a:buFont typeface="Calibri"/>
              <a:buNone/>
            </a:pPr>
            <a:r>
              <a:rPr b="0" i="1" lang="en-US" sz="950" u="none" cap="none" strike="noStrike">
                <a:solidFill>
                  <a:srgbClr val="64748B"/>
                </a:solidFill>
                <a:latin typeface="Calibri"/>
                <a:ea typeface="Calibri"/>
                <a:cs typeface="Calibri"/>
                <a:sym typeface="Calibri"/>
              </a:rPr>
              <a:t>Prueba Otter o Notta en tu próxima reunión ministerial. Mira qué tan limpia queda la transcripción cruda antes de comprometerte.</a:t>
            </a:r>
            <a:endParaRPr b="0" i="0" sz="950" u="none" cap="none" strike="noStrike">
              <a:solidFill>
                <a:schemeClr val="dk1"/>
              </a:solidFill>
              <a:latin typeface="Calibri"/>
              <a:ea typeface="Calibri"/>
              <a:cs typeface="Calibri"/>
              <a:sym typeface="Calibri"/>
            </a:endParaRPr>
          </a:p>
        </p:txBody>
      </p:sp>
      <p:sp>
        <p:nvSpPr>
          <p:cNvPr id="406" name="Google Shape;406;p14"/>
          <p:cNvSpPr/>
          <p:nvPr/>
        </p:nvSpPr>
        <p:spPr>
          <a:xfrm>
            <a:off x="3401568" y="1508760"/>
            <a:ext cx="2697480" cy="292608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7058"/>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7" name="Google Shape;407;p14"/>
          <p:cNvSpPr/>
          <p:nvPr/>
        </p:nvSpPr>
        <p:spPr>
          <a:xfrm>
            <a:off x="3401568" y="1508760"/>
            <a:ext cx="2697480" cy="50292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14"/>
          <p:cNvSpPr/>
          <p:nvPr/>
        </p:nvSpPr>
        <p:spPr>
          <a:xfrm>
            <a:off x="3584448" y="1508760"/>
            <a:ext cx="2331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2200"/>
              <a:buFont typeface="Georgia"/>
              <a:buNone/>
            </a:pPr>
            <a:r>
              <a:rPr b="1" i="0" lang="en-US" sz="2200" u="none" cap="none" strike="noStrike">
                <a:solidFill>
                  <a:srgbClr val="C9A961"/>
                </a:solidFill>
                <a:latin typeface="Georgia"/>
                <a:ea typeface="Georgia"/>
                <a:cs typeface="Georgia"/>
                <a:sym typeface="Georgia"/>
              </a:rPr>
              <a:t>02</a:t>
            </a:r>
            <a:endParaRPr b="0" i="0" sz="2200" u="none" cap="none" strike="noStrike">
              <a:solidFill>
                <a:schemeClr val="dk1"/>
              </a:solidFill>
              <a:latin typeface="Calibri"/>
              <a:ea typeface="Calibri"/>
              <a:cs typeface="Calibri"/>
              <a:sym typeface="Calibri"/>
            </a:endParaRPr>
          </a:p>
        </p:txBody>
      </p:sp>
      <p:sp>
        <p:nvSpPr>
          <p:cNvPr id="409" name="Google Shape;409;p14"/>
          <p:cNvSpPr/>
          <p:nvPr/>
        </p:nvSpPr>
        <p:spPr>
          <a:xfrm>
            <a:off x="3630168" y="2148840"/>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500"/>
              <a:buFont typeface="Georgia"/>
              <a:buNone/>
            </a:pPr>
            <a:r>
              <a:rPr b="1" i="0" lang="en-US" sz="1500" u="none" cap="none" strike="noStrike">
                <a:solidFill>
                  <a:srgbClr val="1B2A4E"/>
                </a:solidFill>
                <a:latin typeface="Georgia"/>
                <a:ea typeface="Georgia"/>
                <a:cs typeface="Georgia"/>
                <a:sym typeface="Georgia"/>
              </a:rPr>
              <a:t>Draft your next minute with AI</a:t>
            </a:r>
            <a:endParaRPr b="0" i="0" sz="1500" u="none" cap="none" strike="noStrike">
              <a:solidFill>
                <a:schemeClr val="dk1"/>
              </a:solidFill>
              <a:latin typeface="Calibri"/>
              <a:ea typeface="Calibri"/>
              <a:cs typeface="Calibri"/>
              <a:sym typeface="Calibri"/>
            </a:endParaRPr>
          </a:p>
        </p:txBody>
      </p:sp>
      <p:sp>
        <p:nvSpPr>
          <p:cNvPr id="410" name="Google Shape;410;p14"/>
          <p:cNvSpPr/>
          <p:nvPr/>
        </p:nvSpPr>
        <p:spPr>
          <a:xfrm>
            <a:off x="3630168" y="2788920"/>
            <a:ext cx="224028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Redacta tu próxima acta con IA</a:t>
            </a:r>
            <a:endParaRPr b="0" i="0" sz="1100" u="none" cap="none" strike="noStrike">
              <a:solidFill>
                <a:schemeClr val="dk1"/>
              </a:solidFill>
              <a:latin typeface="Calibri"/>
              <a:ea typeface="Calibri"/>
              <a:cs typeface="Calibri"/>
              <a:sym typeface="Calibri"/>
            </a:endParaRPr>
          </a:p>
        </p:txBody>
      </p:sp>
      <p:sp>
        <p:nvSpPr>
          <p:cNvPr id="411" name="Google Shape;411;p14"/>
          <p:cNvSpPr/>
          <p:nvPr/>
        </p:nvSpPr>
        <p:spPr>
          <a:xfrm>
            <a:off x="3630168" y="3136392"/>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00"/>
              <a:buFont typeface="Calibri"/>
              <a:buNone/>
            </a:pPr>
            <a:r>
              <a:rPr b="0" i="0" lang="en-US" sz="1000" u="none" cap="none" strike="noStrike">
                <a:solidFill>
                  <a:srgbClr val="1F2937"/>
                </a:solidFill>
                <a:latin typeface="Calibri"/>
                <a:ea typeface="Calibri"/>
                <a:cs typeface="Calibri"/>
                <a:sym typeface="Calibri"/>
              </a:rPr>
              <a:t>Paste the transcript into Claude or ChatGPT. Ask for </a:t>
            </a:r>
            <a:r>
              <a:rPr lang="en-US" sz="1000">
                <a:solidFill>
                  <a:srgbClr val="1F2937"/>
                </a:solidFill>
                <a:latin typeface="Calibri"/>
                <a:ea typeface="Calibri"/>
                <a:cs typeface="Calibri"/>
                <a:sym typeface="Calibri"/>
              </a:rPr>
              <a:t>formas minutes </a:t>
            </a:r>
            <a:r>
              <a:rPr b="0" i="0" lang="en-US" sz="1000" u="none" cap="none" strike="noStrike">
                <a:solidFill>
                  <a:srgbClr val="1F2937"/>
                </a:solidFill>
                <a:latin typeface="Calibri"/>
                <a:ea typeface="Calibri"/>
                <a:cs typeface="Calibri"/>
                <a:sym typeface="Calibri"/>
              </a:rPr>
              <a:t>in your usual style. Edit. Compare against what you'd have written.</a:t>
            </a:r>
            <a:endParaRPr b="0" i="0" sz="1000" u="none" cap="none" strike="noStrike">
              <a:solidFill>
                <a:schemeClr val="dk1"/>
              </a:solidFill>
              <a:latin typeface="Calibri"/>
              <a:ea typeface="Calibri"/>
              <a:cs typeface="Calibri"/>
              <a:sym typeface="Calibri"/>
            </a:endParaRPr>
          </a:p>
        </p:txBody>
      </p:sp>
      <p:sp>
        <p:nvSpPr>
          <p:cNvPr id="412" name="Google Shape;412;p14"/>
          <p:cNvSpPr/>
          <p:nvPr/>
        </p:nvSpPr>
        <p:spPr>
          <a:xfrm>
            <a:off x="3630168" y="3794760"/>
            <a:ext cx="2240280" cy="594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50"/>
              <a:buFont typeface="Calibri"/>
              <a:buNone/>
            </a:pPr>
            <a:r>
              <a:rPr b="0" i="1" lang="en-US" sz="950" u="none" cap="none" strike="noStrike">
                <a:solidFill>
                  <a:srgbClr val="64748B"/>
                </a:solidFill>
                <a:latin typeface="Calibri"/>
                <a:ea typeface="Calibri"/>
                <a:cs typeface="Calibri"/>
                <a:sym typeface="Calibri"/>
              </a:rPr>
              <a:t>Pega la transcripción en Claude o ChatGPT. Pide un acta formal con tu estilo habitual. Edita. Compárala con lo que escribirías.</a:t>
            </a:r>
            <a:endParaRPr b="0" i="0" sz="950" u="none" cap="none" strike="noStrike">
              <a:solidFill>
                <a:schemeClr val="dk1"/>
              </a:solidFill>
              <a:latin typeface="Calibri"/>
              <a:ea typeface="Calibri"/>
              <a:cs typeface="Calibri"/>
              <a:sym typeface="Calibri"/>
            </a:endParaRPr>
          </a:p>
        </p:txBody>
      </p:sp>
      <p:sp>
        <p:nvSpPr>
          <p:cNvPr id="413" name="Google Shape;413;p14"/>
          <p:cNvSpPr/>
          <p:nvPr/>
        </p:nvSpPr>
        <p:spPr>
          <a:xfrm>
            <a:off x="6345936" y="1508760"/>
            <a:ext cx="2697480" cy="292608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7058"/>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14"/>
          <p:cNvSpPr/>
          <p:nvPr/>
        </p:nvSpPr>
        <p:spPr>
          <a:xfrm>
            <a:off x="6345936" y="1508760"/>
            <a:ext cx="2697480" cy="50292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5" name="Google Shape;415;p14"/>
          <p:cNvSpPr/>
          <p:nvPr/>
        </p:nvSpPr>
        <p:spPr>
          <a:xfrm>
            <a:off x="6528816" y="1508760"/>
            <a:ext cx="2331720" cy="5029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2200"/>
              <a:buFont typeface="Georgia"/>
              <a:buNone/>
            </a:pPr>
            <a:r>
              <a:rPr b="1" i="0" lang="en-US" sz="2200" u="none" cap="none" strike="noStrike">
                <a:solidFill>
                  <a:srgbClr val="C9A961"/>
                </a:solidFill>
                <a:latin typeface="Georgia"/>
                <a:ea typeface="Georgia"/>
                <a:cs typeface="Georgia"/>
                <a:sym typeface="Georgia"/>
              </a:rPr>
              <a:t>03</a:t>
            </a:r>
            <a:endParaRPr b="0" i="0" sz="2200" u="none" cap="none" strike="noStrike">
              <a:solidFill>
                <a:schemeClr val="dk1"/>
              </a:solidFill>
              <a:latin typeface="Calibri"/>
              <a:ea typeface="Calibri"/>
              <a:cs typeface="Calibri"/>
              <a:sym typeface="Calibri"/>
            </a:endParaRPr>
          </a:p>
        </p:txBody>
      </p:sp>
      <p:sp>
        <p:nvSpPr>
          <p:cNvPr id="416" name="Google Shape;416;p14"/>
          <p:cNvSpPr/>
          <p:nvPr/>
        </p:nvSpPr>
        <p:spPr>
          <a:xfrm>
            <a:off x="6574536" y="2148840"/>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500"/>
              <a:buFont typeface="Georgia"/>
              <a:buNone/>
            </a:pPr>
            <a:r>
              <a:rPr b="1" i="0" lang="en-US" sz="1500" u="none" cap="none" strike="noStrike">
                <a:solidFill>
                  <a:srgbClr val="1B2A4E"/>
                </a:solidFill>
                <a:latin typeface="Georgia"/>
                <a:ea typeface="Georgia"/>
                <a:cs typeface="Georgia"/>
                <a:sym typeface="Georgia"/>
              </a:rPr>
              <a:t>Check your last 3 minutes</a:t>
            </a:r>
            <a:endParaRPr b="0" i="0" sz="1500" u="none" cap="none" strike="noStrike">
              <a:solidFill>
                <a:schemeClr val="dk1"/>
              </a:solidFill>
              <a:latin typeface="Calibri"/>
              <a:ea typeface="Calibri"/>
              <a:cs typeface="Calibri"/>
              <a:sym typeface="Calibri"/>
            </a:endParaRPr>
          </a:p>
        </p:txBody>
      </p:sp>
      <p:sp>
        <p:nvSpPr>
          <p:cNvPr id="417" name="Google Shape;417;p14"/>
          <p:cNvSpPr/>
          <p:nvPr/>
        </p:nvSpPr>
        <p:spPr>
          <a:xfrm>
            <a:off x="6574536" y="2788920"/>
            <a:ext cx="224028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Revisa tus últimas 3 actas</a:t>
            </a:r>
            <a:endParaRPr b="0" i="0" sz="1100" u="none" cap="none" strike="noStrike">
              <a:solidFill>
                <a:schemeClr val="dk1"/>
              </a:solidFill>
              <a:latin typeface="Calibri"/>
              <a:ea typeface="Calibri"/>
              <a:cs typeface="Calibri"/>
              <a:sym typeface="Calibri"/>
            </a:endParaRPr>
          </a:p>
        </p:txBody>
      </p:sp>
      <p:sp>
        <p:nvSpPr>
          <p:cNvPr id="418" name="Google Shape;418;p14"/>
          <p:cNvSpPr/>
          <p:nvPr/>
        </p:nvSpPr>
        <p:spPr>
          <a:xfrm>
            <a:off x="6574536" y="3136392"/>
            <a:ext cx="2240280" cy="64008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00"/>
              <a:buFont typeface="Calibri"/>
              <a:buNone/>
            </a:pPr>
            <a:r>
              <a:rPr b="0" i="0" lang="en-US" sz="1000" u="none" cap="none" strike="noStrike">
                <a:solidFill>
                  <a:srgbClr val="1F2937"/>
                </a:solidFill>
                <a:latin typeface="Calibri"/>
                <a:ea typeface="Calibri"/>
                <a:cs typeface="Calibri"/>
                <a:sym typeface="Calibri"/>
              </a:rPr>
              <a:t>Drop them into LanguageTool. See the patterns of errors you've been missing. That's your starting point for what to watch.</a:t>
            </a:r>
            <a:endParaRPr b="0" i="0" sz="1000" u="none" cap="none" strike="noStrike">
              <a:solidFill>
                <a:schemeClr val="dk1"/>
              </a:solidFill>
              <a:latin typeface="Calibri"/>
              <a:ea typeface="Calibri"/>
              <a:cs typeface="Calibri"/>
              <a:sym typeface="Calibri"/>
            </a:endParaRPr>
          </a:p>
        </p:txBody>
      </p:sp>
      <p:sp>
        <p:nvSpPr>
          <p:cNvPr id="419" name="Google Shape;419;p14"/>
          <p:cNvSpPr/>
          <p:nvPr/>
        </p:nvSpPr>
        <p:spPr>
          <a:xfrm>
            <a:off x="6574536" y="3794760"/>
            <a:ext cx="2240280" cy="59436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950"/>
              <a:buFont typeface="Calibri"/>
              <a:buNone/>
            </a:pPr>
            <a:r>
              <a:rPr b="0" i="1" lang="en-US" sz="950" u="none" cap="none" strike="noStrike">
                <a:solidFill>
                  <a:srgbClr val="64748B"/>
                </a:solidFill>
                <a:latin typeface="Calibri"/>
                <a:ea typeface="Calibri"/>
                <a:cs typeface="Calibri"/>
                <a:sym typeface="Calibri"/>
              </a:rPr>
              <a:t>Pásalas por LanguageTool. Mira los patrones de errores que has pasado por alto. Ese es tu punto de partida para lo que debes vigilar.</a:t>
            </a:r>
            <a:endParaRPr b="0" i="0" sz="950" u="none" cap="none" strike="noStrike">
              <a:solidFill>
                <a:schemeClr val="dk1"/>
              </a:solidFill>
              <a:latin typeface="Calibri"/>
              <a:ea typeface="Calibri"/>
              <a:cs typeface="Calibri"/>
              <a:sym typeface="Calibri"/>
            </a:endParaRPr>
          </a:p>
        </p:txBody>
      </p:sp>
      <p:cxnSp>
        <p:nvCxnSpPr>
          <p:cNvPr id="420" name="Google Shape;420;p14"/>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421" name="Google Shape;421;p14"/>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422" name="Google Shape;422;p14"/>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12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F1A33"/>
        </a:solidFill>
      </p:bgPr>
    </p:bg>
    <p:spTree>
      <p:nvGrpSpPr>
        <p:cNvPr id="427" name="Shape 427"/>
        <p:cNvGrpSpPr/>
        <p:nvPr/>
      </p:nvGrpSpPr>
      <p:grpSpPr>
        <a:xfrm>
          <a:off x="0" y="0"/>
          <a:ext cx="0" cy="0"/>
          <a:chOff x="0" y="0"/>
          <a:chExt cx="0" cy="0"/>
        </a:xfrm>
      </p:grpSpPr>
      <p:sp>
        <p:nvSpPr>
          <p:cNvPr id="428" name="Google Shape;428;p15"/>
          <p:cNvSpPr/>
          <p:nvPr/>
        </p:nvSpPr>
        <p:spPr>
          <a:xfrm>
            <a:off x="457200" y="457200"/>
            <a:ext cx="36576" cy="54864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9" name="Google Shape;429;p15"/>
          <p:cNvSpPr/>
          <p:nvPr/>
        </p:nvSpPr>
        <p:spPr>
          <a:xfrm>
            <a:off x="640080" y="457200"/>
            <a:ext cx="4572000" cy="54864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1100"/>
              <a:buFont typeface="Calibri"/>
              <a:buNone/>
            </a:pPr>
            <a:r>
              <a:rPr b="1" i="0" lang="en-US" sz="1100" u="none" cap="none" strike="noStrike">
                <a:solidFill>
                  <a:srgbClr val="C9A961"/>
                </a:solidFill>
                <a:latin typeface="Calibri"/>
                <a:ea typeface="Calibri"/>
                <a:cs typeface="Calibri"/>
                <a:sym typeface="Calibri"/>
              </a:rPr>
              <a:t>CLAUSURA  ·  CLOSING</a:t>
            </a:r>
            <a:endParaRPr b="0" i="0" sz="1100" u="none" cap="none" strike="noStrike">
              <a:solidFill>
                <a:schemeClr val="dk1"/>
              </a:solidFill>
              <a:latin typeface="Calibri"/>
              <a:ea typeface="Calibri"/>
              <a:cs typeface="Calibri"/>
              <a:sym typeface="Calibri"/>
            </a:endParaRPr>
          </a:p>
        </p:txBody>
      </p:sp>
      <p:pic>
        <p:nvPicPr>
          <p:cNvPr descr="preencoded.png" id="430" name="Google Shape;430;p15"/>
          <p:cNvPicPr preferRelativeResize="0"/>
          <p:nvPr/>
        </p:nvPicPr>
        <p:blipFill rotWithShape="1">
          <a:blip r:embed="rId3">
            <a:alphaModFix/>
          </a:blip>
          <a:srcRect b="0" l="0" r="0" t="0"/>
          <a:stretch/>
        </p:blipFill>
        <p:spPr>
          <a:xfrm>
            <a:off x="8321040" y="457200"/>
            <a:ext cx="365760" cy="548640"/>
          </a:xfrm>
          <a:prstGeom prst="rect">
            <a:avLst/>
          </a:prstGeom>
          <a:noFill/>
          <a:ln>
            <a:noFill/>
          </a:ln>
        </p:spPr>
      </p:pic>
      <p:sp>
        <p:nvSpPr>
          <p:cNvPr id="431" name="Google Shape;431;p15"/>
          <p:cNvSpPr/>
          <p:nvPr/>
        </p:nvSpPr>
        <p:spPr>
          <a:xfrm>
            <a:off x="457200" y="1371600"/>
            <a:ext cx="8229600" cy="155448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FFFFFF"/>
              </a:buClr>
              <a:buSzPts val="4400"/>
              <a:buFont typeface="Georgia"/>
              <a:buNone/>
            </a:pPr>
            <a:r>
              <a:rPr b="1" i="0" lang="en-US" sz="4400" u="none" cap="none" strike="noStrike">
                <a:solidFill>
                  <a:srgbClr val="FFFFFF"/>
                </a:solidFill>
                <a:latin typeface="Georgia"/>
                <a:ea typeface="Georgia"/>
                <a:cs typeface="Georgia"/>
                <a:sym typeface="Georgia"/>
              </a:rPr>
              <a:t>The tool serves</a:t>
            </a:r>
            <a:endParaRPr b="0" i="0" sz="44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FFFFFF"/>
              </a:buClr>
              <a:buSzPts val="4400"/>
              <a:buFont typeface="Georgia"/>
              <a:buNone/>
            </a:pPr>
            <a:r>
              <a:rPr b="1" i="0" lang="en-US" sz="4400" u="none" cap="none" strike="noStrike">
                <a:solidFill>
                  <a:srgbClr val="FFFFFF"/>
                </a:solidFill>
                <a:latin typeface="Georgia"/>
                <a:ea typeface="Georgia"/>
                <a:cs typeface="Georgia"/>
                <a:sym typeface="Georgia"/>
              </a:rPr>
              <a:t>the calling</a:t>
            </a:r>
            <a:endParaRPr b="0" i="0" sz="4400" u="none" cap="none" strike="noStrike">
              <a:solidFill>
                <a:schemeClr val="dk1"/>
              </a:solidFill>
              <a:latin typeface="Calibri"/>
              <a:ea typeface="Calibri"/>
              <a:cs typeface="Calibri"/>
              <a:sym typeface="Calibri"/>
            </a:endParaRPr>
          </a:p>
        </p:txBody>
      </p:sp>
      <p:sp>
        <p:nvSpPr>
          <p:cNvPr id="432" name="Google Shape;432;p15"/>
          <p:cNvSpPr/>
          <p:nvPr/>
        </p:nvSpPr>
        <p:spPr>
          <a:xfrm>
            <a:off x="457200" y="2880360"/>
            <a:ext cx="82296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2200"/>
              <a:buFont typeface="Georgia"/>
              <a:buNone/>
            </a:pPr>
            <a:r>
              <a:rPr b="0" i="1" lang="en-US" sz="2200" u="none" cap="none" strike="noStrike">
                <a:solidFill>
                  <a:srgbClr val="E4D3A4"/>
                </a:solidFill>
                <a:latin typeface="Georgia"/>
                <a:ea typeface="Georgia"/>
                <a:cs typeface="Georgia"/>
                <a:sym typeface="Georgia"/>
              </a:rPr>
              <a:t>La herramienta sirve al llamado</a:t>
            </a:r>
            <a:endParaRPr b="0" i="0" sz="2200" u="none" cap="none" strike="noStrike">
              <a:solidFill>
                <a:schemeClr val="dk1"/>
              </a:solidFill>
              <a:latin typeface="Calibri"/>
              <a:ea typeface="Calibri"/>
              <a:cs typeface="Calibri"/>
              <a:sym typeface="Calibri"/>
            </a:endParaRPr>
          </a:p>
        </p:txBody>
      </p:sp>
      <p:sp>
        <p:nvSpPr>
          <p:cNvPr id="433" name="Google Shape;433;p15"/>
          <p:cNvSpPr/>
          <p:nvPr/>
        </p:nvSpPr>
        <p:spPr>
          <a:xfrm>
            <a:off x="457200" y="3520440"/>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34" name="Google Shape;434;p15"/>
          <p:cNvSpPr/>
          <p:nvPr/>
        </p:nvSpPr>
        <p:spPr>
          <a:xfrm>
            <a:off x="457200" y="3703320"/>
            <a:ext cx="82296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200"/>
              <a:buFont typeface="Calibri"/>
              <a:buNone/>
            </a:pPr>
            <a:r>
              <a:rPr b="0" i="0" lang="en-US" sz="1200" u="none" cap="none" strike="noStrike">
                <a:solidFill>
                  <a:srgbClr val="FFFFFF"/>
                </a:solidFill>
                <a:latin typeface="Calibri"/>
                <a:ea typeface="Calibri"/>
                <a:cs typeface="Calibri"/>
                <a:sym typeface="Calibri"/>
              </a:rPr>
              <a:t>AI cannot replace the secretary's discernment, signature, or pastoral relationship with the district. But for grammar and syntax, it can be the second pair of eyes that catches what fatigue, time pressure, and habit hide from us.</a:t>
            </a:r>
            <a:endParaRPr b="0" i="0" sz="1200" u="none" cap="none" strike="noStrike">
              <a:solidFill>
                <a:schemeClr val="dk1"/>
              </a:solidFill>
              <a:latin typeface="Calibri"/>
              <a:ea typeface="Calibri"/>
              <a:cs typeface="Calibri"/>
              <a:sym typeface="Calibri"/>
            </a:endParaRPr>
          </a:p>
        </p:txBody>
      </p:sp>
      <p:sp>
        <p:nvSpPr>
          <p:cNvPr id="435" name="Google Shape;435;p15"/>
          <p:cNvSpPr/>
          <p:nvPr/>
        </p:nvSpPr>
        <p:spPr>
          <a:xfrm>
            <a:off x="457200" y="4206240"/>
            <a:ext cx="8229600" cy="5029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La IA no puede reemplazar el discernimiento, la firma, ni la relación pastoral del secretario con el distrito. Pero para la gramática y la sintaxis, puede ser ese segundo par de ojos que detecta lo que el cansancio, la prisa y los hábitos nos ocultan.</a:t>
            </a:r>
            <a:endParaRPr b="0" i="0" sz="1100" u="none" cap="none" strike="noStrike">
              <a:solidFill>
                <a:schemeClr val="dk1"/>
              </a:solidFill>
              <a:latin typeface="Calibri"/>
              <a:ea typeface="Calibri"/>
              <a:cs typeface="Calibri"/>
              <a:sym typeface="Calibri"/>
            </a:endParaRPr>
          </a:p>
        </p:txBody>
      </p:sp>
      <p:sp>
        <p:nvSpPr>
          <p:cNvPr id="436" name="Google Shape;436;p15"/>
          <p:cNvSpPr/>
          <p:nvPr/>
        </p:nvSpPr>
        <p:spPr>
          <a:xfrm>
            <a:off x="457200" y="4686300"/>
            <a:ext cx="4572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1000"/>
              <a:buFont typeface="Calibri"/>
              <a:buNone/>
            </a:pPr>
            <a:r>
              <a:rPr b="0" i="0" lang="en-US" sz="1000" u="none" cap="none" strike="noStrike">
                <a:solidFill>
                  <a:srgbClr val="C9A961"/>
                </a:solidFill>
                <a:latin typeface="Calibri"/>
                <a:ea typeface="Calibri"/>
                <a:cs typeface="Calibri"/>
                <a:sym typeface="Calibri"/>
              </a:rPr>
              <a:t>AAFCJ</a:t>
            </a:r>
            <a:endParaRPr b="0" i="0" sz="1000" u="none" cap="none" strike="noStrike">
              <a:solidFill>
                <a:schemeClr val="dk1"/>
              </a:solidFill>
              <a:latin typeface="Calibri"/>
              <a:ea typeface="Calibri"/>
              <a:cs typeface="Calibri"/>
              <a:sym typeface="Calibri"/>
            </a:endParaRPr>
          </a:p>
        </p:txBody>
      </p:sp>
      <p:sp>
        <p:nvSpPr>
          <p:cNvPr id="437" name="Google Shape;437;p15"/>
          <p:cNvSpPr/>
          <p:nvPr/>
        </p:nvSpPr>
        <p:spPr>
          <a:xfrm>
            <a:off x="7315200" y="468630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C9A961"/>
              </a:buClr>
              <a:buSzPts val="1000"/>
              <a:buFont typeface="Calibri"/>
              <a:buNone/>
            </a:pPr>
            <a:r>
              <a:rPr b="0" i="0" lang="en-US" sz="1000" u="none" cap="none" strike="noStrike">
                <a:solidFill>
                  <a:srgbClr val="C9A961"/>
                </a:solidFill>
                <a:latin typeface="Calibri"/>
                <a:ea typeface="Calibri"/>
                <a:cs typeface="Calibri"/>
                <a:sym typeface="Calibri"/>
              </a:rPr>
              <a:t>13 / 13</a:t>
            </a:r>
            <a:endParaRPr b="0" i="0" sz="1000" u="none" cap="none" strike="noStrike">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8" name="Shape 28"/>
        <p:cNvGrpSpPr/>
        <p:nvPr/>
      </p:nvGrpSpPr>
      <p:grpSpPr>
        <a:xfrm>
          <a:off x="0" y="0"/>
          <a:ext cx="0" cy="0"/>
          <a:chOff x="0" y="0"/>
          <a:chExt cx="0" cy="0"/>
        </a:xfrm>
      </p:grpSpPr>
      <p:sp>
        <p:nvSpPr>
          <p:cNvPr id="29" name="Google Shape;29;p4"/>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The minute is the record</a:t>
            </a:r>
            <a:endParaRPr b="0" i="0" sz="2600" u="none" cap="none" strike="noStrike">
              <a:solidFill>
                <a:schemeClr val="dk1"/>
              </a:solidFill>
              <a:latin typeface="Calibri"/>
              <a:ea typeface="Calibri"/>
              <a:cs typeface="Calibri"/>
              <a:sym typeface="Calibri"/>
            </a:endParaRPr>
          </a:p>
        </p:txBody>
      </p:sp>
      <p:sp>
        <p:nvSpPr>
          <p:cNvPr id="30" name="Google Shape;30;p4"/>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El acta es el registro</a:t>
            </a:r>
            <a:endParaRPr b="0" i="0" sz="1400" u="none" cap="none" strike="noStrike">
              <a:solidFill>
                <a:schemeClr val="dk1"/>
              </a:solidFill>
              <a:latin typeface="Calibri"/>
              <a:ea typeface="Calibri"/>
              <a:cs typeface="Calibri"/>
              <a:sym typeface="Calibri"/>
            </a:endParaRPr>
          </a:p>
        </p:txBody>
      </p:sp>
      <p:sp>
        <p:nvSpPr>
          <p:cNvPr id="31" name="Google Shape;31;p4"/>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p:nvPr/>
        </p:nvSpPr>
        <p:spPr>
          <a:xfrm>
            <a:off x="457200" y="1508760"/>
            <a:ext cx="2606100" cy="246900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588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4"/>
          <p:cNvSpPr/>
          <p:nvPr/>
        </p:nvSpPr>
        <p:spPr>
          <a:xfrm>
            <a:off x="457200" y="1508760"/>
            <a:ext cx="2606100" cy="7320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34" name="Google Shape;34;p4"/>
          <p:cNvPicPr preferRelativeResize="0"/>
          <p:nvPr/>
        </p:nvPicPr>
        <p:blipFill rotWithShape="1">
          <a:blip r:embed="rId3">
            <a:alphaModFix/>
          </a:blip>
          <a:srcRect b="0" l="0" r="0" t="0"/>
          <a:stretch/>
        </p:blipFill>
        <p:spPr>
          <a:xfrm>
            <a:off x="685800" y="1783080"/>
            <a:ext cx="457200" cy="457200"/>
          </a:xfrm>
          <a:prstGeom prst="rect">
            <a:avLst/>
          </a:prstGeom>
          <a:noFill/>
          <a:ln>
            <a:noFill/>
          </a:ln>
        </p:spPr>
      </p:pic>
      <p:sp>
        <p:nvSpPr>
          <p:cNvPr id="35" name="Google Shape;35;p4"/>
          <p:cNvSpPr/>
          <p:nvPr/>
        </p:nvSpPr>
        <p:spPr>
          <a:xfrm>
            <a:off x="640080" y="2286000"/>
            <a:ext cx="22404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3800"/>
              <a:buFont typeface="Georgia"/>
              <a:buNone/>
            </a:pPr>
            <a:r>
              <a:rPr b="1" lang="en-US" sz="3800">
                <a:solidFill>
                  <a:srgbClr val="1B2A4E"/>
                </a:solidFill>
                <a:latin typeface="Georgia"/>
                <a:ea typeface="Georgia"/>
                <a:cs typeface="Georgia"/>
                <a:sym typeface="Georgia"/>
              </a:rPr>
              <a:t>Many</a:t>
            </a:r>
            <a:endParaRPr b="0" i="0" sz="3800" u="none" cap="none" strike="noStrike">
              <a:solidFill>
                <a:schemeClr val="dk1"/>
              </a:solidFill>
              <a:latin typeface="Calibri"/>
              <a:ea typeface="Calibri"/>
              <a:cs typeface="Calibri"/>
              <a:sym typeface="Calibri"/>
            </a:endParaRPr>
          </a:p>
        </p:txBody>
      </p:sp>
      <p:sp>
        <p:nvSpPr>
          <p:cNvPr id="36" name="Google Shape;36;p4"/>
          <p:cNvSpPr/>
          <p:nvPr/>
        </p:nvSpPr>
        <p:spPr>
          <a:xfrm>
            <a:off x="640080" y="3108960"/>
            <a:ext cx="2240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100"/>
              <a:buFont typeface="Calibri"/>
              <a:buNone/>
            </a:pPr>
            <a:r>
              <a:rPr b="1" i="0" lang="en-US" sz="1100" u="none" cap="none" strike="noStrike">
                <a:solidFill>
                  <a:srgbClr val="1F2937"/>
                </a:solidFill>
                <a:latin typeface="Calibri"/>
                <a:ea typeface="Calibri"/>
                <a:cs typeface="Calibri"/>
                <a:sym typeface="Calibri"/>
              </a:rPr>
              <a:t>Recipients of every minute</a:t>
            </a:r>
            <a:endParaRPr b="0" i="0" sz="1100" u="none" cap="none" strike="noStrike">
              <a:solidFill>
                <a:schemeClr val="dk1"/>
              </a:solidFill>
              <a:latin typeface="Calibri"/>
              <a:ea typeface="Calibri"/>
              <a:cs typeface="Calibri"/>
              <a:sym typeface="Calibri"/>
            </a:endParaRPr>
          </a:p>
        </p:txBody>
      </p:sp>
      <p:sp>
        <p:nvSpPr>
          <p:cNvPr id="37" name="Google Shape;37;p4"/>
          <p:cNvSpPr/>
          <p:nvPr/>
        </p:nvSpPr>
        <p:spPr>
          <a:xfrm>
            <a:off x="640080" y="3566160"/>
            <a:ext cx="2240400" cy="3657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i="1" lang="en-US" sz="1000">
                <a:solidFill>
                  <a:srgbClr val="64748B"/>
                </a:solidFill>
                <a:latin typeface="Calibri"/>
                <a:ea typeface="Calibri"/>
                <a:cs typeface="Calibri"/>
                <a:sym typeface="Calibri"/>
              </a:rPr>
              <a:t>Muchos destinatarios de cada acta</a:t>
            </a:r>
            <a:endParaRPr b="0" i="0" sz="1000" u="none" cap="none" strike="noStrike">
              <a:solidFill>
                <a:schemeClr val="dk1"/>
              </a:solidFill>
              <a:latin typeface="Calibri"/>
              <a:ea typeface="Calibri"/>
              <a:cs typeface="Calibri"/>
              <a:sym typeface="Calibri"/>
            </a:endParaRPr>
          </a:p>
        </p:txBody>
      </p:sp>
      <p:sp>
        <p:nvSpPr>
          <p:cNvPr id="38" name="Google Shape;38;p4"/>
          <p:cNvSpPr/>
          <p:nvPr/>
        </p:nvSpPr>
        <p:spPr>
          <a:xfrm>
            <a:off x="3291840" y="1508760"/>
            <a:ext cx="2606100" cy="246900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4"/>
          <p:cNvSpPr/>
          <p:nvPr/>
        </p:nvSpPr>
        <p:spPr>
          <a:xfrm>
            <a:off x="3291840" y="1508760"/>
            <a:ext cx="2606040" cy="73152"/>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0" name="Google Shape;40;p4"/>
          <p:cNvPicPr preferRelativeResize="0"/>
          <p:nvPr/>
        </p:nvPicPr>
        <p:blipFill rotWithShape="1">
          <a:blip r:embed="rId4">
            <a:alphaModFix/>
          </a:blip>
          <a:srcRect b="0" l="0" r="0" t="0"/>
          <a:stretch/>
        </p:blipFill>
        <p:spPr>
          <a:xfrm>
            <a:off x="3520440" y="1783080"/>
            <a:ext cx="457200" cy="457200"/>
          </a:xfrm>
          <a:prstGeom prst="rect">
            <a:avLst/>
          </a:prstGeom>
          <a:noFill/>
          <a:ln>
            <a:noFill/>
          </a:ln>
        </p:spPr>
      </p:pic>
      <p:sp>
        <p:nvSpPr>
          <p:cNvPr id="41" name="Google Shape;41;p4"/>
          <p:cNvSpPr/>
          <p:nvPr/>
        </p:nvSpPr>
        <p:spPr>
          <a:xfrm>
            <a:off x="3474720" y="2286000"/>
            <a:ext cx="22404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3800"/>
              <a:buFont typeface="Georgia"/>
              <a:buNone/>
            </a:pPr>
            <a:r>
              <a:rPr b="1" i="0" lang="en-US" sz="3800" u="none" cap="none" strike="noStrike">
                <a:solidFill>
                  <a:srgbClr val="1B2A4E"/>
                </a:solidFill>
                <a:latin typeface="Georgia"/>
                <a:ea typeface="Georgia"/>
                <a:cs typeface="Georgia"/>
                <a:sym typeface="Georgia"/>
              </a:rPr>
              <a:t>Art. 64</a:t>
            </a:r>
            <a:endParaRPr b="0" i="0" sz="3800" u="none" cap="none" strike="noStrike">
              <a:solidFill>
                <a:schemeClr val="dk1"/>
              </a:solidFill>
              <a:latin typeface="Calibri"/>
              <a:ea typeface="Calibri"/>
              <a:cs typeface="Calibri"/>
              <a:sym typeface="Calibri"/>
            </a:endParaRPr>
          </a:p>
        </p:txBody>
      </p:sp>
      <p:sp>
        <p:nvSpPr>
          <p:cNvPr id="42" name="Google Shape;42;p4"/>
          <p:cNvSpPr/>
          <p:nvPr/>
        </p:nvSpPr>
        <p:spPr>
          <a:xfrm>
            <a:off x="3474720" y="3108960"/>
            <a:ext cx="2240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100"/>
              <a:buFont typeface="Calibri"/>
              <a:buNone/>
            </a:pPr>
            <a:r>
              <a:rPr b="1" i="0" lang="en-US" sz="1100" u="none" cap="none" strike="noStrike">
                <a:solidFill>
                  <a:srgbClr val="1F2937"/>
                </a:solidFill>
                <a:latin typeface="Calibri"/>
                <a:ea typeface="Calibri"/>
                <a:cs typeface="Calibri"/>
                <a:sym typeface="Calibri"/>
              </a:rPr>
              <a:t>Constitutional duty (Clauses VI–VII)</a:t>
            </a:r>
            <a:endParaRPr b="0" i="0" sz="1100" u="none" cap="none" strike="noStrike">
              <a:solidFill>
                <a:schemeClr val="dk1"/>
              </a:solidFill>
              <a:latin typeface="Calibri"/>
              <a:ea typeface="Calibri"/>
              <a:cs typeface="Calibri"/>
              <a:sym typeface="Calibri"/>
            </a:endParaRPr>
          </a:p>
        </p:txBody>
      </p:sp>
      <p:sp>
        <p:nvSpPr>
          <p:cNvPr id="43" name="Google Shape;43;p4"/>
          <p:cNvSpPr/>
          <p:nvPr/>
        </p:nvSpPr>
        <p:spPr>
          <a:xfrm>
            <a:off x="3474720" y="3566160"/>
            <a:ext cx="2240400" cy="3657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Deber constitucional (Cláusulas VI–VII)</a:t>
            </a:r>
            <a:endParaRPr b="0" i="0" sz="1000" u="none" cap="none" strike="noStrike">
              <a:solidFill>
                <a:schemeClr val="dk1"/>
              </a:solidFill>
              <a:latin typeface="Calibri"/>
              <a:ea typeface="Calibri"/>
              <a:cs typeface="Calibri"/>
              <a:sym typeface="Calibri"/>
            </a:endParaRPr>
          </a:p>
        </p:txBody>
      </p:sp>
      <p:sp>
        <p:nvSpPr>
          <p:cNvPr id="44" name="Google Shape;44;p4"/>
          <p:cNvSpPr/>
          <p:nvPr/>
        </p:nvSpPr>
        <p:spPr>
          <a:xfrm>
            <a:off x="6126480" y="1508760"/>
            <a:ext cx="2606100" cy="2469000"/>
          </a:xfrm>
          <a:prstGeom prst="rect">
            <a:avLst/>
          </a:prstGeom>
          <a:solidFill>
            <a:srgbClr val="FFFFFF"/>
          </a:solidFill>
          <a:ln cap="flat" cmpd="sng" w="9525">
            <a:solidFill>
              <a:srgbClr val="D9DEE7"/>
            </a:solidFill>
            <a:prstDash val="solid"/>
            <a:round/>
            <a:headEnd len="sm" w="sm" type="none"/>
            <a:tailEnd len="sm" w="sm" type="none"/>
          </a:ln>
          <a:effectLst>
            <a:outerShdw blurRad="101600" rotWithShape="0" algn="bl" dir="5400000" dist="2540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4"/>
          <p:cNvSpPr/>
          <p:nvPr/>
        </p:nvSpPr>
        <p:spPr>
          <a:xfrm>
            <a:off x="6126480" y="1508760"/>
            <a:ext cx="2606040" cy="73152"/>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46" name="Google Shape;46;p4"/>
          <p:cNvPicPr preferRelativeResize="0"/>
          <p:nvPr/>
        </p:nvPicPr>
        <p:blipFill rotWithShape="1">
          <a:blip r:embed="rId5">
            <a:alphaModFix/>
          </a:blip>
          <a:srcRect b="0" l="0" r="0" t="0"/>
          <a:stretch/>
        </p:blipFill>
        <p:spPr>
          <a:xfrm>
            <a:off x="6355080" y="1783080"/>
            <a:ext cx="457200" cy="457200"/>
          </a:xfrm>
          <a:prstGeom prst="rect">
            <a:avLst/>
          </a:prstGeom>
          <a:noFill/>
          <a:ln>
            <a:noFill/>
          </a:ln>
        </p:spPr>
      </p:pic>
      <p:sp>
        <p:nvSpPr>
          <p:cNvPr id="47" name="Google Shape;47;p4"/>
          <p:cNvSpPr/>
          <p:nvPr/>
        </p:nvSpPr>
        <p:spPr>
          <a:xfrm>
            <a:off x="6309360" y="2286000"/>
            <a:ext cx="2240400" cy="7773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3800"/>
              <a:buFont typeface="Georgia"/>
              <a:buNone/>
            </a:pPr>
            <a:r>
              <a:rPr b="1" i="0" lang="en-US" sz="3800" u="none" cap="none" strike="noStrike">
                <a:solidFill>
                  <a:srgbClr val="1B2A4E"/>
                </a:solidFill>
                <a:latin typeface="Georgia"/>
                <a:ea typeface="Georgia"/>
                <a:cs typeface="Georgia"/>
                <a:sym typeface="Georgia"/>
              </a:rPr>
              <a:t>Forever</a:t>
            </a:r>
            <a:endParaRPr b="0" i="0" sz="3800" u="none" cap="none" strike="noStrike">
              <a:solidFill>
                <a:schemeClr val="dk1"/>
              </a:solidFill>
              <a:latin typeface="Calibri"/>
              <a:ea typeface="Calibri"/>
              <a:cs typeface="Calibri"/>
              <a:sym typeface="Calibri"/>
            </a:endParaRPr>
          </a:p>
        </p:txBody>
      </p:sp>
      <p:sp>
        <p:nvSpPr>
          <p:cNvPr id="48" name="Google Shape;48;p4"/>
          <p:cNvSpPr/>
          <p:nvPr/>
        </p:nvSpPr>
        <p:spPr>
          <a:xfrm>
            <a:off x="6309360" y="3108960"/>
            <a:ext cx="2240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100"/>
              <a:buFont typeface="Calibri"/>
              <a:buNone/>
            </a:pPr>
            <a:r>
              <a:rPr b="1" i="0" lang="en-US" sz="1100" u="none" cap="none" strike="noStrike">
                <a:solidFill>
                  <a:srgbClr val="1F2937"/>
                </a:solidFill>
                <a:latin typeface="Calibri"/>
                <a:ea typeface="Calibri"/>
                <a:cs typeface="Calibri"/>
                <a:sym typeface="Calibri"/>
              </a:rPr>
              <a:t>Lives in the historical archive</a:t>
            </a:r>
            <a:endParaRPr b="0" i="0" sz="1100" u="none" cap="none" strike="noStrike">
              <a:solidFill>
                <a:schemeClr val="dk1"/>
              </a:solidFill>
              <a:latin typeface="Calibri"/>
              <a:ea typeface="Calibri"/>
              <a:cs typeface="Calibri"/>
              <a:sym typeface="Calibri"/>
            </a:endParaRPr>
          </a:p>
        </p:txBody>
      </p:sp>
      <p:sp>
        <p:nvSpPr>
          <p:cNvPr id="49" name="Google Shape;49;p4"/>
          <p:cNvSpPr/>
          <p:nvPr/>
        </p:nvSpPr>
        <p:spPr>
          <a:xfrm>
            <a:off x="6309360" y="3566160"/>
            <a:ext cx="2240400" cy="3657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Permanece en el archivo histórico</a:t>
            </a:r>
            <a:endParaRPr b="0" i="0" sz="1000" u="none" cap="none" strike="noStrike">
              <a:solidFill>
                <a:schemeClr val="dk1"/>
              </a:solidFill>
              <a:latin typeface="Calibri"/>
              <a:ea typeface="Calibri"/>
              <a:cs typeface="Calibri"/>
              <a:sym typeface="Calibri"/>
            </a:endParaRPr>
          </a:p>
        </p:txBody>
      </p:sp>
      <p:sp>
        <p:nvSpPr>
          <p:cNvPr id="50" name="Google Shape;50;p4"/>
          <p:cNvSpPr/>
          <p:nvPr/>
        </p:nvSpPr>
        <p:spPr>
          <a:xfrm>
            <a:off x="457200" y="4251960"/>
            <a:ext cx="8229600" cy="36576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F2937"/>
              </a:buClr>
              <a:buSzPts val="1200"/>
              <a:buFont typeface="Calibri"/>
              <a:buNone/>
            </a:pPr>
            <a:r>
              <a:rPr b="0" i="0" lang="en-US" sz="1200" u="none" cap="none" strike="noStrike">
                <a:solidFill>
                  <a:srgbClr val="1F2937"/>
                </a:solidFill>
                <a:latin typeface="Calibri"/>
                <a:ea typeface="Calibri"/>
                <a:cs typeface="Calibri"/>
                <a:sym typeface="Calibri"/>
              </a:rPr>
              <a:t>Wide distribution. Constitutional weight. Permanent archive. The minute deserves precision.  </a:t>
            </a:r>
            <a:r>
              <a:rPr b="0" i="1" lang="en-US" sz="1200" u="none" cap="none" strike="noStrike">
                <a:solidFill>
                  <a:srgbClr val="64748B"/>
                </a:solidFill>
                <a:latin typeface="Calibri"/>
                <a:ea typeface="Calibri"/>
                <a:cs typeface="Calibri"/>
                <a:sym typeface="Calibri"/>
              </a:rPr>
              <a:t>Amplia distribución. Peso constitucional. Archivo permanente. El acta merece precisión.</a:t>
            </a:r>
            <a:endParaRPr b="0" i="0" sz="1200" u="none" cap="none" strike="noStrike">
              <a:solidFill>
                <a:schemeClr val="dk1"/>
              </a:solidFill>
              <a:latin typeface="Calibri"/>
              <a:ea typeface="Calibri"/>
              <a:cs typeface="Calibri"/>
              <a:sym typeface="Calibri"/>
            </a:endParaRPr>
          </a:p>
        </p:txBody>
      </p:sp>
      <p:cxnSp>
        <p:nvCxnSpPr>
          <p:cNvPr id="51" name="Google Shape;51;p4"/>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52" name="Google Shape;52;p4"/>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53" name="Google Shape;53;p4"/>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2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8" name="Shape 58"/>
        <p:cNvGrpSpPr/>
        <p:nvPr/>
      </p:nvGrpSpPr>
      <p:grpSpPr>
        <a:xfrm>
          <a:off x="0" y="0"/>
          <a:ext cx="0" cy="0"/>
          <a:chOff x="0" y="0"/>
          <a:chExt cx="0" cy="0"/>
        </a:xfrm>
      </p:grpSpPr>
      <p:sp>
        <p:nvSpPr>
          <p:cNvPr id="59" name="Google Shape;59;p5"/>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The minute-writing pipeline</a:t>
            </a:r>
            <a:endParaRPr b="0" i="0" sz="2600" u="none" cap="none" strike="noStrike">
              <a:solidFill>
                <a:schemeClr val="dk1"/>
              </a:solidFill>
              <a:latin typeface="Calibri"/>
              <a:ea typeface="Calibri"/>
              <a:cs typeface="Calibri"/>
              <a:sym typeface="Calibri"/>
            </a:endParaRPr>
          </a:p>
        </p:txBody>
      </p:sp>
      <p:sp>
        <p:nvSpPr>
          <p:cNvPr id="60" name="Google Shape;60;p5"/>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El proceso de redacción del acta</a:t>
            </a:r>
            <a:endParaRPr b="0" i="0" sz="1400" u="none" cap="none" strike="noStrike">
              <a:solidFill>
                <a:schemeClr val="dk1"/>
              </a:solidFill>
              <a:latin typeface="Calibri"/>
              <a:ea typeface="Calibri"/>
              <a:cs typeface="Calibri"/>
              <a:sym typeface="Calibri"/>
            </a:endParaRPr>
          </a:p>
        </p:txBody>
      </p:sp>
      <p:sp>
        <p:nvSpPr>
          <p:cNvPr id="61" name="Google Shape;61;p5"/>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5"/>
          <p:cNvSpPr/>
          <p:nvPr/>
        </p:nvSpPr>
        <p:spPr>
          <a:xfrm>
            <a:off x="1143063" y="1571592"/>
            <a:ext cx="1627500" cy="237750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5"/>
          <p:cNvSpPr/>
          <p:nvPr/>
        </p:nvSpPr>
        <p:spPr>
          <a:xfrm>
            <a:off x="1280222" y="1708753"/>
            <a:ext cx="731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3600"/>
              <a:buFont typeface="Georgia"/>
              <a:buNone/>
            </a:pPr>
            <a:r>
              <a:rPr b="1" i="0" lang="en-US" sz="3600" u="none" cap="none" strike="noStrike">
                <a:solidFill>
                  <a:srgbClr val="C9A961"/>
                </a:solidFill>
                <a:latin typeface="Georgia"/>
                <a:ea typeface="Georgia"/>
                <a:cs typeface="Georgia"/>
                <a:sym typeface="Georgia"/>
              </a:rPr>
              <a:t>1</a:t>
            </a:r>
            <a:endParaRPr b="0" i="0" sz="3600" u="none" cap="none" strike="noStrike">
              <a:solidFill>
                <a:schemeClr val="dk1"/>
              </a:solidFill>
              <a:latin typeface="Calibri"/>
              <a:ea typeface="Calibri"/>
              <a:cs typeface="Calibri"/>
              <a:sym typeface="Calibri"/>
            </a:endParaRPr>
          </a:p>
        </p:txBody>
      </p:sp>
      <p:pic>
        <p:nvPicPr>
          <p:cNvPr descr="preencoded.png" id="64" name="Google Shape;64;p5"/>
          <p:cNvPicPr preferRelativeResize="0"/>
          <p:nvPr/>
        </p:nvPicPr>
        <p:blipFill rotWithShape="1">
          <a:blip r:embed="rId3">
            <a:alphaModFix/>
          </a:blip>
          <a:srcRect b="0" l="0" r="0" t="0"/>
          <a:stretch/>
        </p:blipFill>
        <p:spPr>
          <a:xfrm>
            <a:off x="2222055" y="1754472"/>
            <a:ext cx="365760" cy="365760"/>
          </a:xfrm>
          <a:prstGeom prst="rect">
            <a:avLst/>
          </a:prstGeom>
          <a:noFill/>
          <a:ln>
            <a:noFill/>
          </a:ln>
        </p:spPr>
      </p:pic>
      <p:sp>
        <p:nvSpPr>
          <p:cNvPr id="65" name="Google Shape;65;p5"/>
          <p:cNvSpPr/>
          <p:nvPr/>
        </p:nvSpPr>
        <p:spPr>
          <a:xfrm>
            <a:off x="1280222" y="2440273"/>
            <a:ext cx="13533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Capture</a:t>
            </a:r>
            <a:endParaRPr b="0" i="0" sz="1500" u="none" cap="none" strike="noStrike">
              <a:solidFill>
                <a:schemeClr val="dk1"/>
              </a:solidFill>
              <a:latin typeface="Calibri"/>
              <a:ea typeface="Calibri"/>
              <a:cs typeface="Calibri"/>
              <a:sym typeface="Calibri"/>
            </a:endParaRPr>
          </a:p>
        </p:txBody>
      </p:sp>
      <p:sp>
        <p:nvSpPr>
          <p:cNvPr id="66" name="Google Shape;66;p5"/>
          <p:cNvSpPr/>
          <p:nvPr/>
        </p:nvSpPr>
        <p:spPr>
          <a:xfrm>
            <a:off x="1280222" y="3052921"/>
            <a:ext cx="13533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Capturar</a:t>
            </a:r>
            <a:endParaRPr b="0" i="0" sz="1100" u="none" cap="none" strike="noStrike">
              <a:solidFill>
                <a:schemeClr val="dk1"/>
              </a:solidFill>
              <a:latin typeface="Calibri"/>
              <a:ea typeface="Calibri"/>
              <a:cs typeface="Calibri"/>
              <a:sym typeface="Calibri"/>
            </a:endParaRPr>
          </a:p>
        </p:txBody>
      </p:sp>
      <p:sp>
        <p:nvSpPr>
          <p:cNvPr id="67" name="Google Shape;67;p5"/>
          <p:cNvSpPr/>
          <p:nvPr/>
        </p:nvSpPr>
        <p:spPr>
          <a:xfrm>
            <a:off x="1143063" y="3583273"/>
            <a:ext cx="1627500" cy="365700"/>
          </a:xfrm>
          <a:prstGeom prst="rect">
            <a:avLst/>
          </a:prstGeom>
          <a:solidFill>
            <a:srgbClr val="0F1A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5"/>
          <p:cNvSpPr/>
          <p:nvPr/>
        </p:nvSpPr>
        <p:spPr>
          <a:xfrm>
            <a:off x="1280222" y="3583273"/>
            <a:ext cx="13533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900"/>
              <a:buFont typeface="Calibri"/>
              <a:buNone/>
            </a:pPr>
            <a:r>
              <a:rPr b="1" i="0" lang="en-US" sz="900" u="none" cap="none" strike="noStrike">
                <a:solidFill>
                  <a:srgbClr val="C9A961"/>
                </a:solidFill>
                <a:latin typeface="Calibri"/>
                <a:ea typeface="Calibri"/>
                <a:cs typeface="Calibri"/>
                <a:sym typeface="Calibri"/>
              </a:rPr>
              <a:t>LIVE</a:t>
            </a:r>
            <a:endParaRPr b="0" i="0" sz="900" u="none" cap="none" strike="noStrike">
              <a:solidFill>
                <a:schemeClr val="dk1"/>
              </a:solidFill>
              <a:latin typeface="Calibri"/>
              <a:ea typeface="Calibri"/>
              <a:cs typeface="Calibri"/>
              <a:sym typeface="Calibri"/>
            </a:endParaRPr>
          </a:p>
        </p:txBody>
      </p:sp>
      <p:sp>
        <p:nvSpPr>
          <p:cNvPr id="69" name="Google Shape;69;p5"/>
          <p:cNvSpPr/>
          <p:nvPr/>
        </p:nvSpPr>
        <p:spPr>
          <a:xfrm>
            <a:off x="3026727" y="2440273"/>
            <a:ext cx="13533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Structure</a:t>
            </a:r>
            <a:endParaRPr b="0" i="0" sz="1500" u="none" cap="none" strike="noStrike">
              <a:solidFill>
                <a:schemeClr val="dk1"/>
              </a:solidFill>
              <a:latin typeface="Calibri"/>
              <a:ea typeface="Calibri"/>
              <a:cs typeface="Calibri"/>
              <a:sym typeface="Calibri"/>
            </a:endParaRPr>
          </a:p>
        </p:txBody>
      </p:sp>
      <p:sp>
        <p:nvSpPr>
          <p:cNvPr id="70" name="Google Shape;70;p5"/>
          <p:cNvSpPr/>
          <p:nvPr/>
        </p:nvSpPr>
        <p:spPr>
          <a:xfrm>
            <a:off x="2880421" y="1583030"/>
            <a:ext cx="1627500" cy="237750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5"/>
          <p:cNvSpPr/>
          <p:nvPr/>
        </p:nvSpPr>
        <p:spPr>
          <a:xfrm>
            <a:off x="3017581" y="1720190"/>
            <a:ext cx="731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3600"/>
              <a:buFont typeface="Georgia"/>
              <a:buNone/>
            </a:pPr>
            <a:r>
              <a:rPr b="1" lang="en-US" sz="3600">
                <a:solidFill>
                  <a:srgbClr val="C9A961"/>
                </a:solidFill>
                <a:latin typeface="Georgia"/>
                <a:ea typeface="Georgia"/>
                <a:cs typeface="Georgia"/>
                <a:sym typeface="Georgia"/>
              </a:rPr>
              <a:t>2</a:t>
            </a:r>
            <a:endParaRPr b="0" i="0" sz="3600" u="none" cap="none" strike="noStrike">
              <a:solidFill>
                <a:schemeClr val="dk1"/>
              </a:solidFill>
              <a:latin typeface="Calibri"/>
              <a:ea typeface="Calibri"/>
              <a:cs typeface="Calibri"/>
              <a:sym typeface="Calibri"/>
            </a:endParaRPr>
          </a:p>
        </p:txBody>
      </p:sp>
      <p:pic>
        <p:nvPicPr>
          <p:cNvPr descr="preencoded.png" id="72" name="Google Shape;72;p5"/>
          <p:cNvPicPr preferRelativeResize="0"/>
          <p:nvPr/>
        </p:nvPicPr>
        <p:blipFill rotWithShape="1">
          <a:blip r:embed="rId4">
            <a:alphaModFix/>
          </a:blip>
          <a:srcRect b="0" l="0" r="0" t="0"/>
          <a:stretch/>
        </p:blipFill>
        <p:spPr>
          <a:xfrm>
            <a:off x="3959413" y="1765910"/>
            <a:ext cx="365760" cy="365760"/>
          </a:xfrm>
          <a:prstGeom prst="rect">
            <a:avLst/>
          </a:prstGeom>
          <a:noFill/>
          <a:ln>
            <a:noFill/>
          </a:ln>
        </p:spPr>
      </p:pic>
      <p:sp>
        <p:nvSpPr>
          <p:cNvPr id="73" name="Google Shape;73;p5"/>
          <p:cNvSpPr/>
          <p:nvPr/>
        </p:nvSpPr>
        <p:spPr>
          <a:xfrm>
            <a:off x="3017581" y="2451710"/>
            <a:ext cx="13533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Draft</a:t>
            </a:r>
            <a:endParaRPr b="0" i="0" sz="1500" u="none" cap="none" strike="noStrike">
              <a:solidFill>
                <a:schemeClr val="dk1"/>
              </a:solidFill>
              <a:latin typeface="Calibri"/>
              <a:ea typeface="Calibri"/>
              <a:cs typeface="Calibri"/>
              <a:sym typeface="Calibri"/>
            </a:endParaRPr>
          </a:p>
        </p:txBody>
      </p:sp>
      <p:sp>
        <p:nvSpPr>
          <p:cNvPr id="74" name="Google Shape;74;p5"/>
          <p:cNvSpPr/>
          <p:nvPr/>
        </p:nvSpPr>
        <p:spPr>
          <a:xfrm>
            <a:off x="3017581" y="3064358"/>
            <a:ext cx="13533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Redactar</a:t>
            </a:r>
            <a:endParaRPr b="0" i="0" sz="1100" u="none" cap="none" strike="noStrike">
              <a:solidFill>
                <a:schemeClr val="dk1"/>
              </a:solidFill>
              <a:latin typeface="Calibri"/>
              <a:ea typeface="Calibri"/>
              <a:cs typeface="Calibri"/>
              <a:sym typeface="Calibri"/>
            </a:endParaRPr>
          </a:p>
        </p:txBody>
      </p:sp>
      <p:sp>
        <p:nvSpPr>
          <p:cNvPr id="75" name="Google Shape;75;p5"/>
          <p:cNvSpPr/>
          <p:nvPr/>
        </p:nvSpPr>
        <p:spPr>
          <a:xfrm>
            <a:off x="2880421" y="3594710"/>
            <a:ext cx="1627500" cy="365700"/>
          </a:xfrm>
          <a:prstGeom prst="rect">
            <a:avLst/>
          </a:prstGeom>
          <a:solidFill>
            <a:srgbClr val="0F1A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5"/>
          <p:cNvSpPr/>
          <p:nvPr/>
        </p:nvSpPr>
        <p:spPr>
          <a:xfrm>
            <a:off x="3017581" y="3594710"/>
            <a:ext cx="13533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900"/>
              <a:buFont typeface="Calibri"/>
              <a:buNone/>
            </a:pPr>
            <a:r>
              <a:rPr b="1" i="0" lang="en-US" sz="900" u="none" cap="none" strike="noStrike">
                <a:solidFill>
                  <a:srgbClr val="C9A961"/>
                </a:solidFill>
                <a:latin typeface="Calibri"/>
                <a:ea typeface="Calibri"/>
                <a:cs typeface="Calibri"/>
                <a:sym typeface="Calibri"/>
              </a:rPr>
              <a:t>DRAFTING</a:t>
            </a:r>
            <a:endParaRPr b="0" i="0" sz="900" u="none" cap="none" strike="noStrike">
              <a:solidFill>
                <a:schemeClr val="dk1"/>
              </a:solidFill>
              <a:latin typeface="Calibri"/>
              <a:ea typeface="Calibri"/>
              <a:cs typeface="Calibri"/>
              <a:sym typeface="Calibri"/>
            </a:endParaRPr>
          </a:p>
        </p:txBody>
      </p:sp>
      <p:sp>
        <p:nvSpPr>
          <p:cNvPr id="77" name="Google Shape;77;p5"/>
          <p:cNvSpPr/>
          <p:nvPr/>
        </p:nvSpPr>
        <p:spPr>
          <a:xfrm>
            <a:off x="4626925" y="1583030"/>
            <a:ext cx="1627500" cy="237750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5"/>
          <p:cNvSpPr/>
          <p:nvPr/>
        </p:nvSpPr>
        <p:spPr>
          <a:xfrm>
            <a:off x="4764085" y="1720190"/>
            <a:ext cx="731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3600"/>
              <a:buFont typeface="Georgia"/>
              <a:buNone/>
            </a:pPr>
            <a:r>
              <a:rPr b="1" lang="en-US" sz="3600">
                <a:solidFill>
                  <a:srgbClr val="C9A961"/>
                </a:solidFill>
                <a:latin typeface="Georgia"/>
                <a:ea typeface="Georgia"/>
                <a:cs typeface="Georgia"/>
                <a:sym typeface="Georgia"/>
              </a:rPr>
              <a:t>3</a:t>
            </a:r>
            <a:endParaRPr b="0" i="0" sz="3600" u="none" cap="none" strike="noStrike">
              <a:solidFill>
                <a:schemeClr val="dk1"/>
              </a:solidFill>
              <a:latin typeface="Calibri"/>
              <a:ea typeface="Calibri"/>
              <a:cs typeface="Calibri"/>
              <a:sym typeface="Calibri"/>
            </a:endParaRPr>
          </a:p>
        </p:txBody>
      </p:sp>
      <p:pic>
        <p:nvPicPr>
          <p:cNvPr descr="preencoded.png" id="79" name="Google Shape;79;p5"/>
          <p:cNvPicPr preferRelativeResize="0"/>
          <p:nvPr/>
        </p:nvPicPr>
        <p:blipFill rotWithShape="1">
          <a:blip r:embed="rId5">
            <a:alphaModFix/>
          </a:blip>
          <a:srcRect b="0" l="0" r="0" t="0"/>
          <a:stretch/>
        </p:blipFill>
        <p:spPr>
          <a:xfrm>
            <a:off x="5705917" y="1765910"/>
            <a:ext cx="365760" cy="365760"/>
          </a:xfrm>
          <a:prstGeom prst="rect">
            <a:avLst/>
          </a:prstGeom>
          <a:noFill/>
          <a:ln>
            <a:noFill/>
          </a:ln>
        </p:spPr>
      </p:pic>
      <p:sp>
        <p:nvSpPr>
          <p:cNvPr id="80" name="Google Shape;80;p5"/>
          <p:cNvSpPr/>
          <p:nvPr/>
        </p:nvSpPr>
        <p:spPr>
          <a:xfrm>
            <a:off x="4764085" y="2451710"/>
            <a:ext cx="13533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Polish</a:t>
            </a:r>
            <a:endParaRPr b="0" i="0" sz="1500" u="none" cap="none" strike="noStrike">
              <a:solidFill>
                <a:schemeClr val="dk1"/>
              </a:solidFill>
              <a:latin typeface="Calibri"/>
              <a:ea typeface="Calibri"/>
              <a:cs typeface="Calibri"/>
              <a:sym typeface="Calibri"/>
            </a:endParaRPr>
          </a:p>
        </p:txBody>
      </p:sp>
      <p:sp>
        <p:nvSpPr>
          <p:cNvPr id="81" name="Google Shape;81;p5"/>
          <p:cNvSpPr/>
          <p:nvPr/>
        </p:nvSpPr>
        <p:spPr>
          <a:xfrm>
            <a:off x="4764085" y="3064358"/>
            <a:ext cx="13533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Pulir</a:t>
            </a:r>
            <a:endParaRPr b="0" i="0" sz="1100" u="none" cap="none" strike="noStrike">
              <a:solidFill>
                <a:schemeClr val="dk1"/>
              </a:solidFill>
              <a:latin typeface="Calibri"/>
              <a:ea typeface="Calibri"/>
              <a:cs typeface="Calibri"/>
              <a:sym typeface="Calibri"/>
            </a:endParaRPr>
          </a:p>
        </p:txBody>
      </p:sp>
      <p:sp>
        <p:nvSpPr>
          <p:cNvPr id="82" name="Google Shape;82;p5"/>
          <p:cNvSpPr/>
          <p:nvPr/>
        </p:nvSpPr>
        <p:spPr>
          <a:xfrm>
            <a:off x="4626925" y="3594710"/>
            <a:ext cx="1627500" cy="365700"/>
          </a:xfrm>
          <a:prstGeom prst="rect">
            <a:avLst/>
          </a:prstGeom>
          <a:solidFill>
            <a:srgbClr val="0F1A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5"/>
          <p:cNvSpPr/>
          <p:nvPr/>
        </p:nvSpPr>
        <p:spPr>
          <a:xfrm>
            <a:off x="4764085" y="3594710"/>
            <a:ext cx="13533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900"/>
              <a:buFont typeface="Calibri"/>
              <a:buNone/>
            </a:pPr>
            <a:r>
              <a:rPr b="1" i="0" lang="en-US" sz="900" u="none" cap="none" strike="noStrike">
                <a:solidFill>
                  <a:srgbClr val="C9A961"/>
                </a:solidFill>
                <a:latin typeface="Calibri"/>
                <a:ea typeface="Calibri"/>
                <a:cs typeface="Calibri"/>
                <a:sym typeface="Calibri"/>
              </a:rPr>
              <a:t>FINAL PASS</a:t>
            </a:r>
            <a:endParaRPr b="0" i="0" sz="900" u="none" cap="none" strike="noStrike">
              <a:solidFill>
                <a:schemeClr val="dk1"/>
              </a:solidFill>
              <a:latin typeface="Calibri"/>
              <a:ea typeface="Calibri"/>
              <a:cs typeface="Calibri"/>
              <a:sym typeface="Calibri"/>
            </a:endParaRPr>
          </a:p>
        </p:txBody>
      </p:sp>
      <p:sp>
        <p:nvSpPr>
          <p:cNvPr id="84" name="Google Shape;84;p5"/>
          <p:cNvSpPr/>
          <p:nvPr/>
        </p:nvSpPr>
        <p:spPr>
          <a:xfrm>
            <a:off x="6373429" y="1583030"/>
            <a:ext cx="1627500" cy="237750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5"/>
          <p:cNvSpPr/>
          <p:nvPr/>
        </p:nvSpPr>
        <p:spPr>
          <a:xfrm>
            <a:off x="6510589" y="1720190"/>
            <a:ext cx="7314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3600"/>
              <a:buFont typeface="Georgia"/>
              <a:buNone/>
            </a:pPr>
            <a:r>
              <a:rPr b="1" lang="en-US" sz="3600">
                <a:solidFill>
                  <a:srgbClr val="C9A961"/>
                </a:solidFill>
                <a:latin typeface="Georgia"/>
                <a:ea typeface="Georgia"/>
                <a:cs typeface="Georgia"/>
                <a:sym typeface="Georgia"/>
              </a:rPr>
              <a:t>4</a:t>
            </a:r>
            <a:endParaRPr b="0" i="0" sz="3600" u="none" cap="none" strike="noStrike">
              <a:solidFill>
                <a:schemeClr val="dk1"/>
              </a:solidFill>
              <a:latin typeface="Calibri"/>
              <a:ea typeface="Calibri"/>
              <a:cs typeface="Calibri"/>
              <a:sym typeface="Calibri"/>
            </a:endParaRPr>
          </a:p>
        </p:txBody>
      </p:sp>
      <p:pic>
        <p:nvPicPr>
          <p:cNvPr descr="preencoded.png" id="86" name="Google Shape;86;p5"/>
          <p:cNvPicPr preferRelativeResize="0"/>
          <p:nvPr/>
        </p:nvPicPr>
        <p:blipFill rotWithShape="1">
          <a:blip r:embed="rId6">
            <a:alphaModFix/>
          </a:blip>
          <a:srcRect b="0" l="0" r="0" t="0"/>
          <a:stretch/>
        </p:blipFill>
        <p:spPr>
          <a:xfrm>
            <a:off x="7452421" y="1765910"/>
            <a:ext cx="365760" cy="365760"/>
          </a:xfrm>
          <a:prstGeom prst="rect">
            <a:avLst/>
          </a:prstGeom>
          <a:noFill/>
          <a:ln>
            <a:noFill/>
          </a:ln>
        </p:spPr>
      </p:pic>
      <p:sp>
        <p:nvSpPr>
          <p:cNvPr id="87" name="Google Shape;87;p5"/>
          <p:cNvSpPr/>
          <p:nvPr/>
        </p:nvSpPr>
        <p:spPr>
          <a:xfrm>
            <a:off x="6510589" y="2451710"/>
            <a:ext cx="1353300" cy="594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FFFFFF"/>
              </a:buClr>
              <a:buSzPts val="1500"/>
              <a:buFont typeface="Georgia"/>
              <a:buNone/>
            </a:pPr>
            <a:r>
              <a:rPr b="1" i="0" lang="en-US" sz="1500" u="none" cap="none" strike="noStrike">
                <a:solidFill>
                  <a:srgbClr val="FFFFFF"/>
                </a:solidFill>
                <a:latin typeface="Georgia"/>
                <a:ea typeface="Georgia"/>
                <a:cs typeface="Georgia"/>
                <a:sym typeface="Georgia"/>
              </a:rPr>
              <a:t>Distribute</a:t>
            </a:r>
            <a:endParaRPr b="0" i="0" sz="1500" u="none" cap="none" strike="noStrike">
              <a:solidFill>
                <a:schemeClr val="dk1"/>
              </a:solidFill>
              <a:latin typeface="Calibri"/>
              <a:ea typeface="Calibri"/>
              <a:cs typeface="Calibri"/>
              <a:sym typeface="Calibri"/>
            </a:endParaRPr>
          </a:p>
        </p:txBody>
      </p:sp>
      <p:sp>
        <p:nvSpPr>
          <p:cNvPr id="88" name="Google Shape;88;p5"/>
          <p:cNvSpPr/>
          <p:nvPr/>
        </p:nvSpPr>
        <p:spPr>
          <a:xfrm>
            <a:off x="6510589" y="3064358"/>
            <a:ext cx="13533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E4D3A4"/>
              </a:buClr>
              <a:buSzPts val="1100"/>
              <a:buFont typeface="Calibri"/>
              <a:buNone/>
            </a:pPr>
            <a:r>
              <a:rPr b="0" i="1" lang="en-US" sz="1100" u="none" cap="none" strike="noStrike">
                <a:solidFill>
                  <a:srgbClr val="E4D3A4"/>
                </a:solidFill>
                <a:latin typeface="Calibri"/>
                <a:ea typeface="Calibri"/>
                <a:cs typeface="Calibri"/>
                <a:sym typeface="Calibri"/>
              </a:rPr>
              <a:t>Distribuir</a:t>
            </a:r>
            <a:endParaRPr b="0" i="0" sz="1100" u="none" cap="none" strike="noStrike">
              <a:solidFill>
                <a:schemeClr val="dk1"/>
              </a:solidFill>
              <a:latin typeface="Calibri"/>
              <a:ea typeface="Calibri"/>
              <a:cs typeface="Calibri"/>
              <a:sym typeface="Calibri"/>
            </a:endParaRPr>
          </a:p>
        </p:txBody>
      </p:sp>
      <p:sp>
        <p:nvSpPr>
          <p:cNvPr id="89" name="Google Shape;89;p5"/>
          <p:cNvSpPr/>
          <p:nvPr/>
        </p:nvSpPr>
        <p:spPr>
          <a:xfrm>
            <a:off x="6373429" y="3594710"/>
            <a:ext cx="1627500" cy="365700"/>
          </a:xfrm>
          <a:prstGeom prst="rect">
            <a:avLst/>
          </a:prstGeom>
          <a:solidFill>
            <a:srgbClr val="0F1A3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5"/>
          <p:cNvSpPr/>
          <p:nvPr/>
        </p:nvSpPr>
        <p:spPr>
          <a:xfrm>
            <a:off x="6510589" y="3594710"/>
            <a:ext cx="1353300" cy="365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900"/>
              <a:buFont typeface="Calibri"/>
              <a:buNone/>
            </a:pPr>
            <a:r>
              <a:rPr b="1" i="0" lang="en-US" sz="900" u="none" cap="none" strike="noStrike">
                <a:solidFill>
                  <a:srgbClr val="C9A961"/>
                </a:solidFill>
                <a:latin typeface="Calibri"/>
                <a:ea typeface="Calibri"/>
                <a:cs typeface="Calibri"/>
                <a:sym typeface="Calibri"/>
              </a:rPr>
              <a:t>SEND</a:t>
            </a:r>
            <a:endParaRPr b="0" i="0" sz="900" u="none" cap="none" strike="noStrike">
              <a:solidFill>
                <a:schemeClr val="dk1"/>
              </a:solidFill>
              <a:latin typeface="Calibri"/>
              <a:ea typeface="Calibri"/>
              <a:cs typeface="Calibri"/>
              <a:sym typeface="Calibri"/>
            </a:endParaRPr>
          </a:p>
        </p:txBody>
      </p:sp>
      <p:sp>
        <p:nvSpPr>
          <p:cNvPr id="91" name="Google Shape;91;p5"/>
          <p:cNvSpPr/>
          <p:nvPr/>
        </p:nvSpPr>
        <p:spPr>
          <a:xfrm>
            <a:off x="457200" y="4114800"/>
            <a:ext cx="822960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F2937"/>
              </a:buClr>
              <a:buSzPts val="1200"/>
              <a:buFont typeface="Calibri"/>
              <a:buNone/>
            </a:pPr>
            <a:r>
              <a:rPr b="0" i="0" lang="en-US" sz="1200" u="none" cap="none" strike="noStrike">
                <a:solidFill>
                  <a:srgbClr val="1F2937"/>
                </a:solidFill>
                <a:latin typeface="Calibri"/>
                <a:ea typeface="Calibri"/>
                <a:cs typeface="Calibri"/>
                <a:sym typeface="Calibri"/>
              </a:rPr>
              <a:t>AI helps at every stage — but it shines brightest in </a:t>
            </a:r>
            <a:r>
              <a:rPr b="1" i="0" lang="en-US" sz="1200" u="none" cap="none" strike="noStrike">
                <a:solidFill>
                  <a:srgbClr val="1B2A4E"/>
                </a:solidFill>
                <a:latin typeface="Calibri"/>
                <a:ea typeface="Calibri"/>
                <a:cs typeface="Calibri"/>
                <a:sym typeface="Calibri"/>
              </a:rPr>
              <a:t>Stage 4: polishing grammar and syntax.</a:t>
            </a:r>
            <a:endParaRPr b="0" i="0" sz="1200" u="none" cap="none" strike="noStrike">
              <a:solidFill>
                <a:schemeClr val="dk1"/>
              </a:solidFill>
              <a:latin typeface="Calibri"/>
              <a:ea typeface="Calibri"/>
              <a:cs typeface="Calibri"/>
              <a:sym typeface="Calibri"/>
            </a:endParaRPr>
          </a:p>
        </p:txBody>
      </p:sp>
      <p:sp>
        <p:nvSpPr>
          <p:cNvPr id="92" name="Google Shape;92;p5"/>
          <p:cNvSpPr/>
          <p:nvPr/>
        </p:nvSpPr>
        <p:spPr>
          <a:xfrm>
            <a:off x="457200" y="4434840"/>
            <a:ext cx="82296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La IA ayuda en cada etapa — pero brilla más en la Etapa 4: pulir la gramática y la sintaxis.</a:t>
            </a:r>
            <a:endParaRPr b="0" i="0" sz="1100" u="none" cap="none" strike="noStrike">
              <a:solidFill>
                <a:schemeClr val="dk1"/>
              </a:solidFill>
              <a:latin typeface="Calibri"/>
              <a:ea typeface="Calibri"/>
              <a:cs typeface="Calibri"/>
              <a:sym typeface="Calibri"/>
            </a:endParaRPr>
          </a:p>
        </p:txBody>
      </p:sp>
      <p:cxnSp>
        <p:nvCxnSpPr>
          <p:cNvPr id="93" name="Google Shape;93;p5"/>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94" name="Google Shape;94;p5"/>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95" name="Google Shape;95;p5"/>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3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00" name="Shape 100"/>
        <p:cNvGrpSpPr/>
        <p:nvPr/>
      </p:nvGrpSpPr>
      <p:grpSpPr>
        <a:xfrm>
          <a:off x="0" y="0"/>
          <a:ext cx="0" cy="0"/>
          <a:chOff x="0" y="0"/>
          <a:chExt cx="0" cy="0"/>
        </a:xfrm>
      </p:grpSpPr>
      <p:sp>
        <p:nvSpPr>
          <p:cNvPr id="101" name="Google Shape;101;p6"/>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Why our own eyes aren't enough</a:t>
            </a:r>
            <a:endParaRPr b="0" i="0" sz="2600" u="none" cap="none" strike="noStrike">
              <a:solidFill>
                <a:schemeClr val="dk1"/>
              </a:solidFill>
              <a:latin typeface="Calibri"/>
              <a:ea typeface="Calibri"/>
              <a:cs typeface="Calibri"/>
              <a:sym typeface="Calibri"/>
            </a:endParaRPr>
          </a:p>
        </p:txBody>
      </p:sp>
      <p:sp>
        <p:nvSpPr>
          <p:cNvPr id="102" name="Google Shape;102;p6"/>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Por qué nuestros propios ojos no bastan</a:t>
            </a:r>
            <a:endParaRPr b="0" i="0" sz="1400" u="none" cap="none" strike="noStrike">
              <a:solidFill>
                <a:schemeClr val="dk1"/>
              </a:solidFill>
              <a:latin typeface="Calibri"/>
              <a:ea typeface="Calibri"/>
              <a:cs typeface="Calibri"/>
              <a:sym typeface="Calibri"/>
            </a:endParaRPr>
          </a:p>
        </p:txBody>
      </p:sp>
      <p:sp>
        <p:nvSpPr>
          <p:cNvPr id="103" name="Google Shape;103;p6"/>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4" name="Google Shape;104;p6"/>
          <p:cNvSpPr/>
          <p:nvPr/>
        </p:nvSpPr>
        <p:spPr>
          <a:xfrm>
            <a:off x="4892040" y="1280160"/>
            <a:ext cx="4160520" cy="155448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6"/>
          <p:cNvSpPr/>
          <p:nvPr/>
        </p:nvSpPr>
        <p:spPr>
          <a:xfrm>
            <a:off x="4892040" y="1280160"/>
            <a:ext cx="4160520" cy="50292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6"/>
          <p:cNvSpPr/>
          <p:nvPr/>
        </p:nvSpPr>
        <p:spPr>
          <a:xfrm>
            <a:off x="4892040" y="1280160"/>
            <a:ext cx="54864" cy="155448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6"/>
          <p:cNvSpPr/>
          <p:nvPr/>
        </p:nvSpPr>
        <p:spPr>
          <a:xfrm>
            <a:off x="5056632" y="1371600"/>
            <a:ext cx="329184" cy="329184"/>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08" name="Google Shape;108;p6"/>
          <p:cNvPicPr preferRelativeResize="0"/>
          <p:nvPr/>
        </p:nvPicPr>
        <p:blipFill rotWithShape="1">
          <a:blip r:embed="rId3">
            <a:alphaModFix/>
          </a:blip>
          <a:srcRect b="0" l="0" r="0" t="0"/>
          <a:stretch/>
        </p:blipFill>
        <p:spPr>
          <a:xfrm>
            <a:off x="5138928" y="1453896"/>
            <a:ext cx="164592" cy="164592"/>
          </a:xfrm>
          <a:prstGeom prst="rect">
            <a:avLst/>
          </a:prstGeom>
          <a:noFill/>
          <a:ln>
            <a:noFill/>
          </a:ln>
        </p:spPr>
      </p:pic>
      <p:sp>
        <p:nvSpPr>
          <p:cNvPr id="109" name="Google Shape;109;p6"/>
          <p:cNvSpPr/>
          <p:nvPr/>
        </p:nvSpPr>
        <p:spPr>
          <a:xfrm>
            <a:off x="5486400" y="1335024"/>
            <a:ext cx="34747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Fatigue after long meetings</a:t>
            </a:r>
            <a:endParaRPr b="0" i="0" sz="1400" u="none" cap="none" strike="noStrike">
              <a:solidFill>
                <a:schemeClr val="dk1"/>
              </a:solidFill>
              <a:latin typeface="Calibri"/>
              <a:ea typeface="Calibri"/>
              <a:cs typeface="Calibri"/>
              <a:sym typeface="Calibri"/>
            </a:endParaRPr>
          </a:p>
        </p:txBody>
      </p:sp>
      <p:sp>
        <p:nvSpPr>
          <p:cNvPr id="110" name="Google Shape;110;p6"/>
          <p:cNvSpPr/>
          <p:nvPr/>
        </p:nvSpPr>
        <p:spPr>
          <a:xfrm>
            <a:off x="5486400" y="1572768"/>
            <a:ext cx="347472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Cansancio tras reuniones largas</a:t>
            </a:r>
            <a:endParaRPr b="0" i="0" sz="1100" u="none" cap="none" strike="noStrike">
              <a:solidFill>
                <a:schemeClr val="dk1"/>
              </a:solidFill>
              <a:latin typeface="Calibri"/>
              <a:ea typeface="Calibri"/>
              <a:cs typeface="Calibri"/>
              <a:sym typeface="Calibri"/>
            </a:endParaRPr>
          </a:p>
        </p:txBody>
      </p:sp>
      <p:sp>
        <p:nvSpPr>
          <p:cNvPr id="111" name="Google Shape;111;p6"/>
          <p:cNvSpPr/>
          <p:nvPr/>
        </p:nvSpPr>
        <p:spPr>
          <a:xfrm>
            <a:off x="5056632" y="1874520"/>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Minutes are written when we're tired. Error rates spike late at night and after a four-hour ministerial session.</a:t>
            </a:r>
            <a:endParaRPr b="0" i="0" sz="1050" u="none" cap="none" strike="noStrike">
              <a:solidFill>
                <a:schemeClr val="dk1"/>
              </a:solidFill>
              <a:latin typeface="Calibri"/>
              <a:ea typeface="Calibri"/>
              <a:cs typeface="Calibri"/>
              <a:sym typeface="Calibri"/>
            </a:endParaRPr>
          </a:p>
        </p:txBody>
      </p:sp>
      <p:sp>
        <p:nvSpPr>
          <p:cNvPr id="112" name="Google Shape;112;p6"/>
          <p:cNvSpPr/>
          <p:nvPr/>
        </p:nvSpPr>
        <p:spPr>
          <a:xfrm>
            <a:off x="5056632" y="2359152"/>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Las actas se redactan cansados. Los errores aumentan de noche y tras cuatro horas de reunión ministerial.</a:t>
            </a:r>
            <a:endParaRPr b="0" i="0" sz="1000" u="none" cap="none" strike="noStrike">
              <a:solidFill>
                <a:schemeClr val="dk1"/>
              </a:solidFill>
              <a:latin typeface="Calibri"/>
              <a:ea typeface="Calibri"/>
              <a:cs typeface="Calibri"/>
              <a:sym typeface="Calibri"/>
            </a:endParaRPr>
          </a:p>
        </p:txBody>
      </p:sp>
      <p:sp>
        <p:nvSpPr>
          <p:cNvPr id="113" name="Google Shape;113;p6"/>
          <p:cNvSpPr/>
          <p:nvPr/>
        </p:nvSpPr>
        <p:spPr>
          <a:xfrm>
            <a:off x="457200" y="1325881"/>
            <a:ext cx="4160400" cy="155460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6"/>
          <p:cNvSpPr/>
          <p:nvPr/>
        </p:nvSpPr>
        <p:spPr>
          <a:xfrm>
            <a:off x="457200" y="1325881"/>
            <a:ext cx="4160400" cy="50280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5" name="Google Shape;115;p6"/>
          <p:cNvSpPr/>
          <p:nvPr/>
        </p:nvSpPr>
        <p:spPr>
          <a:xfrm>
            <a:off x="457200" y="1325881"/>
            <a:ext cx="54900" cy="155460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
          <p:cNvSpPr/>
          <p:nvPr/>
        </p:nvSpPr>
        <p:spPr>
          <a:xfrm>
            <a:off x="621792" y="1417320"/>
            <a:ext cx="329100" cy="32910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17" name="Google Shape;117;p6"/>
          <p:cNvPicPr preferRelativeResize="0"/>
          <p:nvPr/>
        </p:nvPicPr>
        <p:blipFill rotWithShape="1">
          <a:blip r:embed="rId4">
            <a:alphaModFix/>
          </a:blip>
          <a:srcRect b="0" l="0" r="0" t="0"/>
          <a:stretch/>
        </p:blipFill>
        <p:spPr>
          <a:xfrm>
            <a:off x="704088" y="1499617"/>
            <a:ext cx="164592" cy="164592"/>
          </a:xfrm>
          <a:prstGeom prst="rect">
            <a:avLst/>
          </a:prstGeom>
          <a:noFill/>
          <a:ln>
            <a:noFill/>
          </a:ln>
        </p:spPr>
      </p:pic>
      <p:sp>
        <p:nvSpPr>
          <p:cNvPr id="118" name="Google Shape;118;p6"/>
          <p:cNvSpPr/>
          <p:nvPr/>
        </p:nvSpPr>
        <p:spPr>
          <a:xfrm>
            <a:off x="1051560" y="1380745"/>
            <a:ext cx="3474600" cy="23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Bilingual interference</a:t>
            </a:r>
            <a:endParaRPr b="0" i="0" sz="1400" u="none" cap="none" strike="noStrike">
              <a:solidFill>
                <a:schemeClr val="dk1"/>
              </a:solidFill>
              <a:latin typeface="Calibri"/>
              <a:ea typeface="Calibri"/>
              <a:cs typeface="Calibri"/>
              <a:sym typeface="Calibri"/>
            </a:endParaRPr>
          </a:p>
        </p:txBody>
      </p:sp>
      <p:sp>
        <p:nvSpPr>
          <p:cNvPr id="119" name="Google Shape;119;p6"/>
          <p:cNvSpPr/>
          <p:nvPr/>
        </p:nvSpPr>
        <p:spPr>
          <a:xfrm>
            <a:off x="1051560" y="1618489"/>
            <a:ext cx="34746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Interferencia bilingüe</a:t>
            </a:r>
            <a:endParaRPr b="0" i="0" sz="1100" u="none" cap="none" strike="noStrike">
              <a:solidFill>
                <a:schemeClr val="dk1"/>
              </a:solidFill>
              <a:latin typeface="Calibri"/>
              <a:ea typeface="Calibri"/>
              <a:cs typeface="Calibri"/>
              <a:sym typeface="Calibri"/>
            </a:endParaRPr>
          </a:p>
        </p:txBody>
      </p:sp>
      <p:sp>
        <p:nvSpPr>
          <p:cNvPr id="120" name="Google Shape;120;p6"/>
          <p:cNvSpPr/>
          <p:nvPr/>
        </p:nvSpPr>
        <p:spPr>
          <a:xfrm>
            <a:off x="621792" y="1920241"/>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Switching between English and Spanish creates systematic errors: false friends, calques, wrong prepositions.</a:t>
            </a:r>
            <a:endParaRPr b="0" i="0" sz="1050" u="none" cap="none" strike="noStrike">
              <a:solidFill>
                <a:schemeClr val="dk1"/>
              </a:solidFill>
              <a:latin typeface="Calibri"/>
              <a:ea typeface="Calibri"/>
              <a:cs typeface="Calibri"/>
              <a:sym typeface="Calibri"/>
            </a:endParaRPr>
          </a:p>
        </p:txBody>
      </p:sp>
      <p:sp>
        <p:nvSpPr>
          <p:cNvPr id="121" name="Google Shape;121;p6"/>
          <p:cNvSpPr/>
          <p:nvPr/>
        </p:nvSpPr>
        <p:spPr>
          <a:xfrm>
            <a:off x="621792" y="2404873"/>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Cambiar entre inglés y español genera errores sistemáticos: falsos amigos, calcos, preposiciones erradas.</a:t>
            </a:r>
            <a:endParaRPr b="0" i="0" sz="1000" u="none" cap="none" strike="noStrike">
              <a:solidFill>
                <a:schemeClr val="dk1"/>
              </a:solidFill>
              <a:latin typeface="Calibri"/>
              <a:ea typeface="Calibri"/>
              <a:cs typeface="Calibri"/>
              <a:sym typeface="Calibri"/>
            </a:endParaRPr>
          </a:p>
        </p:txBody>
      </p:sp>
      <p:sp>
        <p:nvSpPr>
          <p:cNvPr id="122" name="Google Shape;122;p6"/>
          <p:cNvSpPr/>
          <p:nvPr/>
        </p:nvSpPr>
        <p:spPr>
          <a:xfrm>
            <a:off x="2491740" y="2967281"/>
            <a:ext cx="4160400" cy="1554600"/>
          </a:xfrm>
          <a:prstGeom prst="rect">
            <a:avLst/>
          </a:prstGeom>
          <a:solidFill>
            <a:srgbClr val="FFFFFF"/>
          </a:solidFill>
          <a:ln cap="flat" cmpd="sng" w="9525">
            <a:solidFill>
              <a:srgbClr val="D9DEE7"/>
            </a:solidFill>
            <a:prstDash val="solid"/>
            <a:round/>
            <a:headEnd len="sm" w="sm" type="none"/>
            <a:tailEnd len="sm" w="sm" type="none"/>
          </a:ln>
          <a:effectLst>
            <a:outerShdw blurRad="76200" rotWithShape="0" algn="bl" dir="5400000" dist="19050">
              <a:srgbClr val="000000">
                <a:alpha val="5882"/>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6"/>
          <p:cNvSpPr/>
          <p:nvPr/>
        </p:nvSpPr>
        <p:spPr>
          <a:xfrm>
            <a:off x="2491740" y="2967281"/>
            <a:ext cx="4160400" cy="50280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4" name="Google Shape;124;p6"/>
          <p:cNvSpPr/>
          <p:nvPr/>
        </p:nvSpPr>
        <p:spPr>
          <a:xfrm>
            <a:off x="2491740" y="2967281"/>
            <a:ext cx="54900" cy="155460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5" name="Google Shape;125;p6"/>
          <p:cNvSpPr/>
          <p:nvPr/>
        </p:nvSpPr>
        <p:spPr>
          <a:xfrm>
            <a:off x="2656332" y="3058721"/>
            <a:ext cx="329100" cy="32910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126" name="Google Shape;126;p6"/>
          <p:cNvPicPr preferRelativeResize="0"/>
          <p:nvPr/>
        </p:nvPicPr>
        <p:blipFill rotWithShape="1">
          <a:blip r:embed="rId5">
            <a:alphaModFix/>
          </a:blip>
          <a:srcRect b="0" l="0" r="0" t="0"/>
          <a:stretch/>
        </p:blipFill>
        <p:spPr>
          <a:xfrm>
            <a:off x="2738628" y="3141017"/>
            <a:ext cx="164592" cy="164592"/>
          </a:xfrm>
          <a:prstGeom prst="rect">
            <a:avLst/>
          </a:prstGeom>
          <a:noFill/>
          <a:ln>
            <a:noFill/>
          </a:ln>
        </p:spPr>
      </p:pic>
      <p:sp>
        <p:nvSpPr>
          <p:cNvPr id="127" name="Google Shape;127;p6"/>
          <p:cNvSpPr/>
          <p:nvPr/>
        </p:nvSpPr>
        <p:spPr>
          <a:xfrm>
            <a:off x="3086100" y="3022145"/>
            <a:ext cx="3474600" cy="23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Habit-driven errors</a:t>
            </a:r>
            <a:endParaRPr b="0" i="0" sz="1400" u="none" cap="none" strike="noStrike">
              <a:solidFill>
                <a:schemeClr val="dk1"/>
              </a:solidFill>
              <a:latin typeface="Calibri"/>
              <a:ea typeface="Calibri"/>
              <a:cs typeface="Calibri"/>
              <a:sym typeface="Calibri"/>
            </a:endParaRPr>
          </a:p>
        </p:txBody>
      </p:sp>
      <p:sp>
        <p:nvSpPr>
          <p:cNvPr id="128" name="Google Shape;128;p6"/>
          <p:cNvSpPr/>
          <p:nvPr/>
        </p:nvSpPr>
        <p:spPr>
          <a:xfrm>
            <a:off x="3086100" y="3259889"/>
            <a:ext cx="3474600" cy="2013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0" i="1" lang="en-US" sz="1100" u="none" cap="none" strike="noStrike">
                <a:solidFill>
                  <a:srgbClr val="64748B"/>
                </a:solidFill>
                <a:latin typeface="Calibri"/>
                <a:ea typeface="Calibri"/>
                <a:cs typeface="Calibri"/>
                <a:sym typeface="Calibri"/>
              </a:rPr>
              <a:t>Errores por hábito</a:t>
            </a:r>
            <a:endParaRPr b="0" i="0" sz="1100" u="none" cap="none" strike="noStrike">
              <a:solidFill>
                <a:schemeClr val="dk1"/>
              </a:solidFill>
              <a:latin typeface="Calibri"/>
              <a:ea typeface="Calibri"/>
              <a:cs typeface="Calibri"/>
              <a:sym typeface="Calibri"/>
            </a:endParaRPr>
          </a:p>
        </p:txBody>
      </p:sp>
      <p:sp>
        <p:nvSpPr>
          <p:cNvPr id="129" name="Google Shape;129;p6"/>
          <p:cNvSpPr/>
          <p:nvPr/>
        </p:nvSpPr>
        <p:spPr>
          <a:xfrm>
            <a:off x="2656332" y="3561641"/>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We make the same mistake every time and never notice. Personal blind spots survive even careful re-reading.</a:t>
            </a:r>
            <a:endParaRPr b="0" i="0" sz="1050" u="none" cap="none" strike="noStrike">
              <a:solidFill>
                <a:schemeClr val="dk1"/>
              </a:solidFill>
              <a:latin typeface="Calibri"/>
              <a:ea typeface="Calibri"/>
              <a:cs typeface="Calibri"/>
              <a:sym typeface="Calibri"/>
            </a:endParaRPr>
          </a:p>
        </p:txBody>
      </p:sp>
      <p:sp>
        <p:nvSpPr>
          <p:cNvPr id="130" name="Google Shape;130;p6"/>
          <p:cNvSpPr/>
          <p:nvPr/>
        </p:nvSpPr>
        <p:spPr>
          <a:xfrm>
            <a:off x="2656332" y="4046273"/>
            <a:ext cx="3886200" cy="457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Cometemos el mismo error siempre sin notarlo. Los puntos ciegos sobreviven incluso a una relectura cuidadosa.</a:t>
            </a:r>
            <a:endParaRPr b="0" i="0" sz="1000" u="none" cap="none" strike="noStrike">
              <a:solidFill>
                <a:schemeClr val="dk1"/>
              </a:solidFill>
              <a:latin typeface="Calibri"/>
              <a:ea typeface="Calibri"/>
              <a:cs typeface="Calibri"/>
              <a:sym typeface="Calibri"/>
            </a:endParaRPr>
          </a:p>
        </p:txBody>
      </p:sp>
      <p:sp>
        <p:nvSpPr>
          <p:cNvPr id="131" name="Google Shape;131;p6"/>
          <p:cNvSpPr/>
          <p:nvPr/>
        </p:nvSpPr>
        <p:spPr>
          <a:xfrm>
            <a:off x="457200" y="4498848"/>
            <a:ext cx="54864" cy="27432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6"/>
          <p:cNvSpPr/>
          <p:nvPr/>
        </p:nvSpPr>
        <p:spPr>
          <a:xfrm>
            <a:off x="640080" y="4462272"/>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1050"/>
              <a:buFont typeface="Calibri"/>
              <a:buNone/>
            </a:pPr>
            <a:r>
              <a:rPr b="1" i="0" lang="en-US" sz="1050" u="none" cap="none" strike="noStrike">
                <a:solidFill>
                  <a:srgbClr val="1B2A4E"/>
                </a:solidFill>
                <a:latin typeface="Calibri"/>
                <a:ea typeface="Calibri"/>
                <a:cs typeface="Calibri"/>
                <a:sym typeface="Calibri"/>
              </a:rPr>
              <a:t>AI is the second pair of eyes</a:t>
            </a:r>
            <a:r>
              <a:rPr b="1" lang="en-US" sz="1050">
                <a:solidFill>
                  <a:srgbClr val="1B2A4E"/>
                </a:solidFill>
                <a:latin typeface="Calibri"/>
                <a:ea typeface="Calibri"/>
                <a:cs typeface="Calibri"/>
                <a:sym typeface="Calibri"/>
              </a:rPr>
              <a:t>.</a:t>
            </a:r>
            <a:endParaRPr b="0" i="0" sz="1050" u="none" cap="none" strike="noStrike">
              <a:solidFill>
                <a:schemeClr val="dk1"/>
              </a:solidFill>
              <a:latin typeface="Calibri"/>
              <a:ea typeface="Calibri"/>
              <a:cs typeface="Calibri"/>
              <a:sym typeface="Calibri"/>
            </a:endParaRPr>
          </a:p>
        </p:txBody>
      </p:sp>
      <p:sp>
        <p:nvSpPr>
          <p:cNvPr id="133" name="Google Shape;133;p6"/>
          <p:cNvSpPr/>
          <p:nvPr/>
        </p:nvSpPr>
        <p:spPr>
          <a:xfrm>
            <a:off x="640080" y="4608576"/>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IA es ese segundo par de ojos </a:t>
            </a:r>
            <a:endParaRPr b="0" i="0" sz="1000" u="none" cap="none" strike="noStrike">
              <a:solidFill>
                <a:schemeClr val="dk1"/>
              </a:solidFill>
              <a:latin typeface="Calibri"/>
              <a:ea typeface="Calibri"/>
              <a:cs typeface="Calibri"/>
              <a:sym typeface="Calibri"/>
            </a:endParaRPr>
          </a:p>
        </p:txBody>
      </p:sp>
      <p:cxnSp>
        <p:nvCxnSpPr>
          <p:cNvPr id="134" name="Google Shape;134;p6"/>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135" name="Google Shape;135;p6"/>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136" name="Google Shape;136;p6"/>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4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41" name="Shape 141"/>
        <p:cNvGrpSpPr/>
        <p:nvPr/>
      </p:nvGrpSpPr>
      <p:grpSpPr>
        <a:xfrm>
          <a:off x="0" y="0"/>
          <a:ext cx="0" cy="0"/>
          <a:chOff x="0" y="0"/>
          <a:chExt cx="0" cy="0"/>
        </a:xfrm>
      </p:grpSpPr>
      <p:sp>
        <p:nvSpPr>
          <p:cNvPr id="142" name="Google Shape;142;p7"/>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Spanish pitfalls AI catches</a:t>
            </a:r>
            <a:endParaRPr b="0" i="0" sz="2600" u="none" cap="none" strike="noStrike">
              <a:solidFill>
                <a:schemeClr val="dk1"/>
              </a:solidFill>
              <a:latin typeface="Calibri"/>
              <a:ea typeface="Calibri"/>
              <a:cs typeface="Calibri"/>
              <a:sym typeface="Calibri"/>
            </a:endParaRPr>
          </a:p>
        </p:txBody>
      </p:sp>
      <p:sp>
        <p:nvSpPr>
          <p:cNvPr id="143" name="Google Shape;143;p7"/>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Errores en español que la IA detecta</a:t>
            </a:r>
            <a:endParaRPr b="0" i="0" sz="1400" u="none" cap="none" strike="noStrike">
              <a:solidFill>
                <a:schemeClr val="dk1"/>
              </a:solidFill>
              <a:latin typeface="Calibri"/>
              <a:ea typeface="Calibri"/>
              <a:cs typeface="Calibri"/>
              <a:sym typeface="Calibri"/>
            </a:endParaRPr>
          </a:p>
        </p:txBody>
      </p:sp>
      <p:sp>
        <p:nvSpPr>
          <p:cNvPr id="144" name="Google Shape;144;p7"/>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7"/>
          <p:cNvSpPr/>
          <p:nvPr/>
        </p:nvSpPr>
        <p:spPr>
          <a:xfrm>
            <a:off x="457200" y="1417320"/>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Accent marks</a:t>
            </a:r>
            <a:endParaRPr b="0" i="0" sz="1300" u="none" cap="none" strike="noStrike">
              <a:solidFill>
                <a:schemeClr val="dk1"/>
              </a:solidFill>
              <a:latin typeface="Calibri"/>
              <a:ea typeface="Calibri"/>
              <a:cs typeface="Calibri"/>
              <a:sym typeface="Calibri"/>
            </a:endParaRPr>
          </a:p>
        </p:txBody>
      </p:sp>
      <p:sp>
        <p:nvSpPr>
          <p:cNvPr id="146" name="Google Shape;146;p7"/>
          <p:cNvSpPr/>
          <p:nvPr/>
        </p:nvSpPr>
        <p:spPr>
          <a:xfrm>
            <a:off x="457200" y="1664208"/>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Tildes</a:t>
            </a:r>
            <a:endParaRPr b="0" i="0" sz="1000" u="none" cap="none" strike="noStrike">
              <a:solidFill>
                <a:schemeClr val="dk1"/>
              </a:solidFill>
              <a:latin typeface="Calibri"/>
              <a:ea typeface="Calibri"/>
              <a:cs typeface="Calibri"/>
              <a:sym typeface="Calibri"/>
            </a:endParaRPr>
          </a:p>
        </p:txBody>
      </p:sp>
      <p:sp>
        <p:nvSpPr>
          <p:cNvPr id="147" name="Google Shape;147;p7"/>
          <p:cNvSpPr/>
          <p:nvPr/>
        </p:nvSpPr>
        <p:spPr>
          <a:xfrm>
            <a:off x="2880360" y="1417320"/>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50"/>
              <a:buFont typeface="Calibri"/>
              <a:buNone/>
            </a:pPr>
            <a:r>
              <a:rPr b="1" i="0" lang="en-US" sz="1150" u="none" cap="none" strike="noStrike">
                <a:solidFill>
                  <a:srgbClr val="B71C1C"/>
                </a:solidFill>
                <a:latin typeface="Calibri"/>
                <a:ea typeface="Calibri"/>
                <a:cs typeface="Calibri"/>
                <a:sym typeface="Calibri"/>
              </a:rPr>
              <a:t>✗  </a:t>
            </a:r>
            <a:r>
              <a:rPr b="0" i="0" lang="en-US" sz="1150" u="none" cap="none" strike="noStrike">
                <a:solidFill>
                  <a:srgbClr val="1F2937"/>
                </a:solidFill>
                <a:latin typeface="Calibri"/>
                <a:ea typeface="Calibri"/>
                <a:cs typeface="Calibri"/>
                <a:sym typeface="Calibri"/>
              </a:rPr>
              <a:t>se aprobo el acuerdo</a:t>
            </a:r>
            <a:endParaRPr b="0" i="0" sz="1150" u="none" cap="none" strike="noStrike">
              <a:solidFill>
                <a:schemeClr val="dk1"/>
              </a:solidFill>
              <a:latin typeface="Calibri"/>
              <a:ea typeface="Calibri"/>
              <a:cs typeface="Calibri"/>
              <a:sym typeface="Calibri"/>
            </a:endParaRPr>
          </a:p>
        </p:txBody>
      </p:sp>
      <p:sp>
        <p:nvSpPr>
          <p:cNvPr id="148" name="Google Shape;148;p7"/>
          <p:cNvSpPr/>
          <p:nvPr/>
        </p:nvSpPr>
        <p:spPr>
          <a:xfrm>
            <a:off x="2880360" y="1664208"/>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50"/>
              <a:buFont typeface="Calibri"/>
              <a:buNone/>
            </a:pPr>
            <a:r>
              <a:rPr b="1" i="0" lang="en-US" sz="1150" u="none" cap="none" strike="noStrike">
                <a:solidFill>
                  <a:srgbClr val="1B5E20"/>
                </a:solidFill>
                <a:latin typeface="Calibri"/>
                <a:ea typeface="Calibri"/>
                <a:cs typeface="Calibri"/>
                <a:sym typeface="Calibri"/>
              </a:rPr>
              <a:t>✓  </a:t>
            </a:r>
            <a:r>
              <a:rPr b="1" i="0" lang="en-US" sz="1150" u="none" cap="none" strike="noStrike">
                <a:solidFill>
                  <a:srgbClr val="1F2937"/>
                </a:solidFill>
                <a:latin typeface="Calibri"/>
                <a:ea typeface="Calibri"/>
                <a:cs typeface="Calibri"/>
                <a:sym typeface="Calibri"/>
              </a:rPr>
              <a:t>se aprobó el acuerdo</a:t>
            </a:r>
            <a:endParaRPr b="0" i="0" sz="1150" u="none" cap="none" strike="noStrike">
              <a:solidFill>
                <a:schemeClr val="dk1"/>
              </a:solidFill>
              <a:latin typeface="Calibri"/>
              <a:ea typeface="Calibri"/>
              <a:cs typeface="Calibri"/>
              <a:sym typeface="Calibri"/>
            </a:endParaRPr>
          </a:p>
        </p:txBody>
      </p:sp>
      <p:cxnSp>
        <p:nvCxnSpPr>
          <p:cNvPr id="149" name="Google Shape;149;p7"/>
          <p:cNvCxnSpPr/>
          <p:nvPr/>
        </p:nvCxnSpPr>
        <p:spPr>
          <a:xfrm>
            <a:off x="457200" y="1947672"/>
            <a:ext cx="8229600" cy="0"/>
          </a:xfrm>
          <a:prstGeom prst="straightConnector1">
            <a:avLst/>
          </a:prstGeom>
          <a:noFill/>
          <a:ln cap="flat" cmpd="sng" w="9525">
            <a:solidFill>
              <a:srgbClr val="D9DEE7"/>
            </a:solidFill>
            <a:prstDash val="solid"/>
            <a:round/>
            <a:headEnd len="sm" w="sm" type="none"/>
            <a:tailEnd len="sm" w="sm" type="none"/>
          </a:ln>
        </p:spPr>
      </p:cxnSp>
      <p:sp>
        <p:nvSpPr>
          <p:cNvPr id="150" name="Google Shape;150;p7"/>
          <p:cNvSpPr/>
          <p:nvPr/>
        </p:nvSpPr>
        <p:spPr>
          <a:xfrm>
            <a:off x="457200" y="2020824"/>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Inverted punctuation</a:t>
            </a:r>
            <a:endParaRPr b="0" i="0" sz="1300" u="none" cap="none" strike="noStrike">
              <a:solidFill>
                <a:schemeClr val="dk1"/>
              </a:solidFill>
              <a:latin typeface="Calibri"/>
              <a:ea typeface="Calibri"/>
              <a:cs typeface="Calibri"/>
              <a:sym typeface="Calibri"/>
            </a:endParaRPr>
          </a:p>
        </p:txBody>
      </p:sp>
      <p:sp>
        <p:nvSpPr>
          <p:cNvPr id="151" name="Google Shape;151;p7"/>
          <p:cNvSpPr/>
          <p:nvPr/>
        </p:nvSpPr>
        <p:spPr>
          <a:xfrm>
            <a:off x="457200" y="2267712"/>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Signos de apertura</a:t>
            </a:r>
            <a:endParaRPr b="0" i="0" sz="1000" u="none" cap="none" strike="noStrike">
              <a:solidFill>
                <a:schemeClr val="dk1"/>
              </a:solidFill>
              <a:latin typeface="Calibri"/>
              <a:ea typeface="Calibri"/>
              <a:cs typeface="Calibri"/>
              <a:sym typeface="Calibri"/>
            </a:endParaRPr>
          </a:p>
        </p:txBody>
      </p:sp>
      <p:sp>
        <p:nvSpPr>
          <p:cNvPr id="152" name="Google Shape;152;p7"/>
          <p:cNvSpPr/>
          <p:nvPr/>
        </p:nvSpPr>
        <p:spPr>
          <a:xfrm>
            <a:off x="2880360" y="2020824"/>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50"/>
              <a:buFont typeface="Calibri"/>
              <a:buNone/>
            </a:pPr>
            <a:r>
              <a:rPr b="1" i="0" lang="en-US" sz="1150" u="none" cap="none" strike="noStrike">
                <a:solidFill>
                  <a:srgbClr val="B71C1C"/>
                </a:solidFill>
                <a:latin typeface="Calibri"/>
                <a:ea typeface="Calibri"/>
                <a:cs typeface="Calibri"/>
                <a:sym typeface="Calibri"/>
              </a:rPr>
              <a:t>✗  </a:t>
            </a:r>
            <a:r>
              <a:rPr b="0" i="0" lang="en-US" sz="1150" u="none" cap="none" strike="noStrike">
                <a:solidFill>
                  <a:srgbClr val="1F2937"/>
                </a:solidFill>
                <a:latin typeface="Calibri"/>
                <a:ea typeface="Calibri"/>
                <a:cs typeface="Calibri"/>
                <a:sym typeface="Calibri"/>
              </a:rPr>
              <a:t>Quién dará el informe?</a:t>
            </a:r>
            <a:endParaRPr b="0" i="0" sz="1150" u="none" cap="none" strike="noStrike">
              <a:solidFill>
                <a:schemeClr val="dk1"/>
              </a:solidFill>
              <a:latin typeface="Calibri"/>
              <a:ea typeface="Calibri"/>
              <a:cs typeface="Calibri"/>
              <a:sym typeface="Calibri"/>
            </a:endParaRPr>
          </a:p>
        </p:txBody>
      </p:sp>
      <p:sp>
        <p:nvSpPr>
          <p:cNvPr id="153" name="Google Shape;153;p7"/>
          <p:cNvSpPr/>
          <p:nvPr/>
        </p:nvSpPr>
        <p:spPr>
          <a:xfrm>
            <a:off x="2880360" y="2267712"/>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50"/>
              <a:buFont typeface="Calibri"/>
              <a:buNone/>
            </a:pPr>
            <a:r>
              <a:rPr b="1" i="0" lang="en-US" sz="1150" u="none" cap="none" strike="noStrike">
                <a:solidFill>
                  <a:srgbClr val="1B5E20"/>
                </a:solidFill>
                <a:latin typeface="Calibri"/>
                <a:ea typeface="Calibri"/>
                <a:cs typeface="Calibri"/>
                <a:sym typeface="Calibri"/>
              </a:rPr>
              <a:t>✓  </a:t>
            </a:r>
            <a:r>
              <a:rPr b="1" i="0" lang="en-US" sz="1150" u="none" cap="none" strike="noStrike">
                <a:solidFill>
                  <a:srgbClr val="1F2937"/>
                </a:solidFill>
                <a:latin typeface="Calibri"/>
                <a:ea typeface="Calibri"/>
                <a:cs typeface="Calibri"/>
                <a:sym typeface="Calibri"/>
              </a:rPr>
              <a:t>¿Quién dará el informe?</a:t>
            </a:r>
            <a:endParaRPr b="0" i="0" sz="1150" u="none" cap="none" strike="noStrike">
              <a:solidFill>
                <a:schemeClr val="dk1"/>
              </a:solidFill>
              <a:latin typeface="Calibri"/>
              <a:ea typeface="Calibri"/>
              <a:cs typeface="Calibri"/>
              <a:sym typeface="Calibri"/>
            </a:endParaRPr>
          </a:p>
        </p:txBody>
      </p:sp>
      <p:cxnSp>
        <p:nvCxnSpPr>
          <p:cNvPr id="154" name="Google Shape;154;p7"/>
          <p:cNvCxnSpPr/>
          <p:nvPr/>
        </p:nvCxnSpPr>
        <p:spPr>
          <a:xfrm>
            <a:off x="457200" y="2551176"/>
            <a:ext cx="8229600" cy="0"/>
          </a:xfrm>
          <a:prstGeom prst="straightConnector1">
            <a:avLst/>
          </a:prstGeom>
          <a:noFill/>
          <a:ln cap="flat" cmpd="sng" w="9525">
            <a:solidFill>
              <a:srgbClr val="D9DEE7"/>
            </a:solidFill>
            <a:prstDash val="solid"/>
            <a:round/>
            <a:headEnd len="sm" w="sm" type="none"/>
            <a:tailEnd len="sm" w="sm" type="none"/>
          </a:ln>
        </p:spPr>
      </p:cxnSp>
      <p:sp>
        <p:nvSpPr>
          <p:cNvPr id="155" name="Google Shape;155;p7"/>
          <p:cNvSpPr/>
          <p:nvPr/>
        </p:nvSpPr>
        <p:spPr>
          <a:xfrm>
            <a:off x="457200" y="2624328"/>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Subjunctive mood</a:t>
            </a:r>
            <a:endParaRPr b="0" i="0" sz="1300" u="none" cap="none" strike="noStrike">
              <a:solidFill>
                <a:schemeClr val="dk1"/>
              </a:solidFill>
              <a:latin typeface="Calibri"/>
              <a:ea typeface="Calibri"/>
              <a:cs typeface="Calibri"/>
              <a:sym typeface="Calibri"/>
            </a:endParaRPr>
          </a:p>
        </p:txBody>
      </p:sp>
      <p:sp>
        <p:nvSpPr>
          <p:cNvPr id="156" name="Google Shape;156;p7"/>
          <p:cNvSpPr/>
          <p:nvPr/>
        </p:nvSpPr>
        <p:spPr>
          <a:xfrm>
            <a:off x="457200" y="2871216"/>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Modo subjuntivo</a:t>
            </a:r>
            <a:endParaRPr b="0" i="0" sz="1000" u="none" cap="none" strike="noStrike">
              <a:solidFill>
                <a:schemeClr val="dk1"/>
              </a:solidFill>
              <a:latin typeface="Calibri"/>
              <a:ea typeface="Calibri"/>
              <a:cs typeface="Calibri"/>
              <a:sym typeface="Calibri"/>
            </a:endParaRPr>
          </a:p>
        </p:txBody>
      </p:sp>
      <p:sp>
        <p:nvSpPr>
          <p:cNvPr id="157" name="Google Shape;157;p7"/>
          <p:cNvSpPr/>
          <p:nvPr/>
        </p:nvSpPr>
        <p:spPr>
          <a:xfrm>
            <a:off x="2880360" y="2624328"/>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50"/>
              <a:buFont typeface="Calibri"/>
              <a:buNone/>
            </a:pPr>
            <a:r>
              <a:rPr b="1" i="0" lang="en-US" sz="1150" u="none" cap="none" strike="noStrike">
                <a:solidFill>
                  <a:srgbClr val="B71C1C"/>
                </a:solidFill>
                <a:latin typeface="Calibri"/>
                <a:ea typeface="Calibri"/>
                <a:cs typeface="Calibri"/>
                <a:sym typeface="Calibri"/>
              </a:rPr>
              <a:t>✗  </a:t>
            </a:r>
            <a:r>
              <a:rPr b="0" i="0" lang="en-US" sz="1150" u="none" cap="none" strike="noStrike">
                <a:solidFill>
                  <a:srgbClr val="1F2937"/>
                </a:solidFill>
                <a:latin typeface="Calibri"/>
                <a:ea typeface="Calibri"/>
                <a:cs typeface="Calibri"/>
                <a:sym typeface="Calibri"/>
              </a:rPr>
              <a:t>Espero que viene el obispo</a:t>
            </a:r>
            <a:endParaRPr b="0" i="0" sz="1150" u="none" cap="none" strike="noStrike">
              <a:solidFill>
                <a:schemeClr val="dk1"/>
              </a:solidFill>
              <a:latin typeface="Calibri"/>
              <a:ea typeface="Calibri"/>
              <a:cs typeface="Calibri"/>
              <a:sym typeface="Calibri"/>
            </a:endParaRPr>
          </a:p>
        </p:txBody>
      </p:sp>
      <p:sp>
        <p:nvSpPr>
          <p:cNvPr id="158" name="Google Shape;158;p7"/>
          <p:cNvSpPr/>
          <p:nvPr/>
        </p:nvSpPr>
        <p:spPr>
          <a:xfrm>
            <a:off x="2880360" y="2871216"/>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50"/>
              <a:buFont typeface="Calibri"/>
              <a:buNone/>
            </a:pPr>
            <a:r>
              <a:rPr b="1" i="0" lang="en-US" sz="1150" u="none" cap="none" strike="noStrike">
                <a:solidFill>
                  <a:srgbClr val="1B5E20"/>
                </a:solidFill>
                <a:latin typeface="Calibri"/>
                <a:ea typeface="Calibri"/>
                <a:cs typeface="Calibri"/>
                <a:sym typeface="Calibri"/>
              </a:rPr>
              <a:t>✓  </a:t>
            </a:r>
            <a:r>
              <a:rPr b="1" i="0" lang="en-US" sz="1150" u="none" cap="none" strike="noStrike">
                <a:solidFill>
                  <a:srgbClr val="1F2937"/>
                </a:solidFill>
                <a:latin typeface="Calibri"/>
                <a:ea typeface="Calibri"/>
                <a:cs typeface="Calibri"/>
                <a:sym typeface="Calibri"/>
              </a:rPr>
              <a:t>Espero que venga el obispo</a:t>
            </a:r>
            <a:endParaRPr b="0" i="0" sz="1150" u="none" cap="none" strike="noStrike">
              <a:solidFill>
                <a:schemeClr val="dk1"/>
              </a:solidFill>
              <a:latin typeface="Calibri"/>
              <a:ea typeface="Calibri"/>
              <a:cs typeface="Calibri"/>
              <a:sym typeface="Calibri"/>
            </a:endParaRPr>
          </a:p>
        </p:txBody>
      </p:sp>
      <p:cxnSp>
        <p:nvCxnSpPr>
          <p:cNvPr id="159" name="Google Shape;159;p7"/>
          <p:cNvCxnSpPr/>
          <p:nvPr/>
        </p:nvCxnSpPr>
        <p:spPr>
          <a:xfrm>
            <a:off x="457200" y="3154680"/>
            <a:ext cx="8229600" cy="0"/>
          </a:xfrm>
          <a:prstGeom prst="straightConnector1">
            <a:avLst/>
          </a:prstGeom>
          <a:noFill/>
          <a:ln cap="flat" cmpd="sng" w="9525">
            <a:solidFill>
              <a:srgbClr val="D9DEE7"/>
            </a:solidFill>
            <a:prstDash val="solid"/>
            <a:round/>
            <a:headEnd len="sm" w="sm" type="none"/>
            <a:tailEnd len="sm" w="sm" type="none"/>
          </a:ln>
        </p:spPr>
      </p:cxnSp>
      <p:sp>
        <p:nvSpPr>
          <p:cNvPr id="160" name="Google Shape;160;p7"/>
          <p:cNvSpPr/>
          <p:nvPr/>
        </p:nvSpPr>
        <p:spPr>
          <a:xfrm>
            <a:off x="457200" y="3227832"/>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Dequeísmo &amp; queísmo</a:t>
            </a:r>
            <a:endParaRPr b="0" i="0" sz="1300" u="none" cap="none" strike="noStrike">
              <a:solidFill>
                <a:schemeClr val="dk1"/>
              </a:solidFill>
              <a:latin typeface="Calibri"/>
              <a:ea typeface="Calibri"/>
              <a:cs typeface="Calibri"/>
              <a:sym typeface="Calibri"/>
            </a:endParaRPr>
          </a:p>
        </p:txBody>
      </p:sp>
      <p:sp>
        <p:nvSpPr>
          <p:cNvPr id="161" name="Google Shape;161;p7"/>
          <p:cNvSpPr/>
          <p:nvPr/>
        </p:nvSpPr>
        <p:spPr>
          <a:xfrm>
            <a:off x="457200" y="3474720"/>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Dequeísmo y queísmo</a:t>
            </a:r>
            <a:endParaRPr b="0" i="0" sz="1000" u="none" cap="none" strike="noStrike">
              <a:solidFill>
                <a:schemeClr val="dk1"/>
              </a:solidFill>
              <a:latin typeface="Calibri"/>
              <a:ea typeface="Calibri"/>
              <a:cs typeface="Calibri"/>
              <a:sym typeface="Calibri"/>
            </a:endParaRPr>
          </a:p>
        </p:txBody>
      </p:sp>
      <p:sp>
        <p:nvSpPr>
          <p:cNvPr id="162" name="Google Shape;162;p7"/>
          <p:cNvSpPr/>
          <p:nvPr/>
        </p:nvSpPr>
        <p:spPr>
          <a:xfrm>
            <a:off x="2880360" y="3227832"/>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50"/>
              <a:buFont typeface="Calibri"/>
              <a:buNone/>
            </a:pPr>
            <a:r>
              <a:rPr b="1" i="0" lang="en-US" sz="1150" u="none" cap="none" strike="noStrike">
                <a:solidFill>
                  <a:srgbClr val="B71C1C"/>
                </a:solidFill>
                <a:latin typeface="Calibri"/>
                <a:ea typeface="Calibri"/>
                <a:cs typeface="Calibri"/>
                <a:sym typeface="Calibri"/>
              </a:rPr>
              <a:t>✗  </a:t>
            </a:r>
            <a:r>
              <a:rPr b="0" i="0" lang="en-US" sz="1150" u="none" cap="none" strike="noStrike">
                <a:solidFill>
                  <a:srgbClr val="1F2937"/>
                </a:solidFill>
                <a:latin typeface="Calibri"/>
                <a:ea typeface="Calibri"/>
                <a:cs typeface="Calibri"/>
                <a:sym typeface="Calibri"/>
              </a:rPr>
              <a:t>Pienso de que es necesario · estoy seguro que vendrá</a:t>
            </a:r>
            <a:endParaRPr b="0" i="0" sz="1150" u="none" cap="none" strike="noStrike">
              <a:solidFill>
                <a:schemeClr val="dk1"/>
              </a:solidFill>
              <a:latin typeface="Calibri"/>
              <a:ea typeface="Calibri"/>
              <a:cs typeface="Calibri"/>
              <a:sym typeface="Calibri"/>
            </a:endParaRPr>
          </a:p>
        </p:txBody>
      </p:sp>
      <p:sp>
        <p:nvSpPr>
          <p:cNvPr id="163" name="Google Shape;163;p7"/>
          <p:cNvSpPr/>
          <p:nvPr/>
        </p:nvSpPr>
        <p:spPr>
          <a:xfrm>
            <a:off x="2880360" y="3474720"/>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50"/>
              <a:buFont typeface="Calibri"/>
              <a:buNone/>
            </a:pPr>
            <a:r>
              <a:rPr b="1" i="0" lang="en-US" sz="1150" u="none" cap="none" strike="noStrike">
                <a:solidFill>
                  <a:srgbClr val="1B5E20"/>
                </a:solidFill>
                <a:latin typeface="Calibri"/>
                <a:ea typeface="Calibri"/>
                <a:cs typeface="Calibri"/>
                <a:sym typeface="Calibri"/>
              </a:rPr>
              <a:t>✓  </a:t>
            </a:r>
            <a:r>
              <a:rPr b="1" i="0" lang="en-US" sz="1150" u="none" cap="none" strike="noStrike">
                <a:solidFill>
                  <a:srgbClr val="1F2937"/>
                </a:solidFill>
                <a:latin typeface="Calibri"/>
                <a:ea typeface="Calibri"/>
                <a:cs typeface="Calibri"/>
                <a:sym typeface="Calibri"/>
              </a:rPr>
              <a:t>Pienso que es necesario · estoy seguro de que vendrá</a:t>
            </a:r>
            <a:endParaRPr b="0" i="0" sz="1150" u="none" cap="none" strike="noStrike">
              <a:solidFill>
                <a:schemeClr val="dk1"/>
              </a:solidFill>
              <a:latin typeface="Calibri"/>
              <a:ea typeface="Calibri"/>
              <a:cs typeface="Calibri"/>
              <a:sym typeface="Calibri"/>
            </a:endParaRPr>
          </a:p>
        </p:txBody>
      </p:sp>
      <p:cxnSp>
        <p:nvCxnSpPr>
          <p:cNvPr id="164" name="Google Shape;164;p7"/>
          <p:cNvCxnSpPr/>
          <p:nvPr/>
        </p:nvCxnSpPr>
        <p:spPr>
          <a:xfrm>
            <a:off x="457200" y="3758184"/>
            <a:ext cx="8229600" cy="0"/>
          </a:xfrm>
          <a:prstGeom prst="straightConnector1">
            <a:avLst/>
          </a:prstGeom>
          <a:noFill/>
          <a:ln cap="flat" cmpd="sng" w="9525">
            <a:solidFill>
              <a:srgbClr val="D9DEE7"/>
            </a:solidFill>
            <a:prstDash val="solid"/>
            <a:round/>
            <a:headEnd len="sm" w="sm" type="none"/>
            <a:tailEnd len="sm" w="sm" type="none"/>
          </a:ln>
        </p:spPr>
      </p:cxnSp>
      <p:sp>
        <p:nvSpPr>
          <p:cNvPr id="165" name="Google Shape;165;p7"/>
          <p:cNvSpPr/>
          <p:nvPr/>
        </p:nvSpPr>
        <p:spPr>
          <a:xfrm>
            <a:off x="457200" y="3831336"/>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Agreement</a:t>
            </a:r>
            <a:endParaRPr b="0" i="0" sz="1300" u="none" cap="none" strike="noStrike">
              <a:solidFill>
                <a:schemeClr val="dk1"/>
              </a:solidFill>
              <a:latin typeface="Calibri"/>
              <a:ea typeface="Calibri"/>
              <a:cs typeface="Calibri"/>
              <a:sym typeface="Calibri"/>
            </a:endParaRPr>
          </a:p>
        </p:txBody>
      </p:sp>
      <p:sp>
        <p:nvSpPr>
          <p:cNvPr id="166" name="Google Shape;166;p7"/>
          <p:cNvSpPr/>
          <p:nvPr/>
        </p:nvSpPr>
        <p:spPr>
          <a:xfrm>
            <a:off x="457200" y="4078224"/>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Concordancia</a:t>
            </a:r>
            <a:endParaRPr b="0" i="0" sz="1000" u="none" cap="none" strike="noStrike">
              <a:solidFill>
                <a:schemeClr val="dk1"/>
              </a:solidFill>
              <a:latin typeface="Calibri"/>
              <a:ea typeface="Calibri"/>
              <a:cs typeface="Calibri"/>
              <a:sym typeface="Calibri"/>
            </a:endParaRPr>
          </a:p>
        </p:txBody>
      </p:sp>
      <p:sp>
        <p:nvSpPr>
          <p:cNvPr id="167" name="Google Shape;167;p7"/>
          <p:cNvSpPr/>
          <p:nvPr/>
        </p:nvSpPr>
        <p:spPr>
          <a:xfrm>
            <a:off x="2880360" y="3831336"/>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50"/>
              <a:buFont typeface="Calibri"/>
              <a:buNone/>
            </a:pPr>
            <a:r>
              <a:rPr b="1" i="0" lang="en-US" sz="1150" u="none" cap="none" strike="noStrike">
                <a:solidFill>
                  <a:srgbClr val="B71C1C"/>
                </a:solidFill>
                <a:latin typeface="Calibri"/>
                <a:ea typeface="Calibri"/>
                <a:cs typeface="Calibri"/>
                <a:sym typeface="Calibri"/>
              </a:rPr>
              <a:t>✗  </a:t>
            </a:r>
            <a:r>
              <a:rPr b="0" i="0" lang="en-US" sz="1150" u="none" cap="none" strike="noStrike">
                <a:solidFill>
                  <a:srgbClr val="1F2937"/>
                </a:solidFill>
                <a:latin typeface="Calibri"/>
                <a:ea typeface="Calibri"/>
                <a:cs typeface="Calibri"/>
                <a:sym typeface="Calibri"/>
              </a:rPr>
              <a:t>los acuerdos tomadas en la reunión</a:t>
            </a:r>
            <a:endParaRPr b="0" i="0" sz="1150" u="none" cap="none" strike="noStrike">
              <a:solidFill>
                <a:schemeClr val="dk1"/>
              </a:solidFill>
              <a:latin typeface="Calibri"/>
              <a:ea typeface="Calibri"/>
              <a:cs typeface="Calibri"/>
              <a:sym typeface="Calibri"/>
            </a:endParaRPr>
          </a:p>
        </p:txBody>
      </p:sp>
      <p:sp>
        <p:nvSpPr>
          <p:cNvPr id="168" name="Google Shape;168;p7"/>
          <p:cNvSpPr/>
          <p:nvPr/>
        </p:nvSpPr>
        <p:spPr>
          <a:xfrm>
            <a:off x="2880360" y="4078224"/>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50"/>
              <a:buFont typeface="Calibri"/>
              <a:buNone/>
            </a:pPr>
            <a:r>
              <a:rPr b="1" i="0" lang="en-US" sz="1150" u="none" cap="none" strike="noStrike">
                <a:solidFill>
                  <a:srgbClr val="1B5E20"/>
                </a:solidFill>
                <a:latin typeface="Calibri"/>
                <a:ea typeface="Calibri"/>
                <a:cs typeface="Calibri"/>
                <a:sym typeface="Calibri"/>
              </a:rPr>
              <a:t>✓  </a:t>
            </a:r>
            <a:r>
              <a:rPr b="1" i="0" lang="en-US" sz="1150" u="none" cap="none" strike="noStrike">
                <a:solidFill>
                  <a:srgbClr val="1F2937"/>
                </a:solidFill>
                <a:latin typeface="Calibri"/>
                <a:ea typeface="Calibri"/>
                <a:cs typeface="Calibri"/>
                <a:sym typeface="Calibri"/>
              </a:rPr>
              <a:t>los acuerdos tomados en la reunión</a:t>
            </a:r>
            <a:endParaRPr b="0" i="0" sz="1150" u="none" cap="none" strike="noStrike">
              <a:solidFill>
                <a:schemeClr val="dk1"/>
              </a:solidFill>
              <a:latin typeface="Calibri"/>
              <a:ea typeface="Calibri"/>
              <a:cs typeface="Calibri"/>
              <a:sym typeface="Calibri"/>
            </a:endParaRPr>
          </a:p>
        </p:txBody>
      </p:sp>
      <p:sp>
        <p:nvSpPr>
          <p:cNvPr id="169" name="Google Shape;169;p7"/>
          <p:cNvSpPr/>
          <p:nvPr/>
        </p:nvSpPr>
        <p:spPr>
          <a:xfrm>
            <a:off x="457200" y="4498848"/>
            <a:ext cx="54864" cy="27432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7"/>
          <p:cNvSpPr/>
          <p:nvPr/>
        </p:nvSpPr>
        <p:spPr>
          <a:xfrm>
            <a:off x="640080" y="4462272"/>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1050"/>
              <a:buFont typeface="Calibri"/>
              <a:buNone/>
            </a:pPr>
            <a:r>
              <a:rPr b="1" i="0" lang="en-US" sz="1050" u="none" cap="none" strike="noStrike">
                <a:solidFill>
                  <a:srgbClr val="1B2A4E"/>
                </a:solidFill>
                <a:latin typeface="Calibri"/>
                <a:ea typeface="Calibri"/>
                <a:cs typeface="Calibri"/>
                <a:sym typeface="Calibri"/>
              </a:rPr>
              <a:t>Modern AI catches every one of these — instantly, every time.</a:t>
            </a:r>
            <a:endParaRPr b="0" i="0" sz="1050" u="none" cap="none" strike="noStrike">
              <a:solidFill>
                <a:schemeClr val="dk1"/>
              </a:solidFill>
              <a:latin typeface="Calibri"/>
              <a:ea typeface="Calibri"/>
              <a:cs typeface="Calibri"/>
              <a:sym typeface="Calibri"/>
            </a:endParaRPr>
          </a:p>
        </p:txBody>
      </p:sp>
      <p:sp>
        <p:nvSpPr>
          <p:cNvPr id="171" name="Google Shape;171;p7"/>
          <p:cNvSpPr/>
          <p:nvPr/>
        </p:nvSpPr>
        <p:spPr>
          <a:xfrm>
            <a:off x="640080" y="4608576"/>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IA moderna detecta cada uno — al instante, siempre.</a:t>
            </a:r>
            <a:endParaRPr b="0" i="0" sz="1000" u="none" cap="none" strike="noStrike">
              <a:solidFill>
                <a:schemeClr val="dk1"/>
              </a:solidFill>
              <a:latin typeface="Calibri"/>
              <a:ea typeface="Calibri"/>
              <a:cs typeface="Calibri"/>
              <a:sym typeface="Calibri"/>
            </a:endParaRPr>
          </a:p>
        </p:txBody>
      </p:sp>
      <p:cxnSp>
        <p:nvCxnSpPr>
          <p:cNvPr id="172" name="Google Shape;172;p7"/>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173" name="Google Shape;173;p7"/>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174" name="Google Shape;174;p7"/>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5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179" name="Shape 179"/>
        <p:cNvGrpSpPr/>
        <p:nvPr/>
      </p:nvGrpSpPr>
      <p:grpSpPr>
        <a:xfrm>
          <a:off x="0" y="0"/>
          <a:ext cx="0" cy="0"/>
          <a:chOff x="0" y="0"/>
          <a:chExt cx="0" cy="0"/>
        </a:xfrm>
      </p:grpSpPr>
      <p:sp>
        <p:nvSpPr>
          <p:cNvPr id="180" name="Google Shape;180;p8"/>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lang="en-US" sz="2600">
                <a:solidFill>
                  <a:srgbClr val="1B2A4E"/>
                </a:solidFill>
                <a:latin typeface="Georgia"/>
                <a:ea typeface="Georgia"/>
                <a:cs typeface="Georgia"/>
                <a:sym typeface="Georgia"/>
              </a:rPr>
              <a:t>English </a:t>
            </a:r>
            <a:r>
              <a:rPr b="1" i="0" lang="en-US" sz="2600" u="none" cap="none" strike="noStrike">
                <a:solidFill>
                  <a:srgbClr val="1B2A4E"/>
                </a:solidFill>
                <a:latin typeface="Georgia"/>
                <a:ea typeface="Georgia"/>
                <a:cs typeface="Georgia"/>
                <a:sym typeface="Georgia"/>
              </a:rPr>
              <a:t>pitfalls AI catches</a:t>
            </a:r>
            <a:endParaRPr b="0" i="0" sz="2600" u="none" cap="none" strike="noStrike">
              <a:solidFill>
                <a:schemeClr val="dk1"/>
              </a:solidFill>
              <a:latin typeface="Calibri"/>
              <a:ea typeface="Calibri"/>
              <a:cs typeface="Calibri"/>
              <a:sym typeface="Calibri"/>
            </a:endParaRPr>
          </a:p>
        </p:txBody>
      </p:sp>
      <p:sp>
        <p:nvSpPr>
          <p:cNvPr id="181" name="Google Shape;181;p8"/>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Errores bilingües que la IA detecta</a:t>
            </a:r>
            <a:endParaRPr b="0" i="0" sz="1400" u="none" cap="none" strike="noStrike">
              <a:solidFill>
                <a:schemeClr val="dk1"/>
              </a:solidFill>
              <a:latin typeface="Calibri"/>
              <a:ea typeface="Calibri"/>
              <a:cs typeface="Calibri"/>
              <a:sym typeface="Calibri"/>
            </a:endParaRPr>
          </a:p>
        </p:txBody>
      </p:sp>
      <p:sp>
        <p:nvSpPr>
          <p:cNvPr id="182" name="Google Shape;182;p8"/>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8"/>
          <p:cNvSpPr/>
          <p:nvPr/>
        </p:nvSpPr>
        <p:spPr>
          <a:xfrm>
            <a:off x="457200" y="1417320"/>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False friends</a:t>
            </a:r>
            <a:endParaRPr b="0" i="0" sz="1300" u="none" cap="none" strike="noStrike">
              <a:solidFill>
                <a:schemeClr val="dk1"/>
              </a:solidFill>
              <a:latin typeface="Calibri"/>
              <a:ea typeface="Calibri"/>
              <a:cs typeface="Calibri"/>
              <a:sym typeface="Calibri"/>
            </a:endParaRPr>
          </a:p>
        </p:txBody>
      </p:sp>
      <p:sp>
        <p:nvSpPr>
          <p:cNvPr id="184" name="Google Shape;184;p8"/>
          <p:cNvSpPr/>
          <p:nvPr/>
        </p:nvSpPr>
        <p:spPr>
          <a:xfrm>
            <a:off x="457200" y="1664208"/>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Falsos amigos</a:t>
            </a:r>
            <a:endParaRPr b="0" i="0" sz="1000" u="none" cap="none" strike="noStrike">
              <a:solidFill>
                <a:schemeClr val="dk1"/>
              </a:solidFill>
              <a:latin typeface="Calibri"/>
              <a:ea typeface="Calibri"/>
              <a:cs typeface="Calibri"/>
              <a:sym typeface="Calibri"/>
            </a:endParaRPr>
          </a:p>
        </p:txBody>
      </p:sp>
      <p:sp>
        <p:nvSpPr>
          <p:cNvPr id="185" name="Google Shape;185;p8"/>
          <p:cNvSpPr/>
          <p:nvPr/>
        </p:nvSpPr>
        <p:spPr>
          <a:xfrm>
            <a:off x="2880360" y="1417320"/>
            <a:ext cx="5989200" cy="23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00"/>
              <a:buFont typeface="Calibri"/>
              <a:buNone/>
            </a:pPr>
            <a:r>
              <a:rPr b="1" i="0" lang="en-US" sz="1100" u="none" cap="none" strike="noStrike">
                <a:solidFill>
                  <a:srgbClr val="B71C1C"/>
                </a:solidFill>
                <a:latin typeface="Calibri"/>
                <a:ea typeface="Calibri"/>
                <a:cs typeface="Calibri"/>
                <a:sym typeface="Calibri"/>
              </a:rPr>
              <a:t>✗  </a:t>
            </a:r>
            <a:r>
              <a:rPr b="0" i="0" lang="en-US" sz="1100" u="none" cap="none" strike="noStrike">
                <a:solidFill>
                  <a:srgbClr val="1F2937"/>
                </a:solidFill>
                <a:latin typeface="Calibri"/>
                <a:ea typeface="Calibri"/>
                <a:cs typeface="Calibri"/>
                <a:sym typeface="Calibri"/>
              </a:rPr>
              <a:t>Actually = actualmente</a:t>
            </a:r>
            <a:endParaRPr b="0" i="0" sz="1100" u="none" cap="none" strike="noStrike">
              <a:solidFill>
                <a:schemeClr val="dk1"/>
              </a:solidFill>
              <a:latin typeface="Calibri"/>
              <a:ea typeface="Calibri"/>
              <a:cs typeface="Calibri"/>
              <a:sym typeface="Calibri"/>
            </a:endParaRPr>
          </a:p>
        </p:txBody>
      </p:sp>
      <p:sp>
        <p:nvSpPr>
          <p:cNvPr id="186" name="Google Shape;186;p8"/>
          <p:cNvSpPr/>
          <p:nvPr/>
        </p:nvSpPr>
        <p:spPr>
          <a:xfrm>
            <a:off x="2880360" y="1664208"/>
            <a:ext cx="5989200" cy="237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00"/>
              <a:buFont typeface="Calibri"/>
              <a:buNone/>
            </a:pPr>
            <a:r>
              <a:rPr b="1" i="0" lang="en-US" sz="1100" u="none" cap="none" strike="noStrike">
                <a:solidFill>
                  <a:srgbClr val="1B5E20"/>
                </a:solidFill>
                <a:latin typeface="Calibri"/>
                <a:ea typeface="Calibri"/>
                <a:cs typeface="Calibri"/>
                <a:sym typeface="Calibri"/>
              </a:rPr>
              <a:t>✓  </a:t>
            </a:r>
            <a:r>
              <a:rPr b="1" i="0" lang="en-US" sz="1100" u="none" cap="none" strike="noStrike">
                <a:solidFill>
                  <a:srgbClr val="1F2937"/>
                </a:solidFill>
                <a:latin typeface="Calibri"/>
                <a:ea typeface="Calibri"/>
                <a:cs typeface="Calibri"/>
                <a:sym typeface="Calibri"/>
              </a:rPr>
              <a:t>actually → en realidad</a:t>
            </a:r>
            <a:endParaRPr b="0" i="0" sz="1100" u="none" cap="none" strike="noStrike">
              <a:solidFill>
                <a:schemeClr val="dk1"/>
              </a:solidFill>
              <a:latin typeface="Calibri"/>
              <a:ea typeface="Calibri"/>
              <a:cs typeface="Calibri"/>
              <a:sym typeface="Calibri"/>
            </a:endParaRPr>
          </a:p>
        </p:txBody>
      </p:sp>
      <p:cxnSp>
        <p:nvCxnSpPr>
          <p:cNvPr id="187" name="Google Shape;187;p8"/>
          <p:cNvCxnSpPr/>
          <p:nvPr/>
        </p:nvCxnSpPr>
        <p:spPr>
          <a:xfrm>
            <a:off x="457200" y="1947672"/>
            <a:ext cx="8229600" cy="0"/>
          </a:xfrm>
          <a:prstGeom prst="straightConnector1">
            <a:avLst/>
          </a:prstGeom>
          <a:noFill/>
          <a:ln cap="flat" cmpd="sng" w="9525">
            <a:solidFill>
              <a:srgbClr val="D9DEE7"/>
            </a:solidFill>
            <a:prstDash val="solid"/>
            <a:round/>
            <a:headEnd len="sm" w="sm" type="none"/>
            <a:tailEnd len="sm" w="sm" type="none"/>
          </a:ln>
        </p:spPr>
      </p:cxnSp>
      <p:sp>
        <p:nvSpPr>
          <p:cNvPr id="188" name="Google Shape;188;p8"/>
          <p:cNvSpPr/>
          <p:nvPr/>
        </p:nvSpPr>
        <p:spPr>
          <a:xfrm>
            <a:off x="457200" y="2020824"/>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Calques</a:t>
            </a:r>
            <a:endParaRPr b="0" i="0" sz="1300" u="none" cap="none" strike="noStrike">
              <a:solidFill>
                <a:schemeClr val="dk1"/>
              </a:solidFill>
              <a:latin typeface="Calibri"/>
              <a:ea typeface="Calibri"/>
              <a:cs typeface="Calibri"/>
              <a:sym typeface="Calibri"/>
            </a:endParaRPr>
          </a:p>
        </p:txBody>
      </p:sp>
      <p:sp>
        <p:nvSpPr>
          <p:cNvPr id="189" name="Google Shape;189;p8"/>
          <p:cNvSpPr/>
          <p:nvPr/>
        </p:nvSpPr>
        <p:spPr>
          <a:xfrm>
            <a:off x="457200" y="2267712"/>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Calcos del inglés</a:t>
            </a:r>
            <a:endParaRPr b="0" i="0" sz="1000" u="none" cap="none" strike="noStrike">
              <a:solidFill>
                <a:schemeClr val="dk1"/>
              </a:solidFill>
              <a:latin typeface="Calibri"/>
              <a:ea typeface="Calibri"/>
              <a:cs typeface="Calibri"/>
              <a:sym typeface="Calibri"/>
            </a:endParaRPr>
          </a:p>
        </p:txBody>
      </p:sp>
      <p:sp>
        <p:nvSpPr>
          <p:cNvPr id="190" name="Google Shape;190;p8"/>
          <p:cNvSpPr/>
          <p:nvPr/>
        </p:nvSpPr>
        <p:spPr>
          <a:xfrm>
            <a:off x="2880360" y="2020824"/>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00"/>
              <a:buFont typeface="Calibri"/>
              <a:buNone/>
            </a:pPr>
            <a:r>
              <a:rPr b="1" i="0" lang="en-US" sz="1100" u="none" cap="none" strike="noStrike">
                <a:solidFill>
                  <a:srgbClr val="B71C1C"/>
                </a:solidFill>
                <a:latin typeface="Calibri"/>
                <a:ea typeface="Calibri"/>
                <a:cs typeface="Calibri"/>
                <a:sym typeface="Calibri"/>
              </a:rPr>
              <a:t>✗  </a:t>
            </a:r>
            <a:r>
              <a:rPr b="0" i="0" lang="en-US" sz="1100" u="none" cap="none" strike="noStrike">
                <a:solidFill>
                  <a:srgbClr val="1F2937"/>
                </a:solidFill>
                <a:latin typeface="Calibri"/>
                <a:ea typeface="Calibri"/>
                <a:cs typeface="Calibri"/>
                <a:sym typeface="Calibri"/>
              </a:rPr>
              <a:t>tomar acción   ·   hacer sentido</a:t>
            </a:r>
            <a:endParaRPr b="0" i="0" sz="1100" u="none" cap="none" strike="noStrike">
              <a:solidFill>
                <a:schemeClr val="dk1"/>
              </a:solidFill>
              <a:latin typeface="Calibri"/>
              <a:ea typeface="Calibri"/>
              <a:cs typeface="Calibri"/>
              <a:sym typeface="Calibri"/>
            </a:endParaRPr>
          </a:p>
        </p:txBody>
      </p:sp>
      <p:sp>
        <p:nvSpPr>
          <p:cNvPr id="191" name="Google Shape;191;p8"/>
          <p:cNvSpPr/>
          <p:nvPr/>
        </p:nvSpPr>
        <p:spPr>
          <a:xfrm>
            <a:off x="2880360" y="2267712"/>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00"/>
              <a:buFont typeface="Calibri"/>
              <a:buNone/>
            </a:pPr>
            <a:r>
              <a:rPr b="1" i="0" lang="en-US" sz="1100" u="none" cap="none" strike="noStrike">
                <a:solidFill>
                  <a:srgbClr val="1B5E20"/>
                </a:solidFill>
                <a:latin typeface="Calibri"/>
                <a:ea typeface="Calibri"/>
                <a:cs typeface="Calibri"/>
                <a:sym typeface="Calibri"/>
              </a:rPr>
              <a:t>✓  </a:t>
            </a:r>
            <a:r>
              <a:rPr b="1" i="0" lang="en-US" sz="1100" u="none" cap="none" strike="noStrike">
                <a:solidFill>
                  <a:srgbClr val="1F2937"/>
                </a:solidFill>
                <a:latin typeface="Calibri"/>
                <a:ea typeface="Calibri"/>
                <a:cs typeface="Calibri"/>
                <a:sym typeface="Calibri"/>
              </a:rPr>
              <a:t>actuar   ·   tener sentido</a:t>
            </a:r>
            <a:endParaRPr b="0" i="0" sz="1100" u="none" cap="none" strike="noStrike">
              <a:solidFill>
                <a:schemeClr val="dk1"/>
              </a:solidFill>
              <a:latin typeface="Calibri"/>
              <a:ea typeface="Calibri"/>
              <a:cs typeface="Calibri"/>
              <a:sym typeface="Calibri"/>
            </a:endParaRPr>
          </a:p>
        </p:txBody>
      </p:sp>
      <p:cxnSp>
        <p:nvCxnSpPr>
          <p:cNvPr id="192" name="Google Shape;192;p8"/>
          <p:cNvCxnSpPr/>
          <p:nvPr/>
        </p:nvCxnSpPr>
        <p:spPr>
          <a:xfrm>
            <a:off x="457200" y="2551176"/>
            <a:ext cx="8229600" cy="0"/>
          </a:xfrm>
          <a:prstGeom prst="straightConnector1">
            <a:avLst/>
          </a:prstGeom>
          <a:noFill/>
          <a:ln cap="flat" cmpd="sng" w="9525">
            <a:solidFill>
              <a:srgbClr val="D9DEE7"/>
            </a:solidFill>
            <a:prstDash val="solid"/>
            <a:round/>
            <a:headEnd len="sm" w="sm" type="none"/>
            <a:tailEnd len="sm" w="sm" type="none"/>
          </a:ln>
        </p:spPr>
      </p:cxnSp>
      <p:sp>
        <p:nvSpPr>
          <p:cNvPr id="193" name="Google Shape;193;p8"/>
          <p:cNvSpPr/>
          <p:nvPr/>
        </p:nvSpPr>
        <p:spPr>
          <a:xfrm>
            <a:off x="457200" y="2624328"/>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Code-switching</a:t>
            </a:r>
            <a:endParaRPr b="0" i="0" sz="1300" u="none" cap="none" strike="noStrike">
              <a:solidFill>
                <a:schemeClr val="dk1"/>
              </a:solidFill>
              <a:latin typeface="Calibri"/>
              <a:ea typeface="Calibri"/>
              <a:cs typeface="Calibri"/>
              <a:sym typeface="Calibri"/>
            </a:endParaRPr>
          </a:p>
        </p:txBody>
      </p:sp>
      <p:sp>
        <p:nvSpPr>
          <p:cNvPr id="194" name="Google Shape;194;p8"/>
          <p:cNvSpPr/>
          <p:nvPr/>
        </p:nvSpPr>
        <p:spPr>
          <a:xfrm>
            <a:off x="457200" y="2871216"/>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Mezcla en texto formal</a:t>
            </a:r>
            <a:endParaRPr b="0" i="0" sz="1000" u="none" cap="none" strike="noStrike">
              <a:solidFill>
                <a:schemeClr val="dk1"/>
              </a:solidFill>
              <a:latin typeface="Calibri"/>
              <a:ea typeface="Calibri"/>
              <a:cs typeface="Calibri"/>
              <a:sym typeface="Calibri"/>
            </a:endParaRPr>
          </a:p>
        </p:txBody>
      </p:sp>
      <p:sp>
        <p:nvSpPr>
          <p:cNvPr id="195" name="Google Shape;195;p8"/>
          <p:cNvSpPr/>
          <p:nvPr/>
        </p:nvSpPr>
        <p:spPr>
          <a:xfrm>
            <a:off x="2880360" y="2624328"/>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00"/>
              <a:buFont typeface="Calibri"/>
              <a:buNone/>
            </a:pPr>
            <a:r>
              <a:rPr b="1" i="0" lang="en-US" sz="1100" u="none" cap="none" strike="noStrike">
                <a:solidFill>
                  <a:srgbClr val="B71C1C"/>
                </a:solidFill>
                <a:latin typeface="Calibri"/>
                <a:ea typeface="Calibri"/>
                <a:cs typeface="Calibri"/>
                <a:sym typeface="Calibri"/>
              </a:rPr>
              <a:t>✗  </a:t>
            </a:r>
            <a:r>
              <a:rPr b="0" i="0" lang="en-US" sz="1100" u="none" cap="none" strike="noStrike">
                <a:solidFill>
                  <a:srgbClr val="1F2937"/>
                </a:solidFill>
                <a:latin typeface="Calibri"/>
                <a:ea typeface="Calibri"/>
                <a:cs typeface="Calibri"/>
                <a:sym typeface="Calibri"/>
              </a:rPr>
              <a:t>Vamos a meet a las 7 para el board meeting</a:t>
            </a:r>
            <a:endParaRPr b="0" i="0" sz="1100" u="none" cap="none" strike="noStrike">
              <a:solidFill>
                <a:schemeClr val="dk1"/>
              </a:solidFill>
              <a:latin typeface="Calibri"/>
              <a:ea typeface="Calibri"/>
              <a:cs typeface="Calibri"/>
              <a:sym typeface="Calibri"/>
            </a:endParaRPr>
          </a:p>
        </p:txBody>
      </p:sp>
      <p:sp>
        <p:nvSpPr>
          <p:cNvPr id="196" name="Google Shape;196;p8"/>
          <p:cNvSpPr/>
          <p:nvPr/>
        </p:nvSpPr>
        <p:spPr>
          <a:xfrm>
            <a:off x="2880360" y="2871216"/>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00"/>
              <a:buFont typeface="Calibri"/>
              <a:buNone/>
            </a:pPr>
            <a:r>
              <a:rPr b="1" i="0" lang="en-US" sz="1100" u="none" cap="none" strike="noStrike">
                <a:solidFill>
                  <a:srgbClr val="1B5E20"/>
                </a:solidFill>
                <a:latin typeface="Calibri"/>
                <a:ea typeface="Calibri"/>
                <a:cs typeface="Calibri"/>
                <a:sym typeface="Calibri"/>
              </a:rPr>
              <a:t>✓  </a:t>
            </a:r>
            <a:r>
              <a:rPr b="1" i="0" lang="en-US" sz="1100" u="none" cap="none" strike="noStrike">
                <a:solidFill>
                  <a:srgbClr val="1F2937"/>
                </a:solidFill>
                <a:latin typeface="Calibri"/>
                <a:ea typeface="Calibri"/>
                <a:cs typeface="Calibri"/>
                <a:sym typeface="Calibri"/>
              </a:rPr>
              <a:t>Vamos a reunirnos a las 7 para la mesa directiva</a:t>
            </a:r>
            <a:endParaRPr b="0" i="0" sz="1100" u="none" cap="none" strike="noStrike">
              <a:solidFill>
                <a:schemeClr val="dk1"/>
              </a:solidFill>
              <a:latin typeface="Calibri"/>
              <a:ea typeface="Calibri"/>
              <a:cs typeface="Calibri"/>
              <a:sym typeface="Calibri"/>
            </a:endParaRPr>
          </a:p>
        </p:txBody>
      </p:sp>
      <p:cxnSp>
        <p:nvCxnSpPr>
          <p:cNvPr id="197" name="Google Shape;197;p8"/>
          <p:cNvCxnSpPr/>
          <p:nvPr/>
        </p:nvCxnSpPr>
        <p:spPr>
          <a:xfrm>
            <a:off x="457200" y="3154680"/>
            <a:ext cx="8229600" cy="0"/>
          </a:xfrm>
          <a:prstGeom prst="straightConnector1">
            <a:avLst/>
          </a:prstGeom>
          <a:noFill/>
          <a:ln cap="flat" cmpd="sng" w="9525">
            <a:solidFill>
              <a:srgbClr val="D9DEE7"/>
            </a:solidFill>
            <a:prstDash val="solid"/>
            <a:round/>
            <a:headEnd len="sm" w="sm" type="none"/>
            <a:tailEnd len="sm" w="sm" type="none"/>
          </a:ln>
        </p:spPr>
      </p:cxnSp>
      <p:sp>
        <p:nvSpPr>
          <p:cNvPr id="198" name="Google Shape;198;p8"/>
          <p:cNvSpPr/>
          <p:nvPr/>
        </p:nvSpPr>
        <p:spPr>
          <a:xfrm>
            <a:off x="457200" y="3227832"/>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Anglicism overuse</a:t>
            </a:r>
            <a:endParaRPr b="0" i="0" sz="1300" u="none" cap="none" strike="noStrike">
              <a:solidFill>
                <a:schemeClr val="dk1"/>
              </a:solidFill>
              <a:latin typeface="Calibri"/>
              <a:ea typeface="Calibri"/>
              <a:cs typeface="Calibri"/>
              <a:sym typeface="Calibri"/>
            </a:endParaRPr>
          </a:p>
        </p:txBody>
      </p:sp>
      <p:sp>
        <p:nvSpPr>
          <p:cNvPr id="199" name="Google Shape;199;p8"/>
          <p:cNvSpPr/>
          <p:nvPr/>
        </p:nvSpPr>
        <p:spPr>
          <a:xfrm>
            <a:off x="457200" y="3474720"/>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Anglicismos</a:t>
            </a:r>
            <a:endParaRPr b="0" i="0" sz="1000" u="none" cap="none" strike="noStrike">
              <a:solidFill>
                <a:schemeClr val="dk1"/>
              </a:solidFill>
              <a:latin typeface="Calibri"/>
              <a:ea typeface="Calibri"/>
              <a:cs typeface="Calibri"/>
              <a:sym typeface="Calibri"/>
            </a:endParaRPr>
          </a:p>
        </p:txBody>
      </p:sp>
      <p:sp>
        <p:nvSpPr>
          <p:cNvPr id="200" name="Google Shape;200;p8"/>
          <p:cNvSpPr/>
          <p:nvPr/>
        </p:nvSpPr>
        <p:spPr>
          <a:xfrm>
            <a:off x="2880360" y="3227832"/>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00"/>
              <a:buFont typeface="Calibri"/>
              <a:buNone/>
            </a:pPr>
            <a:r>
              <a:rPr b="1" i="0" lang="en-US" sz="1100" u="none" cap="none" strike="noStrike">
                <a:solidFill>
                  <a:srgbClr val="B71C1C"/>
                </a:solidFill>
                <a:latin typeface="Calibri"/>
                <a:ea typeface="Calibri"/>
                <a:cs typeface="Calibri"/>
                <a:sym typeface="Calibri"/>
              </a:rPr>
              <a:t>✗  </a:t>
            </a:r>
            <a:r>
              <a:rPr b="0" i="0" lang="en-US" sz="1100" u="none" cap="none" strike="noStrike">
                <a:solidFill>
                  <a:srgbClr val="1F2937"/>
                </a:solidFill>
                <a:latin typeface="Calibri"/>
                <a:ea typeface="Calibri"/>
                <a:cs typeface="Calibri"/>
                <a:sym typeface="Calibri"/>
              </a:rPr>
              <a:t>El schedule está aprobado por el board</a:t>
            </a:r>
            <a:endParaRPr b="0" i="0" sz="1100" u="none" cap="none" strike="noStrike">
              <a:solidFill>
                <a:schemeClr val="dk1"/>
              </a:solidFill>
              <a:latin typeface="Calibri"/>
              <a:ea typeface="Calibri"/>
              <a:cs typeface="Calibri"/>
              <a:sym typeface="Calibri"/>
            </a:endParaRPr>
          </a:p>
        </p:txBody>
      </p:sp>
      <p:sp>
        <p:nvSpPr>
          <p:cNvPr id="201" name="Google Shape;201;p8"/>
          <p:cNvSpPr/>
          <p:nvPr/>
        </p:nvSpPr>
        <p:spPr>
          <a:xfrm>
            <a:off x="2880360" y="3474720"/>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00"/>
              <a:buFont typeface="Calibri"/>
              <a:buNone/>
            </a:pPr>
            <a:r>
              <a:rPr b="1" i="0" lang="en-US" sz="1100" u="none" cap="none" strike="noStrike">
                <a:solidFill>
                  <a:srgbClr val="1B5E20"/>
                </a:solidFill>
                <a:latin typeface="Calibri"/>
                <a:ea typeface="Calibri"/>
                <a:cs typeface="Calibri"/>
                <a:sym typeface="Calibri"/>
              </a:rPr>
              <a:t>✓  </a:t>
            </a:r>
            <a:r>
              <a:rPr b="1" i="0" lang="en-US" sz="1100" u="none" cap="none" strike="noStrike">
                <a:solidFill>
                  <a:srgbClr val="1F2937"/>
                </a:solidFill>
                <a:latin typeface="Calibri"/>
                <a:ea typeface="Calibri"/>
                <a:cs typeface="Calibri"/>
                <a:sym typeface="Calibri"/>
              </a:rPr>
              <a:t>El horario está aprobado por la mesa directiva</a:t>
            </a:r>
            <a:endParaRPr b="0" i="0" sz="1100" u="none" cap="none" strike="noStrike">
              <a:solidFill>
                <a:schemeClr val="dk1"/>
              </a:solidFill>
              <a:latin typeface="Calibri"/>
              <a:ea typeface="Calibri"/>
              <a:cs typeface="Calibri"/>
              <a:sym typeface="Calibri"/>
            </a:endParaRPr>
          </a:p>
        </p:txBody>
      </p:sp>
      <p:cxnSp>
        <p:nvCxnSpPr>
          <p:cNvPr id="202" name="Google Shape;202;p8"/>
          <p:cNvCxnSpPr/>
          <p:nvPr/>
        </p:nvCxnSpPr>
        <p:spPr>
          <a:xfrm>
            <a:off x="457200" y="3758184"/>
            <a:ext cx="8229600" cy="0"/>
          </a:xfrm>
          <a:prstGeom prst="straightConnector1">
            <a:avLst/>
          </a:prstGeom>
          <a:noFill/>
          <a:ln cap="flat" cmpd="sng" w="9525">
            <a:solidFill>
              <a:srgbClr val="D9DEE7"/>
            </a:solidFill>
            <a:prstDash val="solid"/>
            <a:round/>
            <a:headEnd len="sm" w="sm" type="none"/>
            <a:tailEnd len="sm" w="sm" type="none"/>
          </a:ln>
        </p:spPr>
      </p:cxnSp>
      <p:sp>
        <p:nvSpPr>
          <p:cNvPr id="203" name="Google Shape;203;p8"/>
          <p:cNvSpPr/>
          <p:nvPr/>
        </p:nvSpPr>
        <p:spPr>
          <a:xfrm>
            <a:off x="457200" y="3831336"/>
            <a:ext cx="228600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300"/>
              <a:buFont typeface="Georgia"/>
              <a:buNone/>
            </a:pPr>
            <a:r>
              <a:rPr b="1" i="0" lang="en-US" sz="1300" u="none" cap="none" strike="noStrike">
                <a:solidFill>
                  <a:srgbClr val="1B2A4E"/>
                </a:solidFill>
                <a:latin typeface="Georgia"/>
                <a:ea typeface="Georgia"/>
                <a:cs typeface="Georgia"/>
                <a:sym typeface="Georgia"/>
              </a:rPr>
              <a:t>Wrong prepositions</a:t>
            </a:r>
            <a:endParaRPr b="0" i="0" sz="1300" u="none" cap="none" strike="noStrike">
              <a:solidFill>
                <a:schemeClr val="dk1"/>
              </a:solidFill>
              <a:latin typeface="Calibri"/>
              <a:ea typeface="Calibri"/>
              <a:cs typeface="Calibri"/>
              <a:sym typeface="Calibri"/>
            </a:endParaRPr>
          </a:p>
        </p:txBody>
      </p:sp>
      <p:sp>
        <p:nvSpPr>
          <p:cNvPr id="204" name="Google Shape;204;p8"/>
          <p:cNvSpPr/>
          <p:nvPr/>
        </p:nvSpPr>
        <p:spPr>
          <a:xfrm>
            <a:off x="457200" y="4078224"/>
            <a:ext cx="2286000" cy="20116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Preposiciones erradas</a:t>
            </a:r>
            <a:endParaRPr b="0" i="0" sz="1000" u="none" cap="none" strike="noStrike">
              <a:solidFill>
                <a:schemeClr val="dk1"/>
              </a:solidFill>
              <a:latin typeface="Calibri"/>
              <a:ea typeface="Calibri"/>
              <a:cs typeface="Calibri"/>
              <a:sym typeface="Calibri"/>
            </a:endParaRPr>
          </a:p>
        </p:txBody>
      </p:sp>
      <p:sp>
        <p:nvSpPr>
          <p:cNvPr id="205" name="Google Shape;205;p8"/>
          <p:cNvSpPr/>
          <p:nvPr/>
        </p:nvSpPr>
        <p:spPr>
          <a:xfrm>
            <a:off x="2880360" y="3831336"/>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B71C1C"/>
              </a:buClr>
              <a:buSzPts val="1100"/>
              <a:buFont typeface="Calibri"/>
              <a:buNone/>
            </a:pPr>
            <a:r>
              <a:rPr b="1" i="0" lang="en-US" sz="1100" u="none" cap="none" strike="noStrike">
                <a:solidFill>
                  <a:srgbClr val="B71C1C"/>
                </a:solidFill>
                <a:latin typeface="Calibri"/>
                <a:ea typeface="Calibri"/>
                <a:cs typeface="Calibri"/>
                <a:sym typeface="Calibri"/>
              </a:rPr>
              <a:t>✗  </a:t>
            </a:r>
            <a:r>
              <a:rPr b="0" i="0" lang="en-US" sz="1100" u="none" cap="none" strike="noStrike">
                <a:solidFill>
                  <a:srgbClr val="1F2937"/>
                </a:solidFill>
                <a:latin typeface="Calibri"/>
                <a:ea typeface="Calibri"/>
                <a:cs typeface="Calibri"/>
                <a:sym typeface="Calibri"/>
              </a:rPr>
              <a:t>Depende en el pastor   ·   diferente a lo anterior</a:t>
            </a:r>
            <a:endParaRPr b="0" i="0" sz="1100" u="none" cap="none" strike="noStrike">
              <a:solidFill>
                <a:schemeClr val="dk1"/>
              </a:solidFill>
              <a:latin typeface="Calibri"/>
              <a:ea typeface="Calibri"/>
              <a:cs typeface="Calibri"/>
              <a:sym typeface="Calibri"/>
            </a:endParaRPr>
          </a:p>
        </p:txBody>
      </p:sp>
      <p:sp>
        <p:nvSpPr>
          <p:cNvPr id="206" name="Google Shape;206;p8"/>
          <p:cNvSpPr/>
          <p:nvPr/>
        </p:nvSpPr>
        <p:spPr>
          <a:xfrm>
            <a:off x="2880360" y="4078224"/>
            <a:ext cx="5989320" cy="237744"/>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5E20"/>
              </a:buClr>
              <a:buSzPts val="1100"/>
              <a:buFont typeface="Calibri"/>
              <a:buNone/>
            </a:pPr>
            <a:r>
              <a:rPr b="1" i="0" lang="en-US" sz="1100" u="none" cap="none" strike="noStrike">
                <a:solidFill>
                  <a:srgbClr val="1B5E20"/>
                </a:solidFill>
                <a:latin typeface="Calibri"/>
                <a:ea typeface="Calibri"/>
                <a:cs typeface="Calibri"/>
                <a:sym typeface="Calibri"/>
              </a:rPr>
              <a:t>✓  </a:t>
            </a:r>
            <a:r>
              <a:rPr b="1" i="0" lang="en-US" sz="1100" u="none" cap="none" strike="noStrike">
                <a:solidFill>
                  <a:srgbClr val="1F2937"/>
                </a:solidFill>
                <a:latin typeface="Calibri"/>
                <a:ea typeface="Calibri"/>
                <a:cs typeface="Calibri"/>
                <a:sym typeface="Calibri"/>
              </a:rPr>
              <a:t>Depende del pastor   ·   diferente de lo anterior</a:t>
            </a:r>
            <a:endParaRPr b="0" i="0" sz="1100" u="none" cap="none" strike="noStrike">
              <a:solidFill>
                <a:schemeClr val="dk1"/>
              </a:solidFill>
              <a:latin typeface="Calibri"/>
              <a:ea typeface="Calibri"/>
              <a:cs typeface="Calibri"/>
              <a:sym typeface="Calibri"/>
            </a:endParaRPr>
          </a:p>
        </p:txBody>
      </p:sp>
      <p:sp>
        <p:nvSpPr>
          <p:cNvPr id="207" name="Google Shape;207;p8"/>
          <p:cNvSpPr/>
          <p:nvPr/>
        </p:nvSpPr>
        <p:spPr>
          <a:xfrm>
            <a:off x="457200" y="4498848"/>
            <a:ext cx="54864" cy="27432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8"/>
          <p:cNvSpPr/>
          <p:nvPr/>
        </p:nvSpPr>
        <p:spPr>
          <a:xfrm>
            <a:off x="640080" y="4462272"/>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1050"/>
              <a:buFont typeface="Calibri"/>
              <a:buNone/>
            </a:pPr>
            <a:r>
              <a:rPr b="1" i="0" lang="en-US" sz="1050" u="none" cap="none" strike="noStrike">
                <a:solidFill>
                  <a:srgbClr val="1B2A4E"/>
                </a:solidFill>
                <a:latin typeface="Calibri"/>
                <a:ea typeface="Calibri"/>
                <a:cs typeface="Calibri"/>
                <a:sym typeface="Calibri"/>
              </a:rPr>
              <a:t>Bilingual ministers face bilingual errors. AI catches both directions.</a:t>
            </a:r>
            <a:endParaRPr b="0" i="0" sz="1050" u="none" cap="none" strike="noStrike">
              <a:solidFill>
                <a:schemeClr val="dk1"/>
              </a:solidFill>
              <a:latin typeface="Calibri"/>
              <a:ea typeface="Calibri"/>
              <a:cs typeface="Calibri"/>
              <a:sym typeface="Calibri"/>
            </a:endParaRPr>
          </a:p>
        </p:txBody>
      </p:sp>
      <p:sp>
        <p:nvSpPr>
          <p:cNvPr id="209" name="Google Shape;209;p8"/>
          <p:cNvSpPr/>
          <p:nvPr/>
        </p:nvSpPr>
        <p:spPr>
          <a:xfrm>
            <a:off x="640080" y="4608576"/>
            <a:ext cx="795528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Los ministros bilingües enfrentan errores bilingües. La IA detecta ambas direcciones.</a:t>
            </a:r>
            <a:endParaRPr b="0" i="0" sz="1000" u="none" cap="none" strike="noStrike">
              <a:solidFill>
                <a:schemeClr val="dk1"/>
              </a:solidFill>
              <a:latin typeface="Calibri"/>
              <a:ea typeface="Calibri"/>
              <a:cs typeface="Calibri"/>
              <a:sym typeface="Calibri"/>
            </a:endParaRPr>
          </a:p>
        </p:txBody>
      </p:sp>
      <p:cxnSp>
        <p:nvCxnSpPr>
          <p:cNvPr id="210" name="Google Shape;210;p8"/>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211" name="Google Shape;211;p8"/>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212" name="Google Shape;212;p8"/>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6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17" name="Shape 217"/>
        <p:cNvGrpSpPr/>
        <p:nvPr/>
      </p:nvGrpSpPr>
      <p:grpSpPr>
        <a:xfrm>
          <a:off x="0" y="0"/>
          <a:ext cx="0" cy="0"/>
          <a:chOff x="0" y="0"/>
          <a:chExt cx="0" cy="0"/>
        </a:xfrm>
      </p:grpSpPr>
      <p:sp>
        <p:nvSpPr>
          <p:cNvPr id="218" name="Google Shape;218;p9"/>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Where AI fits in each stage</a:t>
            </a:r>
            <a:endParaRPr b="0" i="0" sz="2600" u="none" cap="none" strike="noStrike">
              <a:solidFill>
                <a:schemeClr val="dk1"/>
              </a:solidFill>
              <a:latin typeface="Calibri"/>
              <a:ea typeface="Calibri"/>
              <a:cs typeface="Calibri"/>
              <a:sym typeface="Calibri"/>
            </a:endParaRPr>
          </a:p>
        </p:txBody>
      </p:sp>
      <p:sp>
        <p:nvSpPr>
          <p:cNvPr id="219" name="Google Shape;219;p9"/>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Dónde encaja la IA en cada etapa</a:t>
            </a:r>
            <a:endParaRPr b="0" i="0" sz="1400" u="none" cap="none" strike="noStrike">
              <a:solidFill>
                <a:schemeClr val="dk1"/>
              </a:solidFill>
              <a:latin typeface="Calibri"/>
              <a:ea typeface="Calibri"/>
              <a:cs typeface="Calibri"/>
              <a:sym typeface="Calibri"/>
            </a:endParaRPr>
          </a:p>
        </p:txBody>
      </p:sp>
      <p:sp>
        <p:nvSpPr>
          <p:cNvPr id="220" name="Google Shape;220;p9"/>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9"/>
          <p:cNvSpPr/>
          <p:nvPr/>
        </p:nvSpPr>
        <p:spPr>
          <a:xfrm>
            <a:off x="457200" y="1371600"/>
            <a:ext cx="502920" cy="50292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2" name="Google Shape;222;p9"/>
          <p:cNvSpPr/>
          <p:nvPr/>
        </p:nvSpPr>
        <p:spPr>
          <a:xfrm>
            <a:off x="457200" y="1371600"/>
            <a:ext cx="502920" cy="50292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961"/>
              </a:buClr>
              <a:buSzPts val="2200"/>
              <a:buFont typeface="Georgia"/>
              <a:buNone/>
            </a:pPr>
            <a:r>
              <a:rPr b="1" i="0" lang="en-US" sz="2200" u="none" cap="none" strike="noStrike">
                <a:solidFill>
                  <a:srgbClr val="C9A961"/>
                </a:solidFill>
                <a:latin typeface="Georgia"/>
                <a:ea typeface="Georgia"/>
                <a:cs typeface="Georgia"/>
                <a:sym typeface="Georgia"/>
              </a:rPr>
              <a:t>1</a:t>
            </a:r>
            <a:endParaRPr b="0" i="0" sz="2200" u="none" cap="none" strike="noStrike">
              <a:solidFill>
                <a:schemeClr val="dk1"/>
              </a:solidFill>
              <a:latin typeface="Calibri"/>
              <a:ea typeface="Calibri"/>
              <a:cs typeface="Calibri"/>
              <a:sym typeface="Calibri"/>
            </a:endParaRPr>
          </a:p>
        </p:txBody>
      </p:sp>
      <p:sp>
        <p:nvSpPr>
          <p:cNvPr id="223" name="Google Shape;223;p9"/>
          <p:cNvSpPr/>
          <p:nvPr/>
        </p:nvSpPr>
        <p:spPr>
          <a:xfrm>
            <a:off x="1143000" y="1399032"/>
            <a:ext cx="18288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Capture</a:t>
            </a:r>
            <a:endParaRPr b="0" i="0" sz="1400" u="none" cap="none" strike="noStrike">
              <a:solidFill>
                <a:schemeClr val="dk1"/>
              </a:solidFill>
              <a:latin typeface="Calibri"/>
              <a:ea typeface="Calibri"/>
              <a:cs typeface="Calibri"/>
              <a:sym typeface="Calibri"/>
            </a:endParaRPr>
          </a:p>
        </p:txBody>
      </p:sp>
      <p:sp>
        <p:nvSpPr>
          <p:cNvPr id="224" name="Google Shape;224;p9"/>
          <p:cNvSpPr/>
          <p:nvPr/>
        </p:nvSpPr>
        <p:spPr>
          <a:xfrm>
            <a:off x="1143000" y="1655064"/>
            <a:ext cx="1828800" cy="219456"/>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50"/>
              <a:buFont typeface="Calibri"/>
              <a:buNone/>
            </a:pPr>
            <a:r>
              <a:rPr b="0" i="1" lang="en-US" sz="1050" u="none" cap="none" strike="noStrike">
                <a:solidFill>
                  <a:srgbClr val="64748B"/>
                </a:solidFill>
                <a:latin typeface="Calibri"/>
                <a:ea typeface="Calibri"/>
                <a:cs typeface="Calibri"/>
                <a:sym typeface="Calibri"/>
              </a:rPr>
              <a:t>Capturar</a:t>
            </a:r>
            <a:endParaRPr b="0" i="0" sz="1050" u="none" cap="none" strike="noStrike">
              <a:solidFill>
                <a:schemeClr val="dk1"/>
              </a:solidFill>
              <a:latin typeface="Calibri"/>
              <a:ea typeface="Calibri"/>
              <a:cs typeface="Calibri"/>
              <a:sym typeface="Calibri"/>
            </a:endParaRPr>
          </a:p>
        </p:txBody>
      </p:sp>
      <p:sp>
        <p:nvSpPr>
          <p:cNvPr id="225" name="Google Shape;225;p9"/>
          <p:cNvSpPr/>
          <p:nvPr/>
        </p:nvSpPr>
        <p:spPr>
          <a:xfrm>
            <a:off x="3108960" y="1371600"/>
            <a:ext cx="57607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Real-time transcription. Speaker labels. Handles English, Spanish, or mixed.</a:t>
            </a:r>
            <a:endParaRPr b="0" i="0" sz="1050" u="none" cap="none" strike="noStrike">
              <a:solidFill>
                <a:schemeClr val="dk1"/>
              </a:solidFill>
              <a:latin typeface="Calibri"/>
              <a:ea typeface="Calibri"/>
              <a:cs typeface="Calibri"/>
              <a:sym typeface="Calibri"/>
            </a:endParaRPr>
          </a:p>
        </p:txBody>
      </p:sp>
      <p:sp>
        <p:nvSpPr>
          <p:cNvPr id="226" name="Google Shape;226;p9"/>
          <p:cNvSpPr/>
          <p:nvPr/>
        </p:nvSpPr>
        <p:spPr>
          <a:xfrm>
            <a:off x="3108960" y="1655064"/>
            <a:ext cx="5760720" cy="27432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Transcripción en tiempo real. Identificación de quién habla. Maneja inglés, español o mezclado.</a:t>
            </a:r>
            <a:endParaRPr b="0" i="0" sz="1000" u="none" cap="none" strike="noStrike">
              <a:solidFill>
                <a:schemeClr val="dk1"/>
              </a:solidFill>
              <a:latin typeface="Calibri"/>
              <a:ea typeface="Calibri"/>
              <a:cs typeface="Calibri"/>
              <a:sym typeface="Calibri"/>
            </a:endParaRPr>
          </a:p>
        </p:txBody>
      </p:sp>
      <p:sp>
        <p:nvSpPr>
          <p:cNvPr id="227" name="Google Shape;227;p9"/>
          <p:cNvSpPr/>
          <p:nvPr/>
        </p:nvSpPr>
        <p:spPr>
          <a:xfrm>
            <a:off x="457200" y="2007123"/>
            <a:ext cx="502800" cy="50280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8" name="Google Shape;228;p9"/>
          <p:cNvSpPr/>
          <p:nvPr/>
        </p:nvSpPr>
        <p:spPr>
          <a:xfrm>
            <a:off x="457200" y="2007123"/>
            <a:ext cx="5028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961"/>
              </a:buClr>
              <a:buSzPts val="2200"/>
              <a:buFont typeface="Georgia"/>
              <a:buNone/>
            </a:pPr>
            <a:r>
              <a:rPr b="1" lang="en-US" sz="2200">
                <a:solidFill>
                  <a:srgbClr val="C9A961"/>
                </a:solidFill>
                <a:latin typeface="Georgia"/>
                <a:ea typeface="Georgia"/>
                <a:cs typeface="Georgia"/>
                <a:sym typeface="Georgia"/>
              </a:rPr>
              <a:t>2</a:t>
            </a:r>
            <a:endParaRPr b="0" i="0" sz="2200" u="none" cap="none" strike="noStrike">
              <a:solidFill>
                <a:schemeClr val="dk1"/>
              </a:solidFill>
              <a:latin typeface="Calibri"/>
              <a:ea typeface="Calibri"/>
              <a:cs typeface="Calibri"/>
              <a:sym typeface="Calibri"/>
            </a:endParaRPr>
          </a:p>
        </p:txBody>
      </p:sp>
      <p:sp>
        <p:nvSpPr>
          <p:cNvPr id="229" name="Google Shape;229;p9"/>
          <p:cNvSpPr/>
          <p:nvPr/>
        </p:nvSpPr>
        <p:spPr>
          <a:xfrm>
            <a:off x="1143000" y="2034555"/>
            <a:ext cx="1828800" cy="255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Draft</a:t>
            </a:r>
            <a:endParaRPr b="0" i="0" sz="1400" u="none" cap="none" strike="noStrike">
              <a:solidFill>
                <a:schemeClr val="dk1"/>
              </a:solidFill>
              <a:latin typeface="Calibri"/>
              <a:ea typeface="Calibri"/>
              <a:cs typeface="Calibri"/>
              <a:sym typeface="Calibri"/>
            </a:endParaRPr>
          </a:p>
        </p:txBody>
      </p:sp>
      <p:sp>
        <p:nvSpPr>
          <p:cNvPr id="230" name="Google Shape;230;p9"/>
          <p:cNvSpPr/>
          <p:nvPr/>
        </p:nvSpPr>
        <p:spPr>
          <a:xfrm>
            <a:off x="1143000" y="2290587"/>
            <a:ext cx="18288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50"/>
              <a:buFont typeface="Calibri"/>
              <a:buNone/>
            </a:pPr>
            <a:r>
              <a:rPr b="0" i="1" lang="en-US" sz="1050" u="none" cap="none" strike="noStrike">
                <a:solidFill>
                  <a:srgbClr val="64748B"/>
                </a:solidFill>
                <a:latin typeface="Calibri"/>
                <a:ea typeface="Calibri"/>
                <a:cs typeface="Calibri"/>
                <a:sym typeface="Calibri"/>
              </a:rPr>
              <a:t>Redactar</a:t>
            </a:r>
            <a:endParaRPr b="0" i="0" sz="1050" u="none" cap="none" strike="noStrike">
              <a:solidFill>
                <a:schemeClr val="dk1"/>
              </a:solidFill>
              <a:latin typeface="Calibri"/>
              <a:ea typeface="Calibri"/>
              <a:cs typeface="Calibri"/>
              <a:sym typeface="Calibri"/>
            </a:endParaRPr>
          </a:p>
        </p:txBody>
      </p:sp>
      <p:sp>
        <p:nvSpPr>
          <p:cNvPr id="231" name="Google Shape;231;p9"/>
          <p:cNvSpPr/>
          <p:nvPr/>
        </p:nvSpPr>
        <p:spPr>
          <a:xfrm>
            <a:off x="3108960" y="2007123"/>
            <a:ext cx="57606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Turn the structured notes into formal acta prose, in your own writing voice.</a:t>
            </a:r>
            <a:endParaRPr b="0" i="0" sz="1050" u="none" cap="none" strike="noStrike">
              <a:solidFill>
                <a:schemeClr val="dk1"/>
              </a:solidFill>
              <a:latin typeface="Calibri"/>
              <a:ea typeface="Calibri"/>
              <a:cs typeface="Calibri"/>
              <a:sym typeface="Calibri"/>
            </a:endParaRPr>
          </a:p>
        </p:txBody>
      </p:sp>
      <p:sp>
        <p:nvSpPr>
          <p:cNvPr id="232" name="Google Shape;232;p9"/>
          <p:cNvSpPr/>
          <p:nvPr/>
        </p:nvSpPr>
        <p:spPr>
          <a:xfrm>
            <a:off x="3108960" y="2290587"/>
            <a:ext cx="57606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Convierte las notas estructuradas en prosa formal de acta, con tu propio estilo.</a:t>
            </a:r>
            <a:endParaRPr b="0" i="0" sz="1000" u="none" cap="none" strike="noStrike">
              <a:solidFill>
                <a:schemeClr val="dk1"/>
              </a:solidFill>
              <a:latin typeface="Calibri"/>
              <a:ea typeface="Calibri"/>
              <a:cs typeface="Calibri"/>
              <a:sym typeface="Calibri"/>
            </a:endParaRPr>
          </a:p>
        </p:txBody>
      </p:sp>
      <p:sp>
        <p:nvSpPr>
          <p:cNvPr id="233" name="Google Shape;233;p9"/>
          <p:cNvSpPr/>
          <p:nvPr/>
        </p:nvSpPr>
        <p:spPr>
          <a:xfrm>
            <a:off x="457200" y="2647203"/>
            <a:ext cx="502800" cy="502800"/>
          </a:xfrm>
          <a:prstGeom prst="ellipse">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4" name="Google Shape;234;p9"/>
          <p:cNvSpPr/>
          <p:nvPr/>
        </p:nvSpPr>
        <p:spPr>
          <a:xfrm>
            <a:off x="457200" y="2647203"/>
            <a:ext cx="5028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1B2A4E"/>
              </a:buClr>
              <a:buSzPts val="2200"/>
              <a:buFont typeface="Georgia"/>
              <a:buNone/>
            </a:pPr>
            <a:r>
              <a:rPr b="1" lang="en-US" sz="2200">
                <a:solidFill>
                  <a:srgbClr val="1B2A4E"/>
                </a:solidFill>
                <a:latin typeface="Georgia"/>
                <a:ea typeface="Georgia"/>
                <a:cs typeface="Georgia"/>
                <a:sym typeface="Georgia"/>
              </a:rPr>
              <a:t>3</a:t>
            </a:r>
            <a:endParaRPr b="0" i="0" sz="2200" u="none" cap="none" strike="noStrike">
              <a:solidFill>
                <a:schemeClr val="dk1"/>
              </a:solidFill>
              <a:latin typeface="Calibri"/>
              <a:ea typeface="Calibri"/>
              <a:cs typeface="Calibri"/>
              <a:sym typeface="Calibri"/>
            </a:endParaRPr>
          </a:p>
        </p:txBody>
      </p:sp>
      <p:sp>
        <p:nvSpPr>
          <p:cNvPr id="235" name="Google Shape;235;p9"/>
          <p:cNvSpPr/>
          <p:nvPr/>
        </p:nvSpPr>
        <p:spPr>
          <a:xfrm>
            <a:off x="1143000" y="2619771"/>
            <a:ext cx="7772400" cy="60360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9"/>
          <p:cNvSpPr/>
          <p:nvPr/>
        </p:nvSpPr>
        <p:spPr>
          <a:xfrm>
            <a:off x="1143000" y="2619771"/>
            <a:ext cx="54900" cy="603600"/>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7" name="Google Shape;237;p9"/>
          <p:cNvSpPr/>
          <p:nvPr/>
        </p:nvSpPr>
        <p:spPr>
          <a:xfrm>
            <a:off x="1298448" y="2674635"/>
            <a:ext cx="1691700" cy="255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Polish</a:t>
            </a:r>
            <a:endParaRPr b="0" i="0" sz="1400" u="none" cap="none" strike="noStrike">
              <a:solidFill>
                <a:schemeClr val="dk1"/>
              </a:solidFill>
              <a:latin typeface="Calibri"/>
              <a:ea typeface="Calibri"/>
              <a:cs typeface="Calibri"/>
              <a:sym typeface="Calibri"/>
            </a:endParaRPr>
          </a:p>
        </p:txBody>
      </p:sp>
      <p:sp>
        <p:nvSpPr>
          <p:cNvPr id="238" name="Google Shape;238;p9"/>
          <p:cNvSpPr/>
          <p:nvPr/>
        </p:nvSpPr>
        <p:spPr>
          <a:xfrm>
            <a:off x="1298448" y="2930667"/>
            <a:ext cx="16917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50"/>
              <a:buFont typeface="Calibri"/>
              <a:buNone/>
            </a:pPr>
            <a:r>
              <a:rPr b="0" i="1" lang="en-US" sz="1050" u="none" cap="none" strike="noStrike">
                <a:solidFill>
                  <a:srgbClr val="64748B"/>
                </a:solidFill>
                <a:latin typeface="Calibri"/>
                <a:ea typeface="Calibri"/>
                <a:cs typeface="Calibri"/>
                <a:sym typeface="Calibri"/>
              </a:rPr>
              <a:t>Pulir</a:t>
            </a:r>
            <a:endParaRPr b="0" i="0" sz="1050" u="none" cap="none" strike="noStrike">
              <a:solidFill>
                <a:schemeClr val="dk1"/>
              </a:solidFill>
              <a:latin typeface="Calibri"/>
              <a:ea typeface="Calibri"/>
              <a:cs typeface="Calibri"/>
              <a:sym typeface="Calibri"/>
            </a:endParaRPr>
          </a:p>
        </p:txBody>
      </p:sp>
      <p:sp>
        <p:nvSpPr>
          <p:cNvPr id="239" name="Google Shape;239;p9"/>
          <p:cNvSpPr/>
          <p:nvPr/>
        </p:nvSpPr>
        <p:spPr>
          <a:xfrm>
            <a:off x="3127248" y="2647203"/>
            <a:ext cx="57423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Catches accents, subjunctive, dequeísmo, false friends — all the errors slides 4–6 covered.</a:t>
            </a:r>
            <a:endParaRPr b="0" i="0" sz="1050" u="none" cap="none" strike="noStrike">
              <a:solidFill>
                <a:schemeClr val="dk1"/>
              </a:solidFill>
              <a:latin typeface="Calibri"/>
              <a:ea typeface="Calibri"/>
              <a:cs typeface="Calibri"/>
              <a:sym typeface="Calibri"/>
            </a:endParaRPr>
          </a:p>
        </p:txBody>
      </p:sp>
      <p:sp>
        <p:nvSpPr>
          <p:cNvPr id="240" name="Google Shape;240;p9"/>
          <p:cNvSpPr/>
          <p:nvPr/>
        </p:nvSpPr>
        <p:spPr>
          <a:xfrm>
            <a:off x="3127248" y="2930667"/>
            <a:ext cx="57423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Detecta tildes, subjuntivo, dequeísmo, falsos amigos — todos los errores de las diapositivas 4–6.</a:t>
            </a:r>
            <a:endParaRPr b="0" i="0" sz="1000" u="none" cap="none" strike="noStrike">
              <a:solidFill>
                <a:schemeClr val="dk1"/>
              </a:solidFill>
              <a:latin typeface="Calibri"/>
              <a:ea typeface="Calibri"/>
              <a:cs typeface="Calibri"/>
              <a:sym typeface="Calibri"/>
            </a:endParaRPr>
          </a:p>
        </p:txBody>
      </p:sp>
      <p:sp>
        <p:nvSpPr>
          <p:cNvPr id="241" name="Google Shape;241;p9"/>
          <p:cNvSpPr/>
          <p:nvPr/>
        </p:nvSpPr>
        <p:spPr>
          <a:xfrm>
            <a:off x="457200" y="3287282"/>
            <a:ext cx="502800" cy="50280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9"/>
          <p:cNvSpPr/>
          <p:nvPr/>
        </p:nvSpPr>
        <p:spPr>
          <a:xfrm>
            <a:off x="457200" y="3287282"/>
            <a:ext cx="502800" cy="502800"/>
          </a:xfrm>
          <a:prstGeom prst="rect">
            <a:avLst/>
          </a:prstGeom>
          <a:noFill/>
          <a:ln>
            <a:noFill/>
          </a:ln>
        </p:spPr>
        <p:txBody>
          <a:bodyPr anchorCtr="0" anchor="ctr" bIns="0" lIns="0" spcFirstLastPara="1" rIns="0" wrap="square" tIns="0">
            <a:noAutofit/>
          </a:bodyPr>
          <a:lstStyle/>
          <a:p>
            <a:pPr indent="0" lvl="0" marL="0" marR="0" rtl="0" algn="ctr">
              <a:spcBef>
                <a:spcPts val="0"/>
              </a:spcBef>
              <a:spcAft>
                <a:spcPts val="0"/>
              </a:spcAft>
              <a:buClr>
                <a:srgbClr val="C9A961"/>
              </a:buClr>
              <a:buSzPts val="2200"/>
              <a:buFont typeface="Georgia"/>
              <a:buNone/>
            </a:pPr>
            <a:r>
              <a:rPr b="1" lang="en-US" sz="2200">
                <a:solidFill>
                  <a:srgbClr val="C9A961"/>
                </a:solidFill>
                <a:latin typeface="Georgia"/>
                <a:ea typeface="Georgia"/>
                <a:cs typeface="Georgia"/>
                <a:sym typeface="Georgia"/>
              </a:rPr>
              <a:t>4</a:t>
            </a:r>
            <a:endParaRPr b="0" i="0" sz="2200" u="none" cap="none" strike="noStrike">
              <a:solidFill>
                <a:schemeClr val="dk1"/>
              </a:solidFill>
              <a:latin typeface="Calibri"/>
              <a:ea typeface="Calibri"/>
              <a:cs typeface="Calibri"/>
              <a:sym typeface="Calibri"/>
            </a:endParaRPr>
          </a:p>
        </p:txBody>
      </p:sp>
      <p:sp>
        <p:nvSpPr>
          <p:cNvPr id="243" name="Google Shape;243;p9"/>
          <p:cNvSpPr/>
          <p:nvPr/>
        </p:nvSpPr>
        <p:spPr>
          <a:xfrm>
            <a:off x="1143000" y="3314714"/>
            <a:ext cx="1828800" cy="2559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400"/>
              <a:buFont typeface="Georgia"/>
              <a:buNone/>
            </a:pPr>
            <a:r>
              <a:rPr b="1" i="0" lang="en-US" sz="1400" u="none" cap="none" strike="noStrike">
                <a:solidFill>
                  <a:srgbClr val="1B2A4E"/>
                </a:solidFill>
                <a:latin typeface="Georgia"/>
                <a:ea typeface="Georgia"/>
                <a:cs typeface="Georgia"/>
                <a:sym typeface="Georgia"/>
              </a:rPr>
              <a:t>Distribute</a:t>
            </a:r>
            <a:endParaRPr b="0" i="0" sz="1400" u="none" cap="none" strike="noStrike">
              <a:solidFill>
                <a:schemeClr val="dk1"/>
              </a:solidFill>
              <a:latin typeface="Calibri"/>
              <a:ea typeface="Calibri"/>
              <a:cs typeface="Calibri"/>
              <a:sym typeface="Calibri"/>
            </a:endParaRPr>
          </a:p>
        </p:txBody>
      </p:sp>
      <p:sp>
        <p:nvSpPr>
          <p:cNvPr id="244" name="Google Shape;244;p9"/>
          <p:cNvSpPr/>
          <p:nvPr/>
        </p:nvSpPr>
        <p:spPr>
          <a:xfrm>
            <a:off x="1143000" y="3570746"/>
            <a:ext cx="1828800" cy="2196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50"/>
              <a:buFont typeface="Calibri"/>
              <a:buNone/>
            </a:pPr>
            <a:r>
              <a:rPr b="0" i="1" lang="en-US" sz="1050" u="none" cap="none" strike="noStrike">
                <a:solidFill>
                  <a:srgbClr val="64748B"/>
                </a:solidFill>
                <a:latin typeface="Calibri"/>
                <a:ea typeface="Calibri"/>
                <a:cs typeface="Calibri"/>
                <a:sym typeface="Calibri"/>
              </a:rPr>
              <a:t>Distribuir</a:t>
            </a:r>
            <a:endParaRPr b="0" i="0" sz="1050" u="none" cap="none" strike="noStrike">
              <a:solidFill>
                <a:schemeClr val="dk1"/>
              </a:solidFill>
              <a:latin typeface="Calibri"/>
              <a:ea typeface="Calibri"/>
              <a:cs typeface="Calibri"/>
              <a:sym typeface="Calibri"/>
            </a:endParaRPr>
          </a:p>
        </p:txBody>
      </p:sp>
      <p:sp>
        <p:nvSpPr>
          <p:cNvPr id="245" name="Google Shape;245;p9"/>
          <p:cNvSpPr/>
          <p:nvPr/>
        </p:nvSpPr>
        <p:spPr>
          <a:xfrm>
            <a:off x="3108960" y="3287282"/>
            <a:ext cx="57606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Bilingual versions in parallel. Email drafts to the constitutional recipient list.</a:t>
            </a:r>
            <a:endParaRPr b="0" i="0" sz="1050" u="none" cap="none" strike="noStrike">
              <a:solidFill>
                <a:schemeClr val="dk1"/>
              </a:solidFill>
              <a:latin typeface="Calibri"/>
              <a:ea typeface="Calibri"/>
              <a:cs typeface="Calibri"/>
              <a:sym typeface="Calibri"/>
            </a:endParaRPr>
          </a:p>
        </p:txBody>
      </p:sp>
      <p:sp>
        <p:nvSpPr>
          <p:cNvPr id="246" name="Google Shape;246;p9"/>
          <p:cNvSpPr/>
          <p:nvPr/>
        </p:nvSpPr>
        <p:spPr>
          <a:xfrm>
            <a:off x="3108960" y="3570746"/>
            <a:ext cx="5760600" cy="27420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Versiones bilingües en paralelo. Borradores de correo a los destinatarios constitucionales.</a:t>
            </a:r>
            <a:endParaRPr b="0" i="0" sz="1000" u="none" cap="none" strike="noStrike">
              <a:solidFill>
                <a:schemeClr val="dk1"/>
              </a:solidFill>
              <a:latin typeface="Calibri"/>
              <a:ea typeface="Calibri"/>
              <a:cs typeface="Calibri"/>
              <a:sym typeface="Calibri"/>
            </a:endParaRPr>
          </a:p>
        </p:txBody>
      </p:sp>
      <p:sp>
        <p:nvSpPr>
          <p:cNvPr id="247" name="Google Shape;247;p9"/>
          <p:cNvSpPr/>
          <p:nvPr/>
        </p:nvSpPr>
        <p:spPr>
          <a:xfrm>
            <a:off x="457200" y="4507867"/>
            <a:ext cx="8229600" cy="1647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1B2A4E"/>
              </a:buClr>
              <a:buSzPts val="1050"/>
              <a:buFont typeface="Calibri"/>
              <a:buNone/>
            </a:pPr>
            <a:r>
              <a:rPr b="1" i="0" lang="en-US" sz="1050" u="none" cap="none" strike="noStrike">
                <a:solidFill>
                  <a:srgbClr val="1B2A4E"/>
                </a:solidFill>
                <a:latin typeface="Calibri"/>
                <a:ea typeface="Calibri"/>
                <a:cs typeface="Calibri"/>
                <a:sym typeface="Calibri"/>
              </a:rPr>
              <a:t>Stage </a:t>
            </a:r>
            <a:r>
              <a:rPr b="1" lang="en-US" sz="1050">
                <a:solidFill>
                  <a:srgbClr val="1B2A4E"/>
                </a:solidFill>
                <a:latin typeface="Calibri"/>
                <a:ea typeface="Calibri"/>
                <a:cs typeface="Calibri"/>
                <a:sym typeface="Calibri"/>
              </a:rPr>
              <a:t>3 is </a:t>
            </a:r>
            <a:r>
              <a:rPr b="1" i="0" lang="en-US" sz="1050" u="none" cap="none" strike="noStrike">
                <a:solidFill>
                  <a:srgbClr val="1B2A4E"/>
                </a:solidFill>
                <a:latin typeface="Calibri"/>
                <a:ea typeface="Calibri"/>
                <a:cs typeface="Calibri"/>
                <a:sym typeface="Calibri"/>
              </a:rPr>
              <a:t>the heart of this deck — where AI catches what we can't.</a:t>
            </a:r>
            <a:endParaRPr b="0" i="0" sz="1050" u="none" cap="none" strike="noStrike">
              <a:solidFill>
                <a:schemeClr val="dk1"/>
              </a:solidFill>
              <a:latin typeface="Calibri"/>
              <a:ea typeface="Calibri"/>
              <a:cs typeface="Calibri"/>
              <a:sym typeface="Calibri"/>
            </a:endParaRPr>
          </a:p>
        </p:txBody>
      </p:sp>
      <p:sp>
        <p:nvSpPr>
          <p:cNvPr id="248" name="Google Shape;248;p9"/>
          <p:cNvSpPr/>
          <p:nvPr/>
        </p:nvSpPr>
        <p:spPr>
          <a:xfrm>
            <a:off x="457200" y="4654296"/>
            <a:ext cx="8229600" cy="164592"/>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Etapa </a:t>
            </a:r>
            <a:r>
              <a:rPr i="1" lang="en-US" sz="1000">
                <a:solidFill>
                  <a:srgbClr val="64748B"/>
                </a:solidFill>
                <a:latin typeface="Calibri"/>
                <a:ea typeface="Calibri"/>
                <a:cs typeface="Calibri"/>
                <a:sym typeface="Calibri"/>
              </a:rPr>
              <a:t>3 </a:t>
            </a:r>
            <a:r>
              <a:rPr b="0" i="1" lang="en-US" sz="1000" u="none" cap="none" strike="noStrike">
                <a:solidFill>
                  <a:srgbClr val="64748B"/>
                </a:solidFill>
                <a:latin typeface="Calibri"/>
                <a:ea typeface="Calibri"/>
                <a:cs typeface="Calibri"/>
                <a:sym typeface="Calibri"/>
              </a:rPr>
              <a:t>es el corazón de esta presentación — donde la IA detecta lo que no vemos.</a:t>
            </a:r>
            <a:endParaRPr b="0" i="0" sz="1000" u="none" cap="none" strike="noStrike">
              <a:solidFill>
                <a:schemeClr val="dk1"/>
              </a:solidFill>
              <a:latin typeface="Calibri"/>
              <a:ea typeface="Calibri"/>
              <a:cs typeface="Calibri"/>
              <a:sym typeface="Calibri"/>
            </a:endParaRPr>
          </a:p>
        </p:txBody>
      </p:sp>
      <p:sp>
        <p:nvSpPr>
          <p:cNvPr id="249" name="Google Shape;249;p9"/>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250" name="Google Shape;250;p9"/>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7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55" name="Shape 255"/>
        <p:cNvGrpSpPr/>
        <p:nvPr/>
      </p:nvGrpSpPr>
      <p:grpSpPr>
        <a:xfrm>
          <a:off x="0" y="0"/>
          <a:ext cx="0" cy="0"/>
          <a:chOff x="0" y="0"/>
          <a:chExt cx="0" cy="0"/>
        </a:xfrm>
      </p:grpSpPr>
      <p:sp>
        <p:nvSpPr>
          <p:cNvPr id="256" name="Google Shape;256;p10"/>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Three capabilities that change everything</a:t>
            </a:r>
            <a:endParaRPr b="0" i="0" sz="2600" u="none" cap="none" strike="noStrike">
              <a:solidFill>
                <a:schemeClr val="dk1"/>
              </a:solidFill>
              <a:latin typeface="Calibri"/>
              <a:ea typeface="Calibri"/>
              <a:cs typeface="Calibri"/>
              <a:sym typeface="Calibri"/>
            </a:endParaRPr>
          </a:p>
        </p:txBody>
      </p:sp>
      <p:sp>
        <p:nvSpPr>
          <p:cNvPr id="257" name="Google Shape;257;p10"/>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Tres capacidades que cambian todo</a:t>
            </a:r>
            <a:endParaRPr b="0" i="0" sz="1400" u="none" cap="none" strike="noStrike">
              <a:solidFill>
                <a:schemeClr val="dk1"/>
              </a:solidFill>
              <a:latin typeface="Calibri"/>
              <a:ea typeface="Calibri"/>
              <a:cs typeface="Calibri"/>
              <a:sym typeface="Calibri"/>
            </a:endParaRPr>
          </a:p>
        </p:txBody>
      </p:sp>
      <p:sp>
        <p:nvSpPr>
          <p:cNvPr id="258" name="Google Shape;258;p10"/>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9" name="Google Shape;259;p10"/>
          <p:cNvSpPr/>
          <p:nvPr/>
        </p:nvSpPr>
        <p:spPr>
          <a:xfrm>
            <a:off x="457200" y="1508760"/>
            <a:ext cx="960120" cy="96012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60" name="Google Shape;260;p10"/>
          <p:cNvPicPr preferRelativeResize="0"/>
          <p:nvPr/>
        </p:nvPicPr>
        <p:blipFill rotWithShape="1">
          <a:blip r:embed="rId3">
            <a:alphaModFix/>
          </a:blip>
          <a:srcRect b="0" l="0" r="0" t="0"/>
          <a:stretch/>
        </p:blipFill>
        <p:spPr>
          <a:xfrm>
            <a:off x="713232" y="1755648"/>
            <a:ext cx="457200" cy="457200"/>
          </a:xfrm>
          <a:prstGeom prst="rect">
            <a:avLst/>
          </a:prstGeom>
          <a:noFill/>
          <a:ln>
            <a:noFill/>
          </a:ln>
        </p:spPr>
      </p:pic>
      <p:sp>
        <p:nvSpPr>
          <p:cNvPr id="261" name="Google Shape;261;p10"/>
          <p:cNvSpPr/>
          <p:nvPr/>
        </p:nvSpPr>
        <p:spPr>
          <a:xfrm>
            <a:off x="1600200" y="155448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Bilingual by default</a:t>
            </a:r>
            <a:endParaRPr b="0" i="0" sz="1600" u="none" cap="none" strike="noStrike">
              <a:solidFill>
                <a:schemeClr val="dk1"/>
              </a:solidFill>
              <a:latin typeface="Calibri"/>
              <a:ea typeface="Calibri"/>
              <a:cs typeface="Calibri"/>
              <a:sym typeface="Calibri"/>
            </a:endParaRPr>
          </a:p>
        </p:txBody>
      </p:sp>
      <p:sp>
        <p:nvSpPr>
          <p:cNvPr id="262" name="Google Shape;262;p10"/>
          <p:cNvSpPr/>
          <p:nvPr/>
        </p:nvSpPr>
        <p:spPr>
          <a:xfrm>
            <a:off x="1600200" y="183794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Bilingüe por defecto</a:t>
            </a:r>
            <a:endParaRPr b="0" i="0" sz="1200" u="none" cap="none" strike="noStrike">
              <a:solidFill>
                <a:schemeClr val="dk1"/>
              </a:solidFill>
              <a:latin typeface="Calibri"/>
              <a:ea typeface="Calibri"/>
              <a:cs typeface="Calibri"/>
              <a:sym typeface="Calibri"/>
            </a:endParaRPr>
          </a:p>
        </p:txBody>
      </p:sp>
      <p:sp>
        <p:nvSpPr>
          <p:cNvPr id="263" name="Google Shape;263;p10"/>
          <p:cNvSpPr/>
          <p:nvPr/>
        </p:nvSpPr>
        <p:spPr>
          <a:xfrm>
            <a:off x="1600200" y="211226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Every minute, every report, every email — produced in English and Spanish at the same time, not translated as an afterthought.</a:t>
            </a:r>
            <a:endParaRPr b="0" i="0" sz="1050" u="none" cap="none" strike="noStrike">
              <a:solidFill>
                <a:schemeClr val="dk1"/>
              </a:solidFill>
              <a:latin typeface="Calibri"/>
              <a:ea typeface="Calibri"/>
              <a:cs typeface="Calibri"/>
              <a:sym typeface="Calibri"/>
            </a:endParaRPr>
          </a:p>
        </p:txBody>
      </p:sp>
      <p:sp>
        <p:nvSpPr>
          <p:cNvPr id="264" name="Google Shape;264;p10"/>
          <p:cNvSpPr/>
          <p:nvPr/>
        </p:nvSpPr>
        <p:spPr>
          <a:xfrm>
            <a:off x="1600200" y="237744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Cada acta, informe y correo — producido en inglés y español al mismo tiempo, no traducido al final.</a:t>
            </a:r>
            <a:endParaRPr b="0" i="0" sz="1000" u="none" cap="none" strike="noStrike">
              <a:solidFill>
                <a:schemeClr val="dk1"/>
              </a:solidFill>
              <a:latin typeface="Calibri"/>
              <a:ea typeface="Calibri"/>
              <a:cs typeface="Calibri"/>
              <a:sym typeface="Calibri"/>
            </a:endParaRPr>
          </a:p>
        </p:txBody>
      </p:sp>
      <p:sp>
        <p:nvSpPr>
          <p:cNvPr id="265" name="Google Shape;265;p10"/>
          <p:cNvSpPr/>
          <p:nvPr/>
        </p:nvSpPr>
        <p:spPr>
          <a:xfrm>
            <a:off x="457200" y="2560320"/>
            <a:ext cx="960120" cy="96012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66" name="Google Shape;266;p10"/>
          <p:cNvPicPr preferRelativeResize="0"/>
          <p:nvPr/>
        </p:nvPicPr>
        <p:blipFill rotWithShape="1">
          <a:blip r:embed="rId4">
            <a:alphaModFix/>
          </a:blip>
          <a:srcRect b="0" l="0" r="0" t="0"/>
          <a:stretch/>
        </p:blipFill>
        <p:spPr>
          <a:xfrm>
            <a:off x="713232" y="2807208"/>
            <a:ext cx="457200" cy="457200"/>
          </a:xfrm>
          <a:prstGeom prst="rect">
            <a:avLst/>
          </a:prstGeom>
          <a:noFill/>
          <a:ln>
            <a:noFill/>
          </a:ln>
        </p:spPr>
      </p:pic>
      <p:sp>
        <p:nvSpPr>
          <p:cNvPr id="267" name="Google Shape;267;p10"/>
          <p:cNvSpPr/>
          <p:nvPr/>
        </p:nvSpPr>
        <p:spPr>
          <a:xfrm>
            <a:off x="1600200" y="260604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Searches the archive</a:t>
            </a:r>
            <a:endParaRPr b="0" i="0" sz="1600" u="none" cap="none" strike="noStrike">
              <a:solidFill>
                <a:schemeClr val="dk1"/>
              </a:solidFill>
              <a:latin typeface="Calibri"/>
              <a:ea typeface="Calibri"/>
              <a:cs typeface="Calibri"/>
              <a:sym typeface="Calibri"/>
            </a:endParaRPr>
          </a:p>
        </p:txBody>
      </p:sp>
      <p:sp>
        <p:nvSpPr>
          <p:cNvPr id="268" name="Google Shape;268;p10"/>
          <p:cNvSpPr/>
          <p:nvPr/>
        </p:nvSpPr>
        <p:spPr>
          <a:xfrm>
            <a:off x="1600200" y="288950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Busca en el archivo</a:t>
            </a:r>
            <a:endParaRPr b="0" i="0" sz="1200" u="none" cap="none" strike="noStrike">
              <a:solidFill>
                <a:schemeClr val="dk1"/>
              </a:solidFill>
              <a:latin typeface="Calibri"/>
              <a:ea typeface="Calibri"/>
              <a:cs typeface="Calibri"/>
              <a:sym typeface="Calibri"/>
            </a:endParaRPr>
          </a:p>
        </p:txBody>
      </p:sp>
      <p:sp>
        <p:nvSpPr>
          <p:cNvPr id="269" name="Google Shape;269;p10"/>
          <p:cNvSpPr/>
          <p:nvPr/>
        </p:nvSpPr>
        <p:spPr>
          <a:xfrm>
            <a:off x="1600200" y="316382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Ask: "What did we agree about X in 2014?" — receive the exact passage and minute, in either language.</a:t>
            </a:r>
            <a:endParaRPr b="0" i="0" sz="1050" u="none" cap="none" strike="noStrike">
              <a:solidFill>
                <a:schemeClr val="dk1"/>
              </a:solidFill>
              <a:latin typeface="Calibri"/>
              <a:ea typeface="Calibri"/>
              <a:cs typeface="Calibri"/>
              <a:sym typeface="Calibri"/>
            </a:endParaRPr>
          </a:p>
        </p:txBody>
      </p:sp>
      <p:sp>
        <p:nvSpPr>
          <p:cNvPr id="270" name="Google Shape;270;p10"/>
          <p:cNvSpPr/>
          <p:nvPr/>
        </p:nvSpPr>
        <p:spPr>
          <a:xfrm>
            <a:off x="1600200" y="342900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Pregunta: «¿Qué acordamos sobre X en 2014?» — recibe el pasaje y acta exactos, en cualquier idioma.</a:t>
            </a:r>
            <a:endParaRPr b="0" i="0" sz="1000" u="none" cap="none" strike="noStrike">
              <a:solidFill>
                <a:schemeClr val="dk1"/>
              </a:solidFill>
              <a:latin typeface="Calibri"/>
              <a:ea typeface="Calibri"/>
              <a:cs typeface="Calibri"/>
              <a:sym typeface="Calibri"/>
            </a:endParaRPr>
          </a:p>
        </p:txBody>
      </p:sp>
      <p:sp>
        <p:nvSpPr>
          <p:cNvPr id="271" name="Google Shape;271;p10"/>
          <p:cNvSpPr/>
          <p:nvPr/>
        </p:nvSpPr>
        <p:spPr>
          <a:xfrm>
            <a:off x="457200" y="3611880"/>
            <a:ext cx="960120" cy="960120"/>
          </a:xfrm>
          <a:prstGeom prst="ellipse">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preencoded.png" id="272" name="Google Shape;272;p10"/>
          <p:cNvPicPr preferRelativeResize="0"/>
          <p:nvPr/>
        </p:nvPicPr>
        <p:blipFill rotWithShape="1">
          <a:blip r:embed="rId5">
            <a:alphaModFix/>
          </a:blip>
          <a:srcRect b="0" l="0" r="0" t="0"/>
          <a:stretch/>
        </p:blipFill>
        <p:spPr>
          <a:xfrm>
            <a:off x="713232" y="3858768"/>
            <a:ext cx="457200" cy="457200"/>
          </a:xfrm>
          <a:prstGeom prst="rect">
            <a:avLst/>
          </a:prstGeom>
          <a:noFill/>
          <a:ln>
            <a:noFill/>
          </a:ln>
        </p:spPr>
      </p:pic>
      <p:sp>
        <p:nvSpPr>
          <p:cNvPr id="273" name="Google Shape;273;p10"/>
          <p:cNvSpPr/>
          <p:nvPr/>
        </p:nvSpPr>
        <p:spPr>
          <a:xfrm>
            <a:off x="1600200" y="365760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B2A4E"/>
              </a:buClr>
              <a:buSzPts val="1600"/>
              <a:buFont typeface="Georgia"/>
              <a:buNone/>
            </a:pPr>
            <a:r>
              <a:rPr b="1" i="0" lang="en-US" sz="1600" u="none" cap="none" strike="noStrike">
                <a:solidFill>
                  <a:srgbClr val="1B2A4E"/>
                </a:solidFill>
                <a:latin typeface="Georgia"/>
                <a:ea typeface="Georgia"/>
                <a:cs typeface="Georgia"/>
                <a:sym typeface="Georgia"/>
              </a:rPr>
              <a:t>Tireless second pair of eyes</a:t>
            </a:r>
            <a:endParaRPr b="0" i="0" sz="1600" u="none" cap="none" strike="noStrike">
              <a:solidFill>
                <a:schemeClr val="dk1"/>
              </a:solidFill>
              <a:latin typeface="Calibri"/>
              <a:ea typeface="Calibri"/>
              <a:cs typeface="Calibri"/>
              <a:sym typeface="Calibri"/>
            </a:endParaRPr>
          </a:p>
        </p:txBody>
      </p:sp>
      <p:sp>
        <p:nvSpPr>
          <p:cNvPr id="274" name="Google Shape;274;p10"/>
          <p:cNvSpPr/>
          <p:nvPr/>
        </p:nvSpPr>
        <p:spPr>
          <a:xfrm>
            <a:off x="1600200" y="3941064"/>
            <a:ext cx="7315200" cy="256032"/>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C9A961"/>
              </a:buClr>
              <a:buSzPts val="1200"/>
              <a:buFont typeface="Calibri"/>
              <a:buNone/>
            </a:pPr>
            <a:r>
              <a:rPr b="0" i="1" lang="en-US" sz="1200" u="none" cap="none" strike="noStrike">
                <a:solidFill>
                  <a:srgbClr val="C9A961"/>
                </a:solidFill>
                <a:latin typeface="Calibri"/>
                <a:ea typeface="Calibri"/>
                <a:cs typeface="Calibri"/>
                <a:sym typeface="Calibri"/>
              </a:rPr>
              <a:t>Segundo par de ojos incansable</a:t>
            </a:r>
            <a:endParaRPr b="0" i="0" sz="1200" u="none" cap="none" strike="noStrike">
              <a:solidFill>
                <a:schemeClr val="dk1"/>
              </a:solidFill>
              <a:latin typeface="Calibri"/>
              <a:ea typeface="Calibri"/>
              <a:cs typeface="Calibri"/>
              <a:sym typeface="Calibri"/>
            </a:endParaRPr>
          </a:p>
        </p:txBody>
      </p:sp>
      <p:sp>
        <p:nvSpPr>
          <p:cNvPr id="275" name="Google Shape;275;p10"/>
          <p:cNvSpPr/>
          <p:nvPr/>
        </p:nvSpPr>
        <p:spPr>
          <a:xfrm>
            <a:off x="1600200" y="4215384"/>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1F2937"/>
              </a:buClr>
              <a:buSzPts val="1050"/>
              <a:buFont typeface="Calibri"/>
              <a:buNone/>
            </a:pPr>
            <a:r>
              <a:rPr b="0" i="0" lang="en-US" sz="1050" u="none" cap="none" strike="noStrike">
                <a:solidFill>
                  <a:srgbClr val="1F2937"/>
                </a:solidFill>
                <a:latin typeface="Calibri"/>
                <a:ea typeface="Calibri"/>
                <a:cs typeface="Calibri"/>
                <a:sym typeface="Calibri"/>
              </a:rPr>
              <a:t>Catches accents, subjunctive, dequeísmo, false friends — at 2 a.m. as well as it does at noon, every time.</a:t>
            </a:r>
            <a:endParaRPr b="0" i="0" sz="1050" u="none" cap="none" strike="noStrike">
              <a:solidFill>
                <a:schemeClr val="dk1"/>
              </a:solidFill>
              <a:latin typeface="Calibri"/>
              <a:ea typeface="Calibri"/>
              <a:cs typeface="Calibri"/>
              <a:sym typeface="Calibri"/>
            </a:endParaRPr>
          </a:p>
        </p:txBody>
      </p:sp>
      <p:sp>
        <p:nvSpPr>
          <p:cNvPr id="276" name="Google Shape;276;p10"/>
          <p:cNvSpPr/>
          <p:nvPr/>
        </p:nvSpPr>
        <p:spPr>
          <a:xfrm>
            <a:off x="1600200" y="4480560"/>
            <a:ext cx="7315200" cy="292608"/>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Detecta tildes, subjuntivo, dequeísmo, falsos amigos — a las 2 de la mañana como al mediodía, siempre.</a:t>
            </a:r>
            <a:endParaRPr b="0" i="0" sz="1000" u="none" cap="none" strike="noStrike">
              <a:solidFill>
                <a:schemeClr val="dk1"/>
              </a:solidFill>
              <a:latin typeface="Calibri"/>
              <a:ea typeface="Calibri"/>
              <a:cs typeface="Calibri"/>
              <a:sym typeface="Calibri"/>
            </a:endParaRPr>
          </a:p>
        </p:txBody>
      </p:sp>
      <p:cxnSp>
        <p:nvCxnSpPr>
          <p:cNvPr id="277" name="Google Shape;277;p10"/>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278" name="Google Shape;278;p10"/>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279" name="Google Shape;279;p10"/>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8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284" name="Shape 284"/>
        <p:cNvGrpSpPr/>
        <p:nvPr/>
      </p:nvGrpSpPr>
      <p:grpSpPr>
        <a:xfrm>
          <a:off x="0" y="0"/>
          <a:ext cx="0" cy="0"/>
          <a:chOff x="0" y="0"/>
          <a:chExt cx="0" cy="0"/>
        </a:xfrm>
      </p:grpSpPr>
      <p:sp>
        <p:nvSpPr>
          <p:cNvPr id="285" name="Google Shape;285;p11"/>
          <p:cNvSpPr/>
          <p:nvPr/>
        </p:nvSpPr>
        <p:spPr>
          <a:xfrm>
            <a:off x="457200" y="320040"/>
            <a:ext cx="8229600" cy="457200"/>
          </a:xfrm>
          <a:prstGeom prst="rect">
            <a:avLst/>
          </a:prstGeom>
          <a:noFill/>
          <a:ln>
            <a:noFill/>
          </a:ln>
        </p:spPr>
        <p:txBody>
          <a:bodyPr anchorCtr="0" anchor="b" bIns="0" lIns="0" spcFirstLastPara="1" rIns="0" wrap="square" tIns="0">
            <a:noAutofit/>
          </a:bodyPr>
          <a:lstStyle/>
          <a:p>
            <a:pPr indent="0" lvl="0" marL="0" marR="0" rtl="0" algn="l">
              <a:spcBef>
                <a:spcPts val="0"/>
              </a:spcBef>
              <a:spcAft>
                <a:spcPts val="0"/>
              </a:spcAft>
              <a:buClr>
                <a:srgbClr val="1B2A4E"/>
              </a:buClr>
              <a:buSzPts val="2600"/>
              <a:buFont typeface="Georgia"/>
              <a:buNone/>
            </a:pPr>
            <a:r>
              <a:rPr b="1" i="0" lang="en-US" sz="2600" u="none" cap="none" strike="noStrike">
                <a:solidFill>
                  <a:srgbClr val="1B2A4E"/>
                </a:solidFill>
                <a:latin typeface="Georgia"/>
                <a:ea typeface="Georgia"/>
                <a:cs typeface="Georgia"/>
                <a:sym typeface="Georgia"/>
              </a:rPr>
              <a:t>What changes in practice</a:t>
            </a:r>
            <a:endParaRPr b="0" i="0" sz="2600" u="none" cap="none" strike="noStrike">
              <a:solidFill>
                <a:schemeClr val="dk1"/>
              </a:solidFill>
              <a:latin typeface="Calibri"/>
              <a:ea typeface="Calibri"/>
              <a:cs typeface="Calibri"/>
              <a:sym typeface="Calibri"/>
            </a:endParaRPr>
          </a:p>
        </p:txBody>
      </p:sp>
      <p:sp>
        <p:nvSpPr>
          <p:cNvPr id="286" name="Google Shape;286;p11"/>
          <p:cNvSpPr/>
          <p:nvPr/>
        </p:nvSpPr>
        <p:spPr>
          <a:xfrm>
            <a:off x="457200" y="777240"/>
            <a:ext cx="8229600" cy="320040"/>
          </a:xfrm>
          <a:prstGeom prst="rect">
            <a:avLst/>
          </a:prstGeom>
          <a:noFill/>
          <a:ln>
            <a:noFill/>
          </a:ln>
        </p:spPr>
        <p:txBody>
          <a:bodyPr anchorCtr="0" anchor="t" bIns="0" lIns="0" spcFirstLastPara="1" rIns="0" wrap="square" tIns="0">
            <a:noAutofit/>
          </a:bodyPr>
          <a:lstStyle/>
          <a:p>
            <a:pPr indent="0" lvl="0" marL="0" marR="0" rtl="0" algn="l">
              <a:spcBef>
                <a:spcPts val="0"/>
              </a:spcBef>
              <a:spcAft>
                <a:spcPts val="0"/>
              </a:spcAft>
              <a:buClr>
                <a:srgbClr val="64748B"/>
              </a:buClr>
              <a:buSzPts val="1400"/>
              <a:buFont typeface="Calibri"/>
              <a:buNone/>
            </a:pPr>
            <a:r>
              <a:rPr b="0" i="1" lang="en-US" sz="1400" u="none" cap="none" strike="noStrike">
                <a:solidFill>
                  <a:srgbClr val="64748B"/>
                </a:solidFill>
                <a:latin typeface="Calibri"/>
                <a:ea typeface="Calibri"/>
                <a:cs typeface="Calibri"/>
                <a:sym typeface="Calibri"/>
              </a:rPr>
              <a:t>Qué cambia en la práctica</a:t>
            </a:r>
            <a:endParaRPr b="0" i="0" sz="1400" u="none" cap="none" strike="noStrike">
              <a:solidFill>
                <a:schemeClr val="dk1"/>
              </a:solidFill>
              <a:latin typeface="Calibri"/>
              <a:ea typeface="Calibri"/>
              <a:cs typeface="Calibri"/>
              <a:sym typeface="Calibri"/>
            </a:endParaRPr>
          </a:p>
        </p:txBody>
      </p:sp>
      <p:sp>
        <p:nvSpPr>
          <p:cNvPr id="287" name="Google Shape;287;p11"/>
          <p:cNvSpPr/>
          <p:nvPr/>
        </p:nvSpPr>
        <p:spPr>
          <a:xfrm>
            <a:off x="457200" y="1161288"/>
            <a:ext cx="548640" cy="36576"/>
          </a:xfrm>
          <a:prstGeom prst="rect">
            <a:avLst/>
          </a:prstGeom>
          <a:solidFill>
            <a:srgbClr val="C9A96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8" name="Google Shape;288;p11"/>
          <p:cNvSpPr/>
          <p:nvPr/>
        </p:nvSpPr>
        <p:spPr>
          <a:xfrm>
            <a:off x="457200" y="1417320"/>
            <a:ext cx="3931920" cy="457200"/>
          </a:xfrm>
          <a:prstGeom prst="rect">
            <a:avLst/>
          </a:prstGeom>
          <a:solidFill>
            <a:srgbClr val="F8F5E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9" name="Google Shape;289;p11"/>
          <p:cNvSpPr/>
          <p:nvPr/>
        </p:nvSpPr>
        <p:spPr>
          <a:xfrm>
            <a:off x="640080" y="1417320"/>
            <a:ext cx="356616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1100"/>
              <a:buFont typeface="Calibri"/>
              <a:buNone/>
            </a:pPr>
            <a:r>
              <a:rPr b="1" i="0" lang="en-US" sz="1100" u="none" cap="none" strike="noStrike">
                <a:solidFill>
                  <a:srgbClr val="64748B"/>
                </a:solidFill>
                <a:latin typeface="Calibri"/>
                <a:ea typeface="Calibri"/>
                <a:cs typeface="Calibri"/>
                <a:sym typeface="Calibri"/>
              </a:rPr>
              <a:t>WITHOUT AI  ·  SIN IA</a:t>
            </a:r>
            <a:endParaRPr b="0" i="0" sz="1100" u="none" cap="none" strike="noStrike">
              <a:solidFill>
                <a:schemeClr val="dk1"/>
              </a:solidFill>
              <a:latin typeface="Calibri"/>
              <a:ea typeface="Calibri"/>
              <a:cs typeface="Calibri"/>
              <a:sym typeface="Calibri"/>
            </a:endParaRPr>
          </a:p>
        </p:txBody>
      </p:sp>
      <p:sp>
        <p:nvSpPr>
          <p:cNvPr id="290" name="Google Shape;290;p11"/>
          <p:cNvSpPr/>
          <p:nvPr/>
        </p:nvSpPr>
        <p:spPr>
          <a:xfrm>
            <a:off x="457200" y="1965960"/>
            <a:ext cx="3931920" cy="310896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Minutes typed by hand the week after each meeting</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Actas escritas a mano la semana siguiente</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Grammar errors discovered after distribution</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Errores gramaticales descubiertos tras enviar el acta</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Translation done as a separate task — or skipped</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La traducción es una tarea aparte — o se omite</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Same mistakes repeated across years</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Los mismos errores se repiten año tras año</a:t>
            </a:r>
            <a:endParaRPr b="0" i="0" sz="1150" u="none" cap="none" strike="noStrike">
              <a:solidFill>
                <a:schemeClr val="dk1"/>
              </a:solidFill>
              <a:latin typeface="Calibri"/>
              <a:ea typeface="Calibri"/>
              <a:cs typeface="Calibri"/>
              <a:sym typeface="Calibri"/>
            </a:endParaRPr>
          </a:p>
        </p:txBody>
      </p:sp>
      <p:sp>
        <p:nvSpPr>
          <p:cNvPr id="291" name="Google Shape;291;p11"/>
          <p:cNvSpPr/>
          <p:nvPr/>
        </p:nvSpPr>
        <p:spPr>
          <a:xfrm>
            <a:off x="4754880" y="1417320"/>
            <a:ext cx="3931920" cy="457200"/>
          </a:xfrm>
          <a:prstGeom prst="rect">
            <a:avLst/>
          </a:prstGeom>
          <a:solidFill>
            <a:srgbClr val="1B2A4E"/>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1"/>
          <p:cNvSpPr/>
          <p:nvPr/>
        </p:nvSpPr>
        <p:spPr>
          <a:xfrm>
            <a:off x="4937760" y="1417320"/>
            <a:ext cx="3566160" cy="45720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C9A961"/>
              </a:buClr>
              <a:buSzPts val="1100"/>
              <a:buFont typeface="Calibri"/>
              <a:buNone/>
            </a:pPr>
            <a:r>
              <a:rPr b="1" i="0" lang="en-US" sz="1100" u="none" cap="none" strike="noStrike">
                <a:solidFill>
                  <a:srgbClr val="C9A961"/>
                </a:solidFill>
                <a:latin typeface="Calibri"/>
                <a:ea typeface="Calibri"/>
                <a:cs typeface="Calibri"/>
                <a:sym typeface="Calibri"/>
              </a:rPr>
              <a:t>WITH AI  ·  CON IA</a:t>
            </a:r>
            <a:endParaRPr b="0" i="0" sz="1100" u="none" cap="none" strike="noStrike">
              <a:solidFill>
                <a:schemeClr val="dk1"/>
              </a:solidFill>
              <a:latin typeface="Calibri"/>
              <a:ea typeface="Calibri"/>
              <a:cs typeface="Calibri"/>
              <a:sym typeface="Calibri"/>
            </a:endParaRPr>
          </a:p>
        </p:txBody>
      </p:sp>
      <p:sp>
        <p:nvSpPr>
          <p:cNvPr id="293" name="Google Shape;293;p11"/>
          <p:cNvSpPr/>
          <p:nvPr/>
        </p:nvSpPr>
        <p:spPr>
          <a:xfrm>
            <a:off x="4754880" y="1965960"/>
            <a:ext cx="3931920" cy="310896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Draft minutes ready within the hour, in both languages</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Borrador de actas listo en una hora, en ambos idiomas</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Grammar and accent errors caught before sending</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Errores de gramática y tildes detectados antes de enviar</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Bilingual versions produced in parallel, with consistent terms</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Versiones bilingües en paralelo, con términos consistentes</a:t>
            </a:r>
            <a:endParaRPr b="0" i="0" sz="1150" u="none" cap="none" strike="noStrike">
              <a:solidFill>
                <a:schemeClr val="dk1"/>
              </a:solidFill>
              <a:latin typeface="Calibri"/>
              <a:ea typeface="Calibri"/>
              <a:cs typeface="Calibri"/>
              <a:sym typeface="Calibri"/>
            </a:endParaRPr>
          </a:p>
          <a:p>
            <a:pPr indent="-342900" lvl="0" marL="342900" marR="0" rtl="0" algn="l">
              <a:spcBef>
                <a:spcPts val="800"/>
              </a:spcBef>
              <a:spcAft>
                <a:spcPts val="0"/>
              </a:spcAft>
              <a:buClr>
                <a:srgbClr val="1F2937"/>
              </a:buClr>
              <a:buSzPts val="1150"/>
              <a:buFont typeface="Calibri"/>
              <a:buChar char="■"/>
            </a:pPr>
            <a:r>
              <a:rPr b="0" i="0" lang="en-US" sz="1150" u="none" cap="none" strike="noStrike">
                <a:solidFill>
                  <a:srgbClr val="1F2937"/>
                </a:solidFill>
                <a:latin typeface="Calibri"/>
                <a:ea typeface="Calibri"/>
                <a:cs typeface="Calibri"/>
                <a:sym typeface="Calibri"/>
              </a:rPr>
              <a:t>Style and accuracy hold steady across years</a:t>
            </a:r>
            <a:endParaRPr b="0" i="0" sz="1150" u="none" cap="none" strike="noStrike">
              <a:solidFill>
                <a:schemeClr val="dk1"/>
              </a:solidFill>
              <a:latin typeface="Calibri"/>
              <a:ea typeface="Calibri"/>
              <a:cs typeface="Calibri"/>
              <a:sym typeface="Calibri"/>
            </a:endParaRPr>
          </a:p>
          <a:p>
            <a:pPr indent="0" lvl="1" marL="0" marR="0" rtl="0" algn="l">
              <a:spcBef>
                <a:spcPts val="0"/>
              </a:spcBef>
              <a:spcAft>
                <a:spcPts val="0"/>
              </a:spcAft>
              <a:buClr>
                <a:srgbClr val="64748B"/>
              </a:buClr>
              <a:buSzPts val="1000"/>
              <a:buFont typeface="Calibri"/>
              <a:buNone/>
            </a:pPr>
            <a:r>
              <a:rPr b="0" i="1" lang="en-US" sz="1000" u="none" cap="none" strike="noStrike">
                <a:solidFill>
                  <a:srgbClr val="64748B"/>
                </a:solidFill>
                <a:latin typeface="Calibri"/>
                <a:ea typeface="Calibri"/>
                <a:cs typeface="Calibri"/>
                <a:sym typeface="Calibri"/>
              </a:rPr>
              <a:t>El estilo y la precisión se mantienen año tras año</a:t>
            </a:r>
            <a:endParaRPr b="0" i="0" sz="1150" u="none" cap="none" strike="noStrike">
              <a:solidFill>
                <a:schemeClr val="dk1"/>
              </a:solidFill>
              <a:latin typeface="Calibri"/>
              <a:ea typeface="Calibri"/>
              <a:cs typeface="Calibri"/>
              <a:sym typeface="Calibri"/>
            </a:endParaRPr>
          </a:p>
        </p:txBody>
      </p:sp>
      <p:cxnSp>
        <p:nvCxnSpPr>
          <p:cNvPr id="294" name="Google Shape;294;p11"/>
          <p:cNvCxnSpPr/>
          <p:nvPr/>
        </p:nvCxnSpPr>
        <p:spPr>
          <a:xfrm>
            <a:off x="457200" y="4732020"/>
            <a:ext cx="8229600" cy="0"/>
          </a:xfrm>
          <a:prstGeom prst="straightConnector1">
            <a:avLst/>
          </a:prstGeom>
          <a:noFill/>
          <a:ln cap="flat" cmpd="sng" w="9525">
            <a:solidFill>
              <a:srgbClr val="D9DEE7"/>
            </a:solidFill>
            <a:prstDash val="solid"/>
            <a:round/>
            <a:headEnd len="sm" w="sm" type="none"/>
            <a:tailEnd len="sm" w="sm" type="none"/>
          </a:ln>
        </p:spPr>
      </p:cxnSp>
      <p:sp>
        <p:nvSpPr>
          <p:cNvPr id="295" name="Google Shape;295;p11"/>
          <p:cNvSpPr/>
          <p:nvPr/>
        </p:nvSpPr>
        <p:spPr>
          <a:xfrm>
            <a:off x="457200" y="4777740"/>
            <a:ext cx="6858000" cy="274320"/>
          </a:xfrm>
          <a:prstGeom prst="rect">
            <a:avLst/>
          </a:prstGeom>
          <a:noFill/>
          <a:ln>
            <a:noFill/>
          </a:ln>
        </p:spPr>
        <p:txBody>
          <a:bodyPr anchorCtr="0" anchor="ctr" bIns="0" lIns="0" spcFirstLastPara="1" rIns="0" wrap="square" tIns="0">
            <a:noAutofit/>
          </a:bodyPr>
          <a:lstStyle/>
          <a:p>
            <a:pPr indent="0" lvl="0" marL="0" marR="0" rtl="0" algn="l">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AI, Minutes, and Grammar  ·  IA, Actas y Gramática</a:t>
            </a:r>
            <a:endParaRPr b="0" i="0" sz="900" u="none" cap="none" strike="noStrike">
              <a:solidFill>
                <a:schemeClr val="dk1"/>
              </a:solidFill>
              <a:latin typeface="Calibri"/>
              <a:ea typeface="Calibri"/>
              <a:cs typeface="Calibri"/>
              <a:sym typeface="Calibri"/>
            </a:endParaRPr>
          </a:p>
        </p:txBody>
      </p:sp>
      <p:sp>
        <p:nvSpPr>
          <p:cNvPr id="296" name="Google Shape;296;p11"/>
          <p:cNvSpPr/>
          <p:nvPr/>
        </p:nvSpPr>
        <p:spPr>
          <a:xfrm>
            <a:off x="7315200" y="4777740"/>
            <a:ext cx="1371600" cy="274320"/>
          </a:xfrm>
          <a:prstGeom prst="rect">
            <a:avLst/>
          </a:prstGeom>
          <a:noFill/>
          <a:ln>
            <a:noFill/>
          </a:ln>
        </p:spPr>
        <p:txBody>
          <a:bodyPr anchorCtr="0" anchor="ctr" bIns="0" lIns="0" spcFirstLastPara="1" rIns="0" wrap="square" tIns="0">
            <a:noAutofit/>
          </a:bodyPr>
          <a:lstStyle/>
          <a:p>
            <a:pPr indent="0" lvl="0" marL="0" marR="0" rtl="0" algn="r">
              <a:spcBef>
                <a:spcPts val="0"/>
              </a:spcBef>
              <a:spcAft>
                <a:spcPts val="0"/>
              </a:spcAft>
              <a:buClr>
                <a:srgbClr val="64748B"/>
              </a:buClr>
              <a:buSzPts val="900"/>
              <a:buFont typeface="Calibri"/>
              <a:buNone/>
            </a:pPr>
            <a:r>
              <a:rPr b="0" i="0" lang="en-US" sz="900" u="none" cap="none" strike="noStrike">
                <a:solidFill>
                  <a:srgbClr val="64748B"/>
                </a:solidFill>
                <a:latin typeface="Calibri"/>
                <a:ea typeface="Calibri"/>
                <a:cs typeface="Calibri"/>
                <a:sym typeface="Calibri"/>
              </a:rPr>
              <a:t>9 / 13</a:t>
            </a:r>
            <a:endParaRPr b="0" i="0" sz="900" u="none" cap="none" strike="noStrike">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