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CHkZ2Qig9AZO4OJpYT49w==" hashData="Mam+ammIKF33Nl6NJ5YOtEycD7PyGp/Uq4PyNEdNVJ6TeRrSaz1WTWBLkWnsu5F6OW5FzTSuY0lgMMNasYJ/D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/>
    <p:restoredTop sz="94640"/>
  </p:normalViewPr>
  <p:slideViewPr>
    <p:cSldViewPr snapToGrid="0">
      <p:cViewPr varScale="1">
        <p:scale>
          <a:sx n="116" d="100"/>
          <a:sy n="116" d="100"/>
        </p:scale>
        <p:origin x="5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C63E9-6841-97A8-CC78-F773191A5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A21C11-FD8C-85E4-DD8D-6EC9F6F14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A3F93-1AF7-705C-7E82-DFF262991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F627-7200-6B4A-9F24-337275AF55F9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08C21-83E3-06B3-30D5-59881D26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55346-D5AA-B41E-B571-BCE9C10C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3F9D-584A-6740-8BAB-126300A1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1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65EA7-607C-980D-41CA-1CF5DE135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200ACE-D673-BD27-D72F-6CD621F86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9E6DF-21C8-6868-834E-B8DE75418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F627-7200-6B4A-9F24-337275AF55F9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5CDB0-C8F0-BB4B-F6DD-9665DAC7E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32DE0-B82E-8CD0-FA4B-1FBBE133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3F9D-584A-6740-8BAB-126300A1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0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35EB2A-E927-8CAA-525E-B8C91240E0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4D0E61-0E8F-3C5E-7AB3-40BFDD492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AD7E5-201E-F0C6-15B7-B7C24ADC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F627-7200-6B4A-9F24-337275AF55F9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1F1CB-50EA-BD56-1511-6A5307A3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F2927-1F86-07B5-E692-53B2654C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3F9D-584A-6740-8BAB-126300A1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4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53E55-D30F-43B8-81BD-136062DDD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B199C-51A5-1DFB-BC54-648D04CE5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15728-F4AB-C4AE-F32B-1B2AB351F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F627-7200-6B4A-9F24-337275AF55F9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F9BC3-EC4E-529E-3F55-EBD2CC220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DBE00-9874-CD49-600A-6F980239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3F9D-584A-6740-8BAB-126300A1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9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20864-D1D2-3950-F1B8-DD06052B9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443B5-E4B0-25B1-BD6D-7756C8CEE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E0C5D-73B1-379E-7247-DA9DAD62C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F627-7200-6B4A-9F24-337275AF55F9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49D8E-2A44-334B-FF31-4B8071913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07CA7-E26E-F3FE-9D5E-8511CDDF0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3F9D-584A-6740-8BAB-126300A1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0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976D9-D5DD-55C7-0021-7889C1B6C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29EEF-55D9-29AF-6D47-D53DAC5CC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EC762-2A25-B68D-147C-5A328C4C5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41193-338C-B439-8660-115B6271F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F627-7200-6B4A-9F24-337275AF55F9}" type="datetimeFigureOut">
              <a:rPr lang="en-US" smtClean="0"/>
              <a:t>5/5/26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0F863-ACFA-E262-C47B-44D08B10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B06A-E528-3C07-8114-9A4FFD86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3F9D-584A-6740-8BAB-126300A1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59891-A2D6-F7F3-E651-DDDC0BCD7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96E6A-446B-5BEF-A25D-644C36AC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2F1B2-811C-D632-0086-62806681A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F87DC5-6407-2D10-111C-786337D76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D854D6-0308-22F9-9E20-AE6C3D39C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907E28-B672-08A4-A5AB-AE1D269F4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F627-7200-6B4A-9F24-337275AF55F9}" type="datetimeFigureOut">
              <a:rPr lang="en-US" smtClean="0"/>
              <a:t>5/5/26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4ED487-E571-88DA-193D-C1997F040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0D219-3AA8-6FE8-7007-3762385CA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3F9D-584A-6740-8BAB-126300A1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2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3F93F-7946-25B6-278E-85BE13A2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1C3A6-D9BC-6F60-ECE0-D6609B33D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F627-7200-6B4A-9F24-337275AF55F9}" type="datetimeFigureOut">
              <a:rPr lang="en-US" smtClean="0"/>
              <a:t>5/5/26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C292E4-F126-853A-E7C0-FE7793C2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BE710-1806-428E-CACC-F54EB0F20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3F9D-584A-6740-8BAB-126300A1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3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3C0F7F-FF4E-8082-6088-3DE42E449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F627-7200-6B4A-9F24-337275AF55F9}" type="datetimeFigureOut">
              <a:rPr lang="en-US" smtClean="0"/>
              <a:t>5/5/26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B40E8-9BCC-BD2C-D777-6933139E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69D95-03F7-3947-EE35-BEC85F1A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3F9D-584A-6740-8BAB-126300A1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4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28A4B-D898-3F6A-3513-DD83AADBF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D9A8B-24F2-782F-7A3B-A6D6B3F5D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2AEDD-6E5D-2B5C-4DC2-AF3299A87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43253-9184-AA7C-62B0-4A86D754A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F627-7200-6B4A-9F24-337275AF55F9}" type="datetimeFigureOut">
              <a:rPr lang="en-US" smtClean="0"/>
              <a:t>5/5/26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BF891-55BE-791B-471E-282D0CA06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F82F5-FB75-4E58-83B5-DCD92AC4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3F9D-584A-6740-8BAB-126300A1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7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97B9C-F73D-A5C9-8FD7-4906A4CA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07AB54-493F-694B-3136-699C95FF7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3F8B0A-8FA1-EA27-F6E0-1838E1B1C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BFA7B-CB23-187F-A6CC-A4D1E62C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F627-7200-6B4A-9F24-337275AF55F9}" type="datetimeFigureOut">
              <a:rPr lang="en-US" smtClean="0"/>
              <a:t>5/5/26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7E0D0-BC85-66F5-8268-293325A1A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DED40-5D11-8FE6-281D-FD80E348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3F9D-584A-6740-8BAB-126300A1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4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5A275-E175-6DC7-A5F6-261B1865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B7EEF-4E8F-008E-B006-7F7512162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7B7B7-07B9-6563-AC22-59647EAE4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F9F627-7200-6B4A-9F24-337275AF55F9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8FE4F-5948-2012-E56E-098C28AE3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AD414-EC1B-E14F-6EB3-4EBF2F6EE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7D3F9D-584A-6740-8BAB-126300A1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0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C84A36-1B74-78FF-AAE4-25D94E1A66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2570"/>
          <a:stretch>
            <a:fillRect/>
          </a:stretch>
        </p:blipFill>
        <p:spPr>
          <a:xfrm>
            <a:off x="34710" y="493005"/>
            <a:ext cx="12122580" cy="587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6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DBD982-B3DE-82E8-90D0-B185F1765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710DDE6-30B4-D427-51AF-52D444F2F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5FBD0D-C687-8C7B-BB5E-04593457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0B12DF-D9FC-E851-C14E-7A501E786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AF8A4E-45D0-C9A5-59F2-FE72A2EBF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C9815D-AD48-82C8-C0F4-6DE3848C6C09}"/>
              </a:ext>
            </a:extLst>
          </p:cNvPr>
          <p:cNvSpPr txBox="1"/>
          <p:nvPr/>
        </p:nvSpPr>
        <p:spPr>
          <a:xfrm>
            <a:off x="504556" y="429657"/>
            <a:ext cx="1118212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Gill Sans MT" panose="020B0502020104020203" pitchFamily="34" charset="77"/>
              </a:rPr>
              <a:t>BENDICIONES DE UN TRABAJO DILIGENTE</a:t>
            </a:r>
          </a:p>
          <a:p>
            <a:pPr algn="ctr"/>
            <a:r>
              <a:rPr lang="en-US" sz="8000" dirty="0">
                <a:solidFill>
                  <a:schemeClr val="accent4">
                    <a:lumMod val="40000"/>
                    <a:lumOff val="60000"/>
                  </a:schemeClr>
                </a:solidFill>
                <a:latin typeface="Gill Sans MT" panose="020B0502020104020203" pitchFamily="34" charset="77"/>
              </a:rPr>
              <a:t>BLESSINGS OF DILIGENT WORK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77"/>
              </a:rPr>
              <a:t>Bishop Ismael Martín del Campo</a:t>
            </a:r>
          </a:p>
        </p:txBody>
      </p:sp>
    </p:spTree>
    <p:extLst>
      <p:ext uri="{BB962C8B-B14F-4D97-AF65-F5344CB8AC3E}">
        <p14:creationId xmlns:p14="http://schemas.microsoft.com/office/powerpoint/2010/main" val="364574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7E707D-4657-6DD8-8B67-9906C89FB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CE3A522-9072-F3B7-1122-47904BC35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03C89F-E631-4D6C-6769-ABEA21558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CC67ED-9DA9-8D99-DB5F-3EA98AF2E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C3F04E-65A4-C4D3-C189-F46C790A1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722F41-1F71-8E98-C004-7F04F7910714}"/>
              </a:ext>
            </a:extLst>
          </p:cNvPr>
          <p:cNvSpPr txBox="1"/>
          <p:nvPr/>
        </p:nvSpPr>
        <p:spPr>
          <a:xfrm>
            <a:off x="504556" y="209319"/>
            <a:ext cx="111821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ill Sans MT" panose="020B0502020104020203" pitchFamily="34" charset="77"/>
              </a:rPr>
              <a:t>Tu </a:t>
            </a:r>
            <a:r>
              <a:rPr lang="en-US" sz="48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trabajo</a:t>
            </a:r>
            <a:r>
              <a:rPr lang="en-US" sz="48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diligente</a:t>
            </a:r>
            <a:r>
              <a:rPr lang="en-US" sz="48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Gill Sans MT" panose="020B0502020104020203" pitchFamily="34" charset="77"/>
              </a:rPr>
              <a:t>protege la </a:t>
            </a:r>
            <a:r>
              <a:rPr lang="en-US" sz="48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doctrina</a:t>
            </a:r>
            <a:r>
              <a:rPr lang="en-US" sz="48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apostólica</a:t>
            </a:r>
            <a:r>
              <a:rPr lang="en-US" sz="4800" dirty="0">
                <a:solidFill>
                  <a:schemeClr val="bg1"/>
                </a:solidFill>
                <a:latin typeface="Gill Sans MT" panose="020B0502020104020203" pitchFamily="34" charset="77"/>
              </a:rPr>
              <a:t>.</a:t>
            </a:r>
          </a:p>
          <a:p>
            <a:pPr algn="ctr"/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" panose="020B0502020104020203" pitchFamily="34" charset="77"/>
              </a:rPr>
              <a:t>Your diligent work </a:t>
            </a:r>
          </a:p>
          <a:p>
            <a:pPr algn="ctr"/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" panose="020B0502020104020203" pitchFamily="34" charset="77"/>
              </a:rPr>
              <a:t>protects the apostolic doctrine.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6EB343-38F8-56D0-BF04-CC16DAE2E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4992" y="3601220"/>
            <a:ext cx="2445209" cy="31155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D1B3EB-4A6D-943F-4D95-0392BC8980A1}"/>
              </a:ext>
            </a:extLst>
          </p:cNvPr>
          <p:cNvSpPr txBox="1"/>
          <p:nvPr/>
        </p:nvSpPr>
        <p:spPr>
          <a:xfrm>
            <a:off x="947448" y="4004816"/>
            <a:ext cx="83965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Antonio C. Nava: 1924, </a:t>
            </a:r>
            <a:r>
              <a:rPr lang="en-US" sz="3600" dirty="0" err="1">
                <a:solidFill>
                  <a:srgbClr val="FFFF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Peligros</a:t>
            </a:r>
            <a:r>
              <a:rPr lang="en-US" sz="3600" dirty="0">
                <a:solidFill>
                  <a:srgbClr val="FFFF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Doctrinales</a:t>
            </a:r>
            <a:r>
              <a:rPr lang="en-US" sz="3600" dirty="0">
                <a:solidFill>
                  <a:srgbClr val="FFFF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.</a:t>
            </a:r>
          </a:p>
          <a:p>
            <a:r>
              <a:rPr lang="en-US" sz="3600" dirty="0">
                <a:solidFill>
                  <a:srgbClr val="FFFF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Primera Convención 1925.</a:t>
            </a:r>
          </a:p>
          <a:p>
            <a:r>
              <a:rPr lang="en-US" sz="3600" dirty="0">
                <a:solidFill>
                  <a:srgbClr val="FFC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Antonio C. Nava: 1924, Doctrinal Dangers.</a:t>
            </a:r>
          </a:p>
          <a:p>
            <a:r>
              <a:rPr lang="en-US" sz="3600" dirty="0">
                <a:solidFill>
                  <a:srgbClr val="FFC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First Convention, 1925.</a:t>
            </a:r>
          </a:p>
        </p:txBody>
      </p:sp>
    </p:spTree>
    <p:extLst>
      <p:ext uri="{BB962C8B-B14F-4D97-AF65-F5344CB8AC3E}">
        <p14:creationId xmlns:p14="http://schemas.microsoft.com/office/powerpoint/2010/main" val="3600825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EC3AD0-62A5-B9E8-BF98-E2FFCA138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A98DD89-CA20-D71F-FA87-451646E6F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5F2D4E-BEE3-E668-F214-BA01C3B04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A4D79C-4F23-25F1-9345-4666D9715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68CF86-F1D3-098D-769F-63F401C06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131BB5-F995-C5DE-1A67-6B828ADD3253}"/>
              </a:ext>
            </a:extLst>
          </p:cNvPr>
          <p:cNvSpPr txBox="1"/>
          <p:nvPr/>
        </p:nvSpPr>
        <p:spPr>
          <a:xfrm>
            <a:off x="341524" y="319487"/>
            <a:ext cx="115126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Gill Sans MT" panose="020B0502020104020203" pitchFamily="34" charset="77"/>
              </a:rPr>
              <a:t>Tu </a:t>
            </a:r>
            <a:r>
              <a:rPr lang="en-US" sz="44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trabajo</a:t>
            </a:r>
            <a:r>
              <a:rPr lang="en-US" sz="44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diligente</a:t>
            </a:r>
            <a:r>
              <a:rPr lang="en-US" sz="44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</a:p>
          <a:p>
            <a:pPr algn="ctr"/>
            <a:r>
              <a:rPr lang="en-US" sz="44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preserva</a:t>
            </a:r>
            <a:r>
              <a:rPr lang="en-US" sz="4400" dirty="0">
                <a:solidFill>
                  <a:schemeClr val="bg1"/>
                </a:solidFill>
                <a:latin typeface="Gill Sans MT" panose="020B0502020104020203" pitchFamily="34" charset="77"/>
              </a:rPr>
              <a:t> la </a:t>
            </a:r>
            <a:r>
              <a:rPr lang="en-US" sz="44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historia</a:t>
            </a:r>
            <a:r>
              <a:rPr lang="en-US" sz="4400" dirty="0">
                <a:solidFill>
                  <a:schemeClr val="bg1"/>
                </a:solidFill>
                <a:latin typeface="Gill Sans MT" panose="020B0502020104020203" pitchFamily="34" charset="77"/>
              </a:rPr>
              <a:t> de la </a:t>
            </a:r>
            <a:r>
              <a:rPr lang="en-US" sz="44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Asamblea</a:t>
            </a:r>
            <a:endParaRPr lang="en-US" sz="4400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pPr algn="ctr"/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" panose="020B0502020104020203" pitchFamily="34" charset="77"/>
              </a:rPr>
              <a:t>Your diligent work </a:t>
            </a:r>
          </a:p>
          <a:p>
            <a:pPr algn="ctr"/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" panose="020B0502020104020203" pitchFamily="34" charset="77"/>
              </a:rPr>
              <a:t>preserve the history of the Assembly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D024F4-DC42-F6F0-AA74-9287087D957C}"/>
              </a:ext>
            </a:extLst>
          </p:cNvPr>
          <p:cNvSpPr txBox="1"/>
          <p:nvPr/>
        </p:nvSpPr>
        <p:spPr>
          <a:xfrm>
            <a:off x="2921122" y="3721208"/>
            <a:ext cx="62245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Bernardo Hernández: </a:t>
            </a:r>
          </a:p>
          <a:p>
            <a:pPr algn="ctr"/>
            <a:r>
              <a:rPr lang="en-US" sz="3600" dirty="0" err="1">
                <a:solidFill>
                  <a:srgbClr val="FFFF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Secretario</a:t>
            </a:r>
            <a:r>
              <a:rPr lang="en-US" sz="3600" dirty="0">
                <a:solidFill>
                  <a:srgbClr val="FFFF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General, 1926-1948.</a:t>
            </a:r>
          </a:p>
          <a:p>
            <a:pPr algn="ctr"/>
            <a:r>
              <a:rPr lang="en-US" sz="3600" dirty="0">
                <a:solidFill>
                  <a:srgbClr val="FFC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Bernardo Hernández: </a:t>
            </a:r>
          </a:p>
          <a:p>
            <a:pPr algn="ctr"/>
            <a:r>
              <a:rPr lang="en-US" sz="3600" dirty="0">
                <a:solidFill>
                  <a:srgbClr val="FFC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General Secretary 1926-1948.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D977E3-1D5F-78C9-5B29-D294011C5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60" y="3465905"/>
            <a:ext cx="2648145" cy="30681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3BFCEE-1787-5F65-D97C-67E15CA26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06" y="3465905"/>
            <a:ext cx="2563303" cy="323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5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B1C466-61B9-0519-929F-F12695840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F766836-DBC2-389B-E67C-53D53AF58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3366CD-06B6-C2DD-F706-D54345824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8D8DDC-F74F-03DA-808E-7466A621F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CDB97B-1AA4-BA35-32BD-DD046BDC2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EEE4C7-C160-B559-1B3F-B25860369022}"/>
              </a:ext>
            </a:extLst>
          </p:cNvPr>
          <p:cNvSpPr txBox="1"/>
          <p:nvPr/>
        </p:nvSpPr>
        <p:spPr>
          <a:xfrm>
            <a:off x="341524" y="376494"/>
            <a:ext cx="115126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Gill Sans MT" panose="020B0502020104020203" pitchFamily="34" charset="77"/>
              </a:rPr>
              <a:t>Tu </a:t>
            </a:r>
            <a:r>
              <a:rPr lang="en-US" sz="44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trabajo</a:t>
            </a:r>
            <a:r>
              <a:rPr lang="en-US" sz="44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diligente</a:t>
            </a:r>
            <a:r>
              <a:rPr lang="en-US" sz="44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evita</a:t>
            </a:r>
            <a:r>
              <a:rPr lang="en-US" sz="44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que</a:t>
            </a:r>
            <a:r>
              <a:rPr lang="en-US" sz="44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congregaciones</a:t>
            </a:r>
            <a:r>
              <a:rPr lang="en-US" sz="44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Gill Sans MT" panose="020B0502020104020203" pitchFamily="34" charset="77"/>
              </a:rPr>
              <a:t>se </a:t>
            </a:r>
            <a:r>
              <a:rPr lang="en-US" sz="44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dividan</a:t>
            </a:r>
            <a:r>
              <a:rPr lang="en-US" sz="4400" dirty="0">
                <a:solidFill>
                  <a:schemeClr val="bg1"/>
                </a:solidFill>
                <a:latin typeface="Gill Sans MT" panose="020B0502020104020203" pitchFamily="34" charset="77"/>
              </a:rPr>
              <a:t> de la  </a:t>
            </a:r>
            <a:r>
              <a:rPr lang="en-US" sz="44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Asamblea</a:t>
            </a:r>
            <a:endParaRPr lang="en-US" sz="4400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pPr algn="ctr"/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" panose="020B0502020104020203" pitchFamily="34" charset="77"/>
              </a:rPr>
              <a:t>Your diligent work prevents congregations from splitting from the Assembly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Gill Sans MT" panose="020B0502020104020203" pitchFamily="34" charset="77"/>
              </a:rPr>
              <a:t>2001- Los Angeles District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1D6074-882B-1AD6-2CA0-F142D6E08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8742"/>
            <a:ext cx="12192233" cy="22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8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503327-A2F7-D410-1A72-9AE68EECD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C02149D-266D-E79F-80AA-382962700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342173-21B0-460B-72C0-84091A2FF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F1E14F-953A-8C52-3880-F59287105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AB1FCE-B8DE-BB46-03A3-C140838E1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475833-6484-4179-711B-D69AE091E49C}"/>
              </a:ext>
            </a:extLst>
          </p:cNvPr>
          <p:cNvSpPr txBox="1"/>
          <p:nvPr/>
        </p:nvSpPr>
        <p:spPr>
          <a:xfrm>
            <a:off x="115107" y="445623"/>
            <a:ext cx="634417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77"/>
              </a:rPr>
              <a:t>Tu </a:t>
            </a:r>
            <a:r>
              <a:rPr lang="en-US" sz="38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trabajo</a:t>
            </a:r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diligente</a:t>
            </a:r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levantando</a:t>
            </a:r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actas</a:t>
            </a:r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77"/>
              </a:rPr>
              <a:t> y </a:t>
            </a:r>
            <a:r>
              <a:rPr lang="en-US" sz="38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haciendo</a:t>
            </a:r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los</a:t>
            </a:r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reportes</a:t>
            </a:r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legales</a:t>
            </a:r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77"/>
              </a:rPr>
              <a:t>, </a:t>
            </a:r>
            <a:r>
              <a:rPr lang="en-US" sz="38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evita</a:t>
            </a:r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demandas</a:t>
            </a:r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77"/>
              </a:rPr>
              <a:t> y protege </a:t>
            </a:r>
            <a:r>
              <a:rPr lang="en-US" sz="38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los</a:t>
            </a:r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recursos</a:t>
            </a:r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77"/>
              </a:rPr>
              <a:t> de la </a:t>
            </a:r>
            <a:r>
              <a:rPr lang="en-US" sz="38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Asamblea</a:t>
            </a:r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Apostólica</a:t>
            </a:r>
            <a:endParaRPr lang="en-US" sz="3800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pPr algn="ctr"/>
            <a:r>
              <a:rPr lang="en-US" sz="38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" panose="020B0502020104020203" pitchFamily="34" charset="77"/>
              </a:rPr>
              <a:t>Your diligent work in taking minutes and preparing legal reports prevents lawsuits and protects the resources of the Apostolic Assembly.</a:t>
            </a:r>
          </a:p>
        </p:txBody>
      </p:sp>
      <p:pic>
        <p:nvPicPr>
          <p:cNvPr id="2" name="Picture 1" descr="Diseño de póster de 3 millones de dólares con renderizado 3d en color  dorado | PSD Premium">
            <a:extLst>
              <a:ext uri="{FF2B5EF4-FFF2-40B4-BE49-F238E27FC236}">
                <a16:creationId xmlns:a16="http://schemas.microsoft.com/office/drawing/2014/main" id="{FC5889CA-D9AD-5639-4999-BA36704F8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784" y="445623"/>
            <a:ext cx="5185229" cy="2849391"/>
          </a:xfrm>
          <a:prstGeom prst="rect">
            <a:avLst/>
          </a:prstGeom>
        </p:spPr>
      </p:pic>
      <p:pic>
        <p:nvPicPr>
          <p:cNvPr id="3" name="Picture 2" descr="100 mil dólares con textura dorada y símbolo numérico 3D | PSD Premium">
            <a:extLst>
              <a:ext uri="{FF2B5EF4-FFF2-40B4-BE49-F238E27FC236}">
                <a16:creationId xmlns:a16="http://schemas.microsoft.com/office/drawing/2014/main" id="{E6C8EB1B-171B-CBCC-9C67-F1DE815BC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542" y="3495897"/>
            <a:ext cx="5121471" cy="2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76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10EB9F-E474-C430-1989-699B96FDC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8A2EDCE-6B00-0742-0E2A-A216546F1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FEC356-3B17-F506-F3C2-44A40B6B4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C7E55C-9A7B-CD18-2B56-F28F662B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97013C-EB82-7F82-5528-F385BDEFB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7A1AA7-6FE5-E5B4-5A85-35D38251B464}"/>
              </a:ext>
            </a:extLst>
          </p:cNvPr>
          <p:cNvSpPr txBox="1"/>
          <p:nvPr/>
        </p:nvSpPr>
        <p:spPr>
          <a:xfrm>
            <a:off x="304800" y="391137"/>
            <a:ext cx="612182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77"/>
              </a:rPr>
              <a:t>Tu </a:t>
            </a:r>
            <a:r>
              <a:rPr lang="en-US" sz="36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trabajo</a:t>
            </a:r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diligente</a:t>
            </a:r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teniendo</a:t>
            </a:r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registro</a:t>
            </a:r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77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todos</a:t>
            </a:r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los</a:t>
            </a:r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títulos</a:t>
            </a:r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77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propiedad</a:t>
            </a:r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77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los</a:t>
            </a:r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templos</a:t>
            </a:r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77"/>
              </a:rPr>
              <a:t>, protege </a:t>
            </a:r>
            <a:r>
              <a:rPr lang="en-US" sz="36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el</a:t>
            </a:r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sacrificio</a:t>
            </a:r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financiero</a:t>
            </a:r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77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nuestras</a:t>
            </a:r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congregaciones</a:t>
            </a:r>
            <a:endParaRPr lang="en-US" sz="3600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Gill Sans MT" panose="020B0502020104020203" pitchFamily="34" charset="77"/>
              </a:rPr>
              <a:t>Artículo</a:t>
            </a:r>
            <a:r>
              <a:rPr lang="en-US" sz="2800" dirty="0">
                <a:solidFill>
                  <a:srgbClr val="FFFF00"/>
                </a:solidFill>
                <a:latin typeface="Gill Sans MT" panose="020B0502020104020203" pitchFamily="34" charset="77"/>
              </a:rPr>
              <a:t> 64, </a:t>
            </a:r>
            <a:r>
              <a:rPr lang="en-US" sz="2800" dirty="0" err="1">
                <a:solidFill>
                  <a:srgbClr val="FFFF00"/>
                </a:solidFill>
                <a:latin typeface="Gill Sans MT" panose="020B0502020104020203" pitchFamily="34" charset="77"/>
              </a:rPr>
              <a:t>inciso</a:t>
            </a:r>
            <a:r>
              <a:rPr lang="en-US" sz="2800" dirty="0">
                <a:solidFill>
                  <a:srgbClr val="FFFF00"/>
                </a:solidFill>
                <a:latin typeface="Gill Sans MT" panose="020B0502020104020203" pitchFamily="34" charset="77"/>
              </a:rPr>
              <a:t> II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" panose="020B0502020104020203" pitchFamily="34" charset="77"/>
              </a:rPr>
              <a:t>Your diligent work in keeping records of all church property profiles, protects the financial sacrifices of our congregations.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Gill Sans MT" panose="020B0502020104020203" pitchFamily="34" charset="77"/>
              </a:rPr>
              <a:t>Article 64, paragraph II</a:t>
            </a:r>
          </a:p>
        </p:txBody>
      </p:sp>
      <p:pic>
        <p:nvPicPr>
          <p:cNvPr id="2" name="Picture 1" descr="Certificado de propiedad del registro público (finca madre) in Costa Rica">
            <a:extLst>
              <a:ext uri="{FF2B5EF4-FFF2-40B4-BE49-F238E27FC236}">
                <a16:creationId xmlns:a16="http://schemas.microsoft.com/office/drawing/2014/main" id="{6FA260EB-4CF0-AB1D-FAD2-F9EC5175E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022" y="391137"/>
            <a:ext cx="5111871" cy="607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90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9959C2-2968-64D1-C6AC-4453920C7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FFE9E91-28B1-D4C4-0BFA-DCE2502A6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903A9C-6DB6-AB1D-E635-6807202A1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BD79B9-2F1D-A320-0FA5-63B6D8265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DECF48-5A62-F80F-B8C0-82644E381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A800AB-B387-B080-ABF0-BF2AB25694F5}"/>
              </a:ext>
            </a:extLst>
          </p:cNvPr>
          <p:cNvSpPr txBox="1"/>
          <p:nvPr/>
        </p:nvSpPr>
        <p:spPr>
          <a:xfrm>
            <a:off x="477065" y="225255"/>
            <a:ext cx="112371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77"/>
              </a:rPr>
              <a:t>Tu </a:t>
            </a:r>
            <a:r>
              <a:rPr lang="en-US" sz="40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trabajo</a:t>
            </a: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diligente</a:t>
            </a: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77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estando</a:t>
            </a: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alerta</a:t>
            </a: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como</a:t>
            </a: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estrecho</a:t>
            </a: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colaborador</a:t>
            </a: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77"/>
              </a:rPr>
              <a:t> de </a:t>
            </a:r>
            <a:r>
              <a:rPr lang="en-US" sz="40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tu</a:t>
            </a: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77"/>
              </a:rPr>
              <a:t> Obispo, protege </a:t>
            </a:r>
            <a:r>
              <a:rPr lang="en-US" sz="40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el</a:t>
            </a: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bienestar</a:t>
            </a: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77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espiritual</a:t>
            </a: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77"/>
              </a:rPr>
              <a:t> de </a:t>
            </a:r>
            <a:r>
              <a:rPr lang="en-US" sz="40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tu</a:t>
            </a: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77"/>
              </a:rPr>
              <a:t> Distrito (</a:t>
            </a:r>
            <a:r>
              <a:rPr lang="en-US" sz="40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artículo</a:t>
            </a: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77"/>
              </a:rPr>
              <a:t> 64, </a:t>
            </a:r>
            <a:r>
              <a:rPr lang="en-US" sz="40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inciso</a:t>
            </a: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77"/>
              </a:rPr>
              <a:t> I)</a:t>
            </a:r>
          </a:p>
          <a:p>
            <a:pPr algn="ctr"/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" panose="020B0502020104020203" pitchFamily="34" charset="77"/>
              </a:rPr>
              <a:t>Your diligent work, being vigilant as a close collaborator of your Bishop, protects the spiritual well-being of your District (article 64, paragraph I)</a:t>
            </a:r>
          </a:p>
        </p:txBody>
      </p:sp>
      <p:pic>
        <p:nvPicPr>
          <p:cNvPr id="3" name="Picture 2" descr="September 25th: See Something, Say Something | Security Systems and  Security Monitoring Houston | Cultris Security Systems">
            <a:extLst>
              <a:ext uri="{FF2B5EF4-FFF2-40B4-BE49-F238E27FC236}">
                <a16:creationId xmlns:a16="http://schemas.microsoft.com/office/drawing/2014/main" id="{3B271687-C030-3C32-4B07-856AE3B031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517"/>
          <a:stretch>
            <a:fillRect/>
          </a:stretch>
        </p:blipFill>
        <p:spPr>
          <a:xfrm>
            <a:off x="861822" y="4349064"/>
            <a:ext cx="10467590" cy="243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92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267</Words>
  <Application>Microsoft Macintosh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Gill Sans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Ismael Martin Del Campo</dc:creator>
  <cp:lastModifiedBy>Ismael Martin Del Campo</cp:lastModifiedBy>
  <cp:revision>3</cp:revision>
  <dcterms:created xsi:type="dcterms:W3CDTF">2026-05-05T05:21:07Z</dcterms:created>
  <dcterms:modified xsi:type="dcterms:W3CDTF">2026-05-05T08:13:47Z</dcterms:modified>
</cp:coreProperties>
</file>