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9" r:id="rId2"/>
    <p:sldId id="257" r:id="rId3"/>
    <p:sldId id="264" r:id="rId4"/>
    <p:sldId id="265" r:id="rId5"/>
    <p:sldId id="261" r:id="rId6"/>
    <p:sldId id="266" r:id="rId7"/>
    <p:sldId id="267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C0F1"/>
    <a:srgbClr val="071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16"/>
    <p:restoredTop sz="82051"/>
  </p:normalViewPr>
  <p:slideViewPr>
    <p:cSldViewPr snapToGrid="0" showGuides="1">
      <p:cViewPr varScale="1">
        <p:scale>
          <a:sx n="102" d="100"/>
          <a:sy n="102" d="100"/>
        </p:scale>
        <p:origin x="216" y="7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30B74-E2C6-494A-AD76-B54850B7CB1A}" type="datetimeFigureOut">
              <a:rPr lang="es-MX" smtClean="0"/>
              <a:t>05/05/26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4AFA9-5BEA-480A-BB98-81FF03C4711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2007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Entender el caso y situación de cada pastor.  Ver cual son sus virtudes y cuales son sus debilidades para poder extender la ayuda adecuada.  Un refrán mexicano “El dolor de Andres cual Es” Fortalecerlos a ellos también dándoles herramientas (Google </a:t>
            </a:r>
            <a:r>
              <a:rPr lang="es-MX" dirty="0" err="1"/>
              <a:t>Forms</a:t>
            </a:r>
            <a:r>
              <a:rPr lang="es-MX" dirty="0"/>
              <a:t>, Emails, Formularios fáciles, archivos compartidos, talleres, entrenamientos, </a:t>
            </a:r>
            <a:r>
              <a:rPr lang="es-MX" dirty="0" err="1"/>
              <a:t>etc</a:t>
            </a:r>
            <a:r>
              <a:rPr lang="es-MX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4AFA9-5BEA-480A-BB98-81FF03C47110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5988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5179B-7E7E-B032-CDBA-FC41B3764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09532D-D451-6EF5-1C56-EE80B61E47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7C6496-57C8-7EC2-87CD-3E23479A58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Entender el caso y situación de cada pastor.  Ver cual son sus virtudes y cuales son sus debilidades para poder extender la ayuda adecuada.  Un refrán mexicano “El dolor de Andres cual Es” Fortalecerlos a ellos también dándoles herramientas (Google </a:t>
            </a:r>
            <a:r>
              <a:rPr lang="es-MX" dirty="0" err="1"/>
              <a:t>Forms</a:t>
            </a:r>
            <a:r>
              <a:rPr lang="es-MX" dirty="0"/>
              <a:t>, Emails, Formularios fáciles, archivos compartidos, talleres, entrenamientos, </a:t>
            </a:r>
            <a:r>
              <a:rPr lang="es-MX" dirty="0" err="1"/>
              <a:t>etc</a:t>
            </a:r>
            <a:r>
              <a:rPr lang="es-MX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CCD58-58DE-8410-FB8E-25D236B52C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4AFA9-5BEA-480A-BB98-81FF03C47110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0144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AC2ED-0E98-0A05-7236-8A340482E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BF0803-082E-DD11-46B0-512A82AD43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053D4D-C769-C697-3F3D-B0CE720C54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Entender el caso y situación de cada pastor.  Ver cual son sus virtudes y cuales son sus debilidades para poder extender la ayuda adecuada.  Un refrán mexicano “El dolor de Andres cual Es” Fortalecerlos a ellos también dándoles herramientas (Google </a:t>
            </a:r>
            <a:r>
              <a:rPr lang="es-MX" dirty="0" err="1"/>
              <a:t>Forms</a:t>
            </a:r>
            <a:r>
              <a:rPr lang="es-MX" dirty="0"/>
              <a:t>, Emails, Formularios fáciles, archivos compartidos, talleres, entrenamientos, </a:t>
            </a:r>
            <a:r>
              <a:rPr lang="es-MX" dirty="0" err="1"/>
              <a:t>etc</a:t>
            </a:r>
            <a:r>
              <a:rPr lang="es-MX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A7529-2B10-1F54-57BB-B01D889006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4AFA9-5BEA-480A-BB98-81FF03C47110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4246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No estas solo tienes un equipo en quien apoyarte.  Usa la voz de los ancianos y la fuerza del obispo.  Busca expertos del tema, experiencias, </a:t>
            </a:r>
            <a:r>
              <a:rPr lang="es-MX" dirty="0" err="1"/>
              <a:t>etc</a:t>
            </a:r>
            <a:endParaRPr lang="es-MX" dirty="0"/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4AFA9-5BEA-480A-BB98-81FF03C47110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4936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67FCF-05A9-BA07-B400-439A7F985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754565-A2AB-B2D1-FCC4-A0D52C7300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E17EAB-1FC7-3F9A-BAD3-79BAFCE8DE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 Forma un plan de acción con fechas topes y darle seguimiento.   Aférranos como Jacob al angel.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E4C3B-4348-1F5C-7C82-A3E9E4933E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4AFA9-5BEA-480A-BB98-81FF03C47110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175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8F54C-DEFA-A603-D495-2F7F0334A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8BAE69-3E5C-3795-9850-0F61BDB079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A0AC59-CB7D-40A3-4685-87C9AE3291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 Forma un plan de acción con fechas topes y darle seguimiento.   Aférranos como Jacob al angel.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88396-4260-F8BB-165D-F12525AC6D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4AFA9-5BEA-480A-BB98-81FF03C47110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6805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38E5E-5EC9-B2FD-D34D-79527C273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646B1E-2DE4-B0E4-5C61-B55ED8904B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8CC762-EBD6-2A4A-BC17-9759600781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 Se trabajo en equipo.  El distrito cumplió. Todos nos sentimos parte del triunfo.  Gloria a Dios!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6BDA8-EF01-8CF9-EE85-54C192E436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4AFA9-5BEA-480A-BB98-81FF03C47110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691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4AB06-73DC-BAEC-8829-46467441E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F115AE-4CAC-94A6-F54C-76459C81F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FDC7E-F16B-BCBB-E0AA-F2DB3CB87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1BFE-1CDE-1D4D-B152-9378A4919618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CE1A7-A9E1-AAF2-4148-EF6807363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CE6C7-8C1C-0EB5-065D-915D5DDB4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1DE-DB11-1C4E-B0D2-3CE03ED8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2C164-07F3-E687-0376-52B4CCAD4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CDC9DE-89E5-668D-E3AC-82E991AD8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71924-BEE5-7A60-537D-BA76D8537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1BFE-1CDE-1D4D-B152-9378A4919618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2246C-7ED3-F339-1E29-C6ACA87EC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B00-A58B-3E8A-3786-49260D25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1DE-DB11-1C4E-B0D2-3CE03ED8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8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1522E4-5857-F9E5-E987-4F0114D7F0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64361A-15E1-B419-B79F-0AA0FB14A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E927D-8F18-34FE-78B0-ADDB521BF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1BFE-1CDE-1D4D-B152-9378A4919618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64534-C990-0E7E-1CCC-83A32033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FA44E-500E-FA0A-6784-29E598EE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1DE-DB11-1C4E-B0D2-3CE03ED8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6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5703E-6C7C-4195-96D8-14FCAAF45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D61E0-53F9-82D1-E2CE-331B2226E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5C7F0-3027-93DB-E2FA-CDB21D692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1BFE-1CDE-1D4D-B152-9378A4919618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2974A-DDC0-AE51-C572-899DC5ECA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AEFBD-7FB3-98B7-A4A4-C3B147CE3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1DE-DB11-1C4E-B0D2-3CE03ED8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8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43A94-8282-B3F4-9A9C-250ACCD9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438D0-FCC6-9E48-D892-FE36DCC34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A0A87-F877-0005-9B91-E8346D28B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1BFE-1CDE-1D4D-B152-9378A4919618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BF8CA-07B6-5B08-86F9-C33A6AA8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ECC93-8F6D-CF9F-ABAC-DFE826D8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1DE-DB11-1C4E-B0D2-3CE03ED8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1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4603F-34EF-994B-22F6-70F10FDF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F6489-A957-B42E-DF49-B6ECC62C9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2B5DA-5B2B-850C-E8C8-F28B0B29F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22749-F4A7-1D46-E381-52384416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1BFE-1CDE-1D4D-B152-9378A4919618}" type="datetimeFigureOut">
              <a:rPr lang="en-US" smtClean="0"/>
              <a:t>5/5/26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03C2E-9DDB-0B9A-4381-F4C748FB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00976-182B-BCE7-0A37-50C0F9C4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1DE-DB11-1C4E-B0D2-3CE03ED8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0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4B754-B4FF-C5FC-9435-1B78B82D8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81B8A-6ED2-2262-8EFB-53D59FC43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5FBEB-5AA2-0B2E-BF1B-D87AF79FC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C0F28-CDAE-13F0-019E-C121B639ED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F11677-E240-2389-D2E7-0520A04C26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5971A0-8A99-2AD0-3F86-C55A3CD3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1BFE-1CDE-1D4D-B152-9378A4919618}" type="datetimeFigureOut">
              <a:rPr lang="en-US" smtClean="0"/>
              <a:t>5/5/26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8B77F6-CC63-FC6B-796C-60E3A1ABA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913A6D-76AC-ADBC-786A-029BE800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1DE-DB11-1C4E-B0D2-3CE03ED8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8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E7A6F-BB8F-D240-7C93-F418FFB0D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6E773-E427-80DC-6DE7-2C50B1A97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1BFE-1CDE-1D4D-B152-9378A4919618}" type="datetimeFigureOut">
              <a:rPr lang="en-US" smtClean="0"/>
              <a:t>5/5/26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76700-7B04-91F1-3D6F-0E86D0514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83AC6F-5B29-695B-37AC-CEFEA20C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1DE-DB11-1C4E-B0D2-3CE03ED8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8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01BF6D-20A3-1ECD-3B64-8CB24251D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1BFE-1CDE-1D4D-B152-9378A4919618}" type="datetimeFigureOut">
              <a:rPr lang="en-US" smtClean="0"/>
              <a:t>5/5/26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06FCD2-3630-B452-F4B6-252E8502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DE3A0-5F30-49C8-D905-C4EB30816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1DE-DB11-1C4E-B0D2-3CE03ED8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3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FF00-E1BE-7239-3F48-930019AAD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22B3C-6167-63EF-4CDD-EE70A6F84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D8BBF-4461-ADAC-7FD1-4283627E1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84FF6-B0B0-A616-532F-4B2237B1E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1BFE-1CDE-1D4D-B152-9378A4919618}" type="datetimeFigureOut">
              <a:rPr lang="en-US" smtClean="0"/>
              <a:t>5/5/26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A9171-03FE-53FC-9608-574425ADB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13E13-89C7-5D97-97C3-EBDE29E3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1DE-DB11-1C4E-B0D2-3CE03ED8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1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96D3D-7B5F-F7B6-6E03-17D8149BD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99E76-B8E2-F097-6680-B3D95DAE2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29343-67E8-63DC-721F-921A2064E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21D6A-E864-BACE-FDD4-FADB9ADAA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1BFE-1CDE-1D4D-B152-9378A4919618}" type="datetimeFigureOut">
              <a:rPr lang="en-US" smtClean="0"/>
              <a:t>5/5/26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1D278-2234-3688-E8A2-91814190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AC364-5FFD-E5E7-B733-425C74B9B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91DE-DB11-1C4E-B0D2-3CE03ED8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4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8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DA037D-3294-331D-184F-6687E1F54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5F6CD-614B-1FC9-01D8-80995B2D5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AF7D4-FDA7-77E0-F009-C95051220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21BFE-1CDE-1D4D-B152-9378A4919618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156D0-A25E-82E1-3C83-5E1BA174F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8E5A2-FDC2-767D-8569-D09B6A8FE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3691DE-DB11-1C4E-B0D2-3CE03ED8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0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497E5-52AF-F1A6-8470-C0203530D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and and arrows pointing up">
            <a:extLst>
              <a:ext uri="{FF2B5EF4-FFF2-40B4-BE49-F238E27FC236}">
                <a16:creationId xmlns:a16="http://schemas.microsoft.com/office/drawing/2014/main" id="{A58B5863-B26F-87D0-A380-3BC732A2A0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23" r="1" b="1"/>
          <a:stretch>
            <a:fillRect/>
          </a:stretch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DFC06E-DB80-149B-549B-1EB600EAB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noProof="0" dirty="0">
                <a:solidFill>
                  <a:srgbClr val="FFFFFF"/>
                </a:solidFill>
              </a:rPr>
              <a:t>La </a:t>
            </a:r>
            <a:r>
              <a:rPr lang="en-US" sz="4800" noProof="0" dirty="0" err="1">
                <a:solidFill>
                  <a:srgbClr val="FFFFFF"/>
                </a:solidFill>
              </a:rPr>
              <a:t>Estrategia</a:t>
            </a:r>
            <a:r>
              <a:rPr lang="en-US" sz="4800" noProof="0" dirty="0">
                <a:solidFill>
                  <a:srgbClr val="FFFFFF"/>
                </a:solidFill>
              </a:rPr>
              <a:t> de David</a:t>
            </a: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19C0F1"/>
                </a:solidFill>
              </a:rPr>
              <a:t>The Strategy of David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7CA5A7-8BA9-6F9F-9DD9-5951DD776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6" y="4551037"/>
            <a:ext cx="5449479" cy="15780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 Samuel 30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5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30E52-A03B-D70D-DBC4-AD8F9A715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96" y="396315"/>
            <a:ext cx="10515600" cy="1193732"/>
          </a:xfrm>
        </p:spPr>
        <p:txBody>
          <a:bodyPr/>
          <a:lstStyle/>
          <a:p>
            <a:r>
              <a:rPr lang="es-MX" noProof="0" dirty="0">
                <a:solidFill>
                  <a:schemeClr val="bg1"/>
                </a:solidFill>
              </a:rPr>
              <a:t>Fortalecer / </a:t>
            </a:r>
            <a:r>
              <a:rPr lang="es-MX" noProof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Strengthen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5071E-6FEC-DD14-9B3F-E98EBC3C0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496" y="1764834"/>
            <a:ext cx="10515600" cy="4408138"/>
          </a:xfrm>
        </p:spPr>
        <p:txBody>
          <a:bodyPr>
            <a:normAutofit fontScale="92500"/>
          </a:bodyPr>
          <a:lstStyle/>
          <a:p>
            <a:r>
              <a:rPr lang="es-ES" sz="3500" noProof="0" dirty="0">
                <a:solidFill>
                  <a:schemeClr val="bg1"/>
                </a:solidFill>
              </a:rPr>
              <a:t>Y David se angustió mucho, porque el pueblo hablaba de apedrearlo, pues todo el pueblo estaba en amargura de alma, cada uno por sus hijos y por sus hijas; </a:t>
            </a:r>
            <a:r>
              <a:rPr lang="es-ES" sz="3500" u="sng" noProof="0" dirty="0">
                <a:solidFill>
                  <a:schemeClr val="bg1"/>
                </a:solidFill>
              </a:rPr>
              <a:t>mas David se fortaleció en Jehová su Dios</a:t>
            </a:r>
            <a:r>
              <a:rPr lang="es-ES" sz="3500" noProof="0" dirty="0">
                <a:solidFill>
                  <a:schemeClr val="bg1"/>
                </a:solidFill>
              </a:rPr>
              <a:t>. V.6</a:t>
            </a:r>
          </a:p>
          <a:p>
            <a:r>
              <a:rPr lang="en-US" sz="35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And David was greatly distressed, because the people were talking about stoning him, for all the people were bitter in soul, each one for his sons and for his daughters; </a:t>
            </a:r>
            <a:r>
              <a:rPr lang="en-US" sz="3500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but David was strengthened in the Lord his God</a:t>
            </a:r>
            <a:r>
              <a:rPr lang="en-US" sz="35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V.6</a:t>
            </a:r>
            <a:endParaRPr lang="es-ES" sz="35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s-MX" noProof="0" dirty="0">
              <a:solidFill>
                <a:schemeClr val="bg1"/>
              </a:solidFill>
            </a:endParaRPr>
          </a:p>
        </p:txBody>
      </p:sp>
      <p:pic>
        <p:nvPicPr>
          <p:cNvPr id="27" name="Graphic 26" descr="Hammer1 outline">
            <a:extLst>
              <a:ext uri="{FF2B5EF4-FFF2-40B4-BE49-F238E27FC236}">
                <a16:creationId xmlns:a16="http://schemas.microsoft.com/office/drawing/2014/main" id="{5190B3EA-E634-609D-181E-6AA23F0C2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653" y="4968315"/>
            <a:ext cx="1889685" cy="188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4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26FB5-996D-FDB9-69B5-915DB51A3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DD915-2773-7962-8B7A-02A6878C0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96" y="550004"/>
            <a:ext cx="10515600" cy="1193732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Fortalecer / </a:t>
            </a:r>
            <a:r>
              <a:rPr lang="es-MX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Strengthen</a:t>
            </a:r>
            <a:endParaRPr lang="es-MX" noProof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20F58-4D5D-ED19-DF0A-89D629746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496" y="2247277"/>
            <a:ext cx="10515600" cy="3463853"/>
          </a:xfrm>
        </p:spPr>
        <p:txBody>
          <a:bodyPr>
            <a:normAutofit fontScale="92500"/>
          </a:bodyPr>
          <a:lstStyle/>
          <a:p>
            <a:r>
              <a:rPr lang="es-ES" sz="4000" dirty="0">
                <a:solidFill>
                  <a:schemeClr val="bg1"/>
                </a:solidFill>
              </a:rPr>
              <a:t>Ante todo, lo negativo o oposición lo mejor que podemos hacer es fortalecernos para mantener la perspectiva y no perder el animo.</a:t>
            </a:r>
          </a:p>
          <a:p>
            <a:r>
              <a:rPr lang="en-US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 the face of all the negative or opposition, the best thing we can do is strengthen ourselves to maintain perspective and not lose heart.</a:t>
            </a:r>
            <a:endParaRPr lang="es-ES" sz="4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Graphic 3" descr="Hammer1 outline">
            <a:extLst>
              <a:ext uri="{FF2B5EF4-FFF2-40B4-BE49-F238E27FC236}">
                <a16:creationId xmlns:a16="http://schemas.microsoft.com/office/drawing/2014/main" id="{7D488426-2B08-B8BA-7C19-B9782B898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653" y="4968315"/>
            <a:ext cx="1889685" cy="188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0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B1C18-5B60-E829-4667-83C512C56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EC404-1F7D-5D42-8B8A-FC309AF71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96" y="139145"/>
            <a:ext cx="10515600" cy="1193732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Fortalecer / </a:t>
            </a:r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Strengthen</a:t>
            </a:r>
            <a:endParaRPr lang="es-MX" noProof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1685E-D8E0-DA85-56AD-A081B30A5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496" y="1175714"/>
            <a:ext cx="10942154" cy="4996486"/>
          </a:xfrm>
        </p:spPr>
        <p:txBody>
          <a:bodyPr>
            <a:normAutofit fontScale="85000" lnSpcReduction="10000"/>
          </a:bodyPr>
          <a:lstStyle/>
          <a:p>
            <a:r>
              <a:rPr lang="es-ES" sz="3500" dirty="0">
                <a:solidFill>
                  <a:schemeClr val="bg1"/>
                </a:solidFill>
              </a:rPr>
              <a:t>Mantener la perspectiva es la capacidad de evaluar situaciones de manera razonable y sensata, viendo el panorama general sin exagerar lo positivo o negativo. Implica reducir malentendidos, mejorar la resolución de problemas y comprender las emociones ajenas. Esto ayuda a no bloquearse ante retos, enfocarse en lo importante y fomentar la empatía.</a:t>
            </a:r>
          </a:p>
          <a:p>
            <a:r>
              <a:rPr lang="en-US" sz="35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Keeping perspective is the ability to evaluate situations reasonably and sensibly, seeing the big picture without exaggerating the positive or negative. It involves reducing misunderstandings, improving problem-solving, and understanding other people's emotions. This helps you not to get blocked by challenges, focus on what is important and promote empathy.</a:t>
            </a:r>
            <a:endParaRPr lang="es-ES" sz="35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MX" noProof="0" dirty="0">
              <a:solidFill>
                <a:schemeClr val="bg1"/>
              </a:solidFill>
            </a:endParaRPr>
          </a:p>
        </p:txBody>
      </p:sp>
      <p:pic>
        <p:nvPicPr>
          <p:cNvPr id="4" name="Graphic 3" descr="Hammer1 outline">
            <a:extLst>
              <a:ext uri="{FF2B5EF4-FFF2-40B4-BE49-F238E27FC236}">
                <a16:creationId xmlns:a16="http://schemas.microsoft.com/office/drawing/2014/main" id="{B2A6F69E-B180-5739-A320-C1D2859F9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082615"/>
            <a:ext cx="1657147" cy="188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67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756C2-DB4D-D37F-0D6F-068D80164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87A8D-53D9-DB82-3F73-BECE905D7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502" y="222422"/>
            <a:ext cx="10515600" cy="1193732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Consulta / </a:t>
            </a:r>
            <a:r>
              <a:rPr lang="es-MX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Inquire</a:t>
            </a:r>
            <a:endParaRPr lang="es-MX" noProof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DA196-2E06-B3FD-857B-440EB1962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502" y="1416154"/>
            <a:ext cx="10897805" cy="5219424"/>
          </a:xfrm>
        </p:spPr>
        <p:txBody>
          <a:bodyPr>
            <a:normAutofit fontScale="92500" lnSpcReduction="10000"/>
          </a:bodyPr>
          <a:lstStyle/>
          <a:p>
            <a:r>
              <a:rPr lang="es-ES" sz="3000" dirty="0">
                <a:solidFill>
                  <a:schemeClr val="bg1"/>
                </a:solidFill>
              </a:rPr>
              <a:t>Y David </a:t>
            </a:r>
            <a:r>
              <a:rPr lang="es-ES" sz="3000" u="sng" dirty="0">
                <a:solidFill>
                  <a:schemeClr val="bg1"/>
                </a:solidFill>
              </a:rPr>
              <a:t>consultó a Jehová</a:t>
            </a:r>
            <a:r>
              <a:rPr lang="es-ES" sz="3000" dirty="0">
                <a:solidFill>
                  <a:schemeClr val="bg1"/>
                </a:solidFill>
              </a:rPr>
              <a:t>, diciendo: ¿Perseguiré a estos merodeadores? ¿Los podré alcanzar? V.8a</a:t>
            </a:r>
          </a:p>
          <a:p>
            <a:r>
              <a:rPr lang="en-US" sz="3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And David </a:t>
            </a:r>
            <a:r>
              <a:rPr lang="en-US" sz="3000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inquired of the Lord</a:t>
            </a:r>
            <a:r>
              <a:rPr lang="en-US" sz="3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saying, Shall I pursue this raiding party? Will I be able to catch up with them? V.8a</a:t>
            </a:r>
            <a:endParaRPr lang="es-ES" sz="3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s-ES" sz="3000" dirty="0">
                <a:solidFill>
                  <a:schemeClr val="bg1"/>
                </a:solidFill>
              </a:rPr>
              <a:t>Consultar es buscar información, consejo y/o opinión para tomar la decisión y acción correcta</a:t>
            </a:r>
          </a:p>
          <a:p>
            <a:r>
              <a:rPr lang="en-US" sz="3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To consult is to seek information, advice and/or opinion to make the right decision and action</a:t>
            </a:r>
            <a:endParaRPr lang="es-ES" sz="3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s-ES" sz="3000" dirty="0">
                <a:solidFill>
                  <a:schemeClr val="bg1"/>
                </a:solidFill>
              </a:rPr>
              <a:t>Por la falta de un buen gobierno, la nación fracasa; pero con muchos consejeros tendrá éxito. Proverbios 11:14</a:t>
            </a:r>
          </a:p>
          <a:p>
            <a:r>
              <a:rPr lang="en-US" sz="3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For lack of good government, the nation fails; but with many counselors it will succeed. Proverbs 11:14</a:t>
            </a:r>
          </a:p>
          <a:p>
            <a:pPr marL="457200" lvl="1" indent="0">
              <a:buNone/>
            </a:pP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7" name="Graphic 6" descr="Questions outline">
            <a:extLst>
              <a:ext uri="{FF2B5EF4-FFF2-40B4-BE49-F238E27FC236}">
                <a16:creationId xmlns:a16="http://schemas.microsoft.com/office/drawing/2014/main" id="{A2CB4092-8AE1-0536-A289-37F2C41BF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2284" y="5286977"/>
            <a:ext cx="1571023" cy="157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3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07918-1B80-0B31-7B58-7B2CF62B3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4795C-D756-583E-A321-21C4F9C00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96" y="282020"/>
            <a:ext cx="10515600" cy="1193732"/>
          </a:xfrm>
        </p:spPr>
        <p:txBody>
          <a:bodyPr/>
          <a:lstStyle/>
          <a:p>
            <a:r>
              <a:rPr lang="es-MX" noProof="0" dirty="0">
                <a:solidFill>
                  <a:schemeClr val="bg1"/>
                </a:solidFill>
              </a:rPr>
              <a:t>Siguelos / </a:t>
            </a:r>
            <a:r>
              <a:rPr lang="es-MX" noProof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Follow </a:t>
            </a:r>
            <a:r>
              <a:rPr lang="es-MX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Them</a:t>
            </a:r>
            <a:endParaRPr lang="es-MX" noProof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A783E-63FF-F53D-BC04-D40C364AF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496" y="1475752"/>
            <a:ext cx="10515600" cy="5100228"/>
          </a:xfrm>
        </p:spPr>
        <p:txBody>
          <a:bodyPr>
            <a:normAutofit/>
          </a:bodyPr>
          <a:lstStyle/>
          <a:p>
            <a:r>
              <a:rPr lang="es-ES" noProof="0" dirty="0">
                <a:solidFill>
                  <a:schemeClr val="bg1"/>
                </a:solidFill>
              </a:rPr>
              <a:t>Y él le dijo: </a:t>
            </a:r>
            <a:r>
              <a:rPr lang="es-ES" u="sng" noProof="0" dirty="0">
                <a:solidFill>
                  <a:schemeClr val="bg1"/>
                </a:solidFill>
              </a:rPr>
              <a:t>Síguelos</a:t>
            </a:r>
            <a:r>
              <a:rPr lang="es-ES" noProof="0" dirty="0">
                <a:solidFill>
                  <a:schemeClr val="bg1"/>
                </a:solidFill>
              </a:rPr>
              <a:t>, porque ciertamente los alcanzarás, y de cierto librarás a los cautivos. V. 8b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And he said to him, "</a:t>
            </a:r>
            <a:r>
              <a:rPr lang="en-US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Follow them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for you will surely overtake them, and you will surely deliver the captives." V. 8b</a:t>
            </a:r>
            <a:endParaRPr lang="es-ES" noProof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Sinónimos de seguimiento;</a:t>
            </a:r>
          </a:p>
          <a:p>
            <a:pPr lvl="1"/>
            <a:r>
              <a:rPr lang="es-ES" noProof="0" dirty="0">
                <a:solidFill>
                  <a:schemeClr val="bg1"/>
                </a:solidFill>
              </a:rPr>
              <a:t> observación, vigilancia, supervisión, inspección, control</a:t>
            </a:r>
          </a:p>
          <a:p>
            <a:pPr lvl="1"/>
            <a:r>
              <a:rPr lang="es-ES" noProof="0" dirty="0">
                <a:solidFill>
                  <a:schemeClr val="bg1"/>
                </a:solidFill>
              </a:rPr>
              <a:t>persecución, acorralamiento, hostigamiento, acecho, acoso, búsqueda, rastreo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Synonyms for follow-up;</a:t>
            </a:r>
          </a:p>
          <a:p>
            <a:pPr lvl="1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observation, surveillance, supervision, inspection, control </a:t>
            </a:r>
          </a:p>
          <a:p>
            <a:pPr lvl="1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chasing, cornering, harassment, stalking, searching, tracking</a:t>
            </a:r>
            <a:endParaRPr lang="es-E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/>
            <a:endParaRPr lang="es-ES" noProof="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s-MX" noProof="0" dirty="0">
              <a:solidFill>
                <a:schemeClr val="bg1"/>
              </a:solidFill>
            </a:endParaRPr>
          </a:p>
        </p:txBody>
      </p:sp>
      <p:pic>
        <p:nvPicPr>
          <p:cNvPr id="5" name="Graphic 4" descr="Shoe footprints outline">
            <a:extLst>
              <a:ext uri="{FF2B5EF4-FFF2-40B4-BE49-F238E27FC236}">
                <a16:creationId xmlns:a16="http://schemas.microsoft.com/office/drawing/2014/main" id="{AF12FA76-20FE-5000-4FA2-8E1033B0B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382248"/>
            <a:ext cx="1330809" cy="133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32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C1F34-E5EC-F378-F243-2BD5AF268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5A78D-1108-ECA6-ABF7-0E0AF61D3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96" y="86498"/>
            <a:ext cx="10515600" cy="1193732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Siguelos / </a:t>
            </a:r>
            <a:r>
              <a:rPr lang="es-MX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Follow Them</a:t>
            </a:r>
            <a:endParaRPr lang="es-MX" noProof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E862-E3AB-7A1C-CE94-03E3AFF5E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496" y="1280229"/>
            <a:ext cx="10515600" cy="4977695"/>
          </a:xfrm>
        </p:spPr>
        <p:txBody>
          <a:bodyPr>
            <a:normAutofit/>
          </a:bodyPr>
          <a:lstStyle/>
          <a:p>
            <a:r>
              <a:rPr lang="es-ES" sz="3200" noProof="0" dirty="0">
                <a:solidFill>
                  <a:schemeClr val="bg1"/>
                </a:solidFill>
              </a:rPr>
              <a:t>Proceso de seguimiento (recordatorio)</a:t>
            </a:r>
          </a:p>
          <a:p>
            <a:pPr lvl="1"/>
            <a:r>
              <a:rPr lang="es-ES" sz="2800" dirty="0">
                <a:solidFill>
                  <a:schemeClr val="bg1"/>
                </a:solidFill>
              </a:rPr>
              <a:t>General (chat, email y texto)</a:t>
            </a:r>
          </a:p>
          <a:p>
            <a:pPr lvl="1"/>
            <a:r>
              <a:rPr lang="es-ES" sz="2800" dirty="0">
                <a:solidFill>
                  <a:schemeClr val="bg1"/>
                </a:solidFill>
              </a:rPr>
              <a:t>Personal</a:t>
            </a:r>
            <a:r>
              <a:rPr lang="es-ES" sz="2800" noProof="0" dirty="0">
                <a:solidFill>
                  <a:schemeClr val="bg1"/>
                </a:solidFill>
              </a:rPr>
              <a:t> (email, texto, llamada)</a:t>
            </a:r>
          </a:p>
          <a:p>
            <a:pPr lvl="1"/>
            <a:r>
              <a:rPr lang="es-ES" sz="2800" dirty="0">
                <a:solidFill>
                  <a:schemeClr val="bg1"/>
                </a:solidFill>
              </a:rPr>
              <a:t>Denuncia (chat, email y texto)</a:t>
            </a:r>
          </a:p>
          <a:p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Follow-up process (reminder)</a:t>
            </a:r>
          </a:p>
          <a:p>
            <a:pPr lvl="1"/>
            <a:r>
              <a:rPr lang="es-E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General (chat, email y </a:t>
            </a:r>
            <a:r>
              <a:rPr lang="es-ES" sz="2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text</a:t>
            </a:r>
            <a:r>
              <a:rPr lang="es-E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)</a:t>
            </a:r>
          </a:p>
          <a:p>
            <a:pPr lvl="1"/>
            <a:r>
              <a:rPr lang="es-E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Personal (email, </a:t>
            </a:r>
            <a:r>
              <a:rPr lang="es-ES" sz="2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text</a:t>
            </a:r>
            <a:r>
              <a:rPr lang="es-E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s-ES" sz="2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call</a:t>
            </a:r>
            <a:r>
              <a:rPr lang="es-E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)</a:t>
            </a:r>
          </a:p>
          <a:p>
            <a:pPr lvl="1"/>
            <a:r>
              <a:rPr lang="es-ES" sz="2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Report</a:t>
            </a:r>
            <a:r>
              <a:rPr lang="es-E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(chat, email y </a:t>
            </a:r>
            <a:r>
              <a:rPr lang="es-ES" sz="2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texo</a:t>
            </a:r>
            <a:r>
              <a:rPr lang="es-E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)</a:t>
            </a:r>
          </a:p>
        </p:txBody>
      </p:sp>
      <p:pic>
        <p:nvPicPr>
          <p:cNvPr id="4" name="Graphic 3" descr="Shoe footprints outline">
            <a:extLst>
              <a:ext uri="{FF2B5EF4-FFF2-40B4-BE49-F238E27FC236}">
                <a16:creationId xmlns:a16="http://schemas.microsoft.com/office/drawing/2014/main" id="{10BD3EA9-4BC5-C011-33E4-8965DCF89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86813" y="5031272"/>
            <a:ext cx="1330809" cy="1330809"/>
          </a:xfrm>
          <a:prstGeom prst="rect">
            <a:avLst/>
          </a:prstGeom>
        </p:spPr>
      </p:pic>
      <p:pic>
        <p:nvPicPr>
          <p:cNvPr id="5" name="Graphic 4" descr="Shoe footprints outline">
            <a:extLst>
              <a:ext uri="{FF2B5EF4-FFF2-40B4-BE49-F238E27FC236}">
                <a16:creationId xmlns:a16="http://schemas.microsoft.com/office/drawing/2014/main" id="{BD2CC68E-407E-B799-BA78-D84A233D7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86813" y="2914650"/>
            <a:ext cx="1330809" cy="133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0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4D9A4-7DA6-35FA-80F1-8DB2EF0FB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53BE0-D287-661C-F64F-320115CA1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96" y="157162"/>
            <a:ext cx="10515600" cy="1193732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Premia / </a:t>
            </a:r>
            <a:r>
              <a:rPr lang="es-MX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Reward</a:t>
            </a:r>
            <a:endParaRPr lang="es-MX" noProof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91101-3608-44CA-F443-F98BCA29E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496" y="1350894"/>
            <a:ext cx="10827854" cy="5349944"/>
          </a:xfrm>
        </p:spPr>
        <p:txBody>
          <a:bodyPr>
            <a:normAutofit fontScale="92500" lnSpcReduction="10000"/>
          </a:bodyPr>
          <a:lstStyle/>
          <a:p>
            <a:r>
              <a:rPr lang="es-ES" noProof="0" dirty="0">
                <a:solidFill>
                  <a:schemeClr val="bg1"/>
                </a:solidFill>
              </a:rPr>
              <a:t>Porque conforme a la parte del que desciende a la batalla, así ha de ser la parte del que queda con el bagaje; </a:t>
            </a:r>
            <a:r>
              <a:rPr lang="es-ES" u="sng" noProof="0" dirty="0">
                <a:solidFill>
                  <a:schemeClr val="bg1"/>
                </a:solidFill>
              </a:rPr>
              <a:t>les tocará parte igual</a:t>
            </a:r>
            <a:r>
              <a:rPr lang="es-ES" noProof="0" dirty="0">
                <a:solidFill>
                  <a:schemeClr val="bg1"/>
                </a:solidFill>
              </a:rPr>
              <a:t>. V. 24b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For according to the part of the one who goes down to battle, so must be the part of the one who remains with the baggage; </a:t>
            </a:r>
            <a:r>
              <a:rPr lang="en-US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they will have an equal share.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V. 24b</a:t>
            </a:r>
            <a:endParaRPr lang="es-ES" noProof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s-ES" noProof="0" dirty="0">
                <a:solidFill>
                  <a:schemeClr val="bg1"/>
                </a:solidFill>
              </a:rPr>
              <a:t>Y cuando David llegó a </a:t>
            </a:r>
            <a:r>
              <a:rPr lang="es-ES" noProof="0" dirty="0" err="1">
                <a:solidFill>
                  <a:schemeClr val="bg1"/>
                </a:solidFill>
              </a:rPr>
              <a:t>Siclag</a:t>
            </a:r>
            <a:r>
              <a:rPr lang="es-ES" noProof="0" dirty="0">
                <a:solidFill>
                  <a:schemeClr val="bg1"/>
                </a:solidFill>
              </a:rPr>
              <a:t>, envió del botín a los ancianos de Judá, sus amigos, diciendo: </a:t>
            </a:r>
            <a:r>
              <a:rPr lang="es-ES" u="sng" noProof="0" dirty="0">
                <a:solidFill>
                  <a:schemeClr val="bg1"/>
                </a:solidFill>
              </a:rPr>
              <a:t>He aquí un presente para vosotros </a:t>
            </a:r>
            <a:r>
              <a:rPr lang="es-ES" noProof="0" dirty="0">
                <a:solidFill>
                  <a:schemeClr val="bg1"/>
                </a:solidFill>
              </a:rPr>
              <a:t>del botín de los enemigos de Jehová. </a:t>
            </a:r>
            <a:r>
              <a:rPr lang="es-ES" dirty="0">
                <a:solidFill>
                  <a:schemeClr val="bg1"/>
                </a:solidFill>
              </a:rPr>
              <a:t>V.26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And when David came to Ziklag, he sent out the spoils to the elders of Judah, his friends, saying, "</a:t>
            </a:r>
            <a:r>
              <a:rPr lang="en-US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Behold a gift for you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of the spoils of the enemies of the Lord." V.26</a:t>
            </a:r>
            <a:endParaRPr lang="es-E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El logro es de todos. Celebra y felicita a todos. 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achievement belongs to everyone. Celebrate and congratulate everyone.</a:t>
            </a:r>
            <a:endParaRPr lang="es-E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Graphic 8" descr="Clapping hands outline">
            <a:extLst>
              <a:ext uri="{FF2B5EF4-FFF2-40B4-BE49-F238E27FC236}">
                <a16:creationId xmlns:a16="http://schemas.microsoft.com/office/drawing/2014/main" id="{A1979204-9C9B-70AE-6A44-5B1991324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2875" y="5418172"/>
            <a:ext cx="1439828" cy="143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23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259</TotalTime>
  <Words>1035</Words>
  <Application>Microsoft Macintosh PowerPoint</Application>
  <PresentationFormat>Widescreen</PresentationFormat>
  <Paragraphs>57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La Estrategia de David  The Strategy of David</vt:lpstr>
      <vt:lpstr>Fortalecer / Strengthen</vt:lpstr>
      <vt:lpstr>Fortalecer / Strengthen</vt:lpstr>
      <vt:lpstr>Fortalecer / Strengthen</vt:lpstr>
      <vt:lpstr>Consulta / Inquire</vt:lpstr>
      <vt:lpstr>Siguelos / Follow Them</vt:lpstr>
      <vt:lpstr>Siguelos / Follow Them</vt:lpstr>
      <vt:lpstr>Premia / Reward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Benjamin Pacheco</dc:creator>
  <cp:lastModifiedBy>Oscar Leal</cp:lastModifiedBy>
  <cp:revision>18</cp:revision>
  <dcterms:created xsi:type="dcterms:W3CDTF">2026-04-30T23:34:14Z</dcterms:created>
  <dcterms:modified xsi:type="dcterms:W3CDTF">2026-05-06T02:08:35Z</dcterms:modified>
</cp:coreProperties>
</file>