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0" r:id="rId3"/>
    <p:sldId id="264" r:id="rId4"/>
    <p:sldId id="276" r:id="rId5"/>
    <p:sldId id="277" r:id="rId6"/>
    <p:sldId id="278" r:id="rId7"/>
    <p:sldId id="281" r:id="rId8"/>
    <p:sldId id="280" r:id="rId9"/>
    <p:sldId id="279" r:id="rId10"/>
    <p:sldId id="25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CHkZ2Qig9AZO4OJpYT49w==" hashData="Mam+ammIKF33Nl6NJ5YOtEycD7PyGp/Uq4PyNEdNVJ6TeRrSaz1WTWBLkWnsu5F6OW5FzTSuY0lgMMNasYJ/D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7"/>
    <p:restoredTop sz="94640"/>
  </p:normalViewPr>
  <p:slideViewPr>
    <p:cSldViewPr snapToGrid="0">
      <p:cViewPr varScale="1">
        <p:scale>
          <a:sx n="93" d="100"/>
          <a:sy n="93" d="100"/>
        </p:scale>
        <p:origin x="248"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D10DA-25F0-C142-8B1B-9642AC544C22}" type="datetimeFigureOut">
              <a:rPr lang="en-US" smtClean="0"/>
              <a:t>5/5/26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D2F56-3602-E941-AB32-7253A6908E21}" type="slidenum">
              <a:rPr lang="en-US" smtClean="0"/>
              <a:t>‹#›</a:t>
            </a:fld>
            <a:endParaRPr lang="en-US"/>
          </a:p>
        </p:txBody>
      </p:sp>
    </p:spTree>
    <p:extLst>
      <p:ext uri="{BB962C8B-B14F-4D97-AF65-F5344CB8AC3E}">
        <p14:creationId xmlns:p14="http://schemas.microsoft.com/office/powerpoint/2010/main" val="97255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63E9-6841-97A8-CC78-F773191A5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A21C11-FD8C-85E4-DD8D-6EC9F6F14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A3F93-1AF7-705C-7E82-DFF262991EC6}"/>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89808C21-83E3-06B3-30D5-59881D261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5346-D5AA-B41E-B571-BCE9C10C2D74}"/>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313731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5EA7-607C-980D-41CA-1CF5DE135F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200ACE-D673-BD27-D72F-6CD621F86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9E6DF-21C8-6868-834E-B8DE75418619}"/>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74B5CDB0-C8F0-BB4B-F6DD-9665DAC7E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32DE0-B82E-8CD0-FA4B-1FBBE133EA3C}"/>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359680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35EB2A-E927-8CAA-525E-B8C91240E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4D0E61-0E8F-3C5E-7AB3-40BFDD4924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AD7E5-201E-F0C6-15B7-B7C24ADC3E5F}"/>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6481F1CB-50EA-BD56-1511-6A5307A3D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F2927-1F86-07B5-E692-53B2654CBF3E}"/>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200174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71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3E55-D30F-43B8-81BD-136062DDD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B199C-51A5-1DFB-BC54-648D04CE54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15728-F4AB-C4AE-F32B-1B2AB351FC2A}"/>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F5DF9BC3-EC4E-529E-3F55-EBD2CC220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DBE00-9874-CD49-600A-6F98023977E3}"/>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163389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0864-D1D2-3950-F1B8-DD06052B9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F443B5-E4B0-25B1-BD6D-7756C8CEE3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0E0C5D-73B1-379E-7247-DA9DAD62C0E5}"/>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E4649D8E-2A44-334B-FF31-4B8071913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07CA7-E26E-F3FE-9D5E-8511CDDF0526}"/>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267030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76D9-D5DD-55C7-0021-7889C1B6CC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29EEF-55D9-29AF-6D47-D53DAC5CCB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EC762-2A25-B68D-147C-5A328C4C51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A41193-338C-B439-8660-115B6271F72B}"/>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6" name="Footer Placeholder 5">
            <a:extLst>
              <a:ext uri="{FF2B5EF4-FFF2-40B4-BE49-F238E27FC236}">
                <a16:creationId xmlns:a16="http://schemas.microsoft.com/office/drawing/2014/main" id="{85D0F863-ACFA-E262-C47B-44D08B104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B06A-E528-3C07-8114-9A4FFD8603FA}"/>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418311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9891-A2D6-F7F3-E651-DDDC0BCD7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D96E6A-446B-5BEF-A25D-644C36AC9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12F1B2-811C-D632-0086-62806681A5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87DC5-6407-2D10-111C-786337D76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D854D6-0308-22F9-9E20-AE6C3D39C6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907E28-B672-08A4-A5AB-AE1D269F44BB}"/>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8" name="Footer Placeholder 7">
            <a:extLst>
              <a:ext uri="{FF2B5EF4-FFF2-40B4-BE49-F238E27FC236}">
                <a16:creationId xmlns:a16="http://schemas.microsoft.com/office/drawing/2014/main" id="{7A4ED487-E571-88DA-193D-C1997F040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0D219-3AA8-6FE8-7007-3762385CAE44}"/>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264382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F93F-7946-25B6-278E-85BE13A2F1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1C3A6-D9BC-6F60-ECE0-D6609B33D1A2}"/>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4" name="Footer Placeholder 3">
            <a:extLst>
              <a:ext uri="{FF2B5EF4-FFF2-40B4-BE49-F238E27FC236}">
                <a16:creationId xmlns:a16="http://schemas.microsoft.com/office/drawing/2014/main" id="{04C292E4-F126-853A-E7C0-FE7793C2C6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BE710-1806-428E-CACC-F54EB0F207B1}"/>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149843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3C0F7F-FF4E-8082-6088-3DE42E449159}"/>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3" name="Footer Placeholder 2">
            <a:extLst>
              <a:ext uri="{FF2B5EF4-FFF2-40B4-BE49-F238E27FC236}">
                <a16:creationId xmlns:a16="http://schemas.microsoft.com/office/drawing/2014/main" id="{5FDB40E8-9BCC-BD2C-D777-6933139E6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69D95-03F7-3947-EE35-BEC85F1A52F1}"/>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305384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28A4B-D898-3F6A-3513-DD83AADBF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D9A8B-24F2-782F-7A3B-A6D6B3F5D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2AEDD-6E5D-2B5C-4DC2-AF3299A8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43253-9184-AA7C-62B0-4A86D754AD01}"/>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6" name="Footer Placeholder 5">
            <a:extLst>
              <a:ext uri="{FF2B5EF4-FFF2-40B4-BE49-F238E27FC236}">
                <a16:creationId xmlns:a16="http://schemas.microsoft.com/office/drawing/2014/main" id="{7E9BF891-55BE-791B-471E-282D0CA06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F82F5-FB75-4E58-83B5-DCD92AC4F71D}"/>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198187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7B9C-F73D-A5C9-8FD7-4906A4CA4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7AB54-493F-694B-3136-699C95FF7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3F8B0A-8FA1-EA27-F6E0-1838E1B1C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BFA7B-CB23-187F-A6CC-A4D1E62CC93C}"/>
              </a:ext>
            </a:extLst>
          </p:cNvPr>
          <p:cNvSpPr>
            <a:spLocks noGrp="1"/>
          </p:cNvSpPr>
          <p:nvPr>
            <p:ph type="dt" sz="half" idx="10"/>
          </p:nvPr>
        </p:nvSpPr>
        <p:spPr/>
        <p:txBody>
          <a:bodyPr/>
          <a:lstStyle/>
          <a:p>
            <a:fld id="{A1F9F627-7200-6B4A-9F24-337275AF55F9}" type="datetimeFigureOut">
              <a:rPr lang="en-US" smtClean="0"/>
              <a:t>5/5/26</a:t>
            </a:fld>
            <a:endParaRPr lang="en-US"/>
          </a:p>
        </p:txBody>
      </p:sp>
      <p:sp>
        <p:nvSpPr>
          <p:cNvPr id="6" name="Footer Placeholder 5">
            <a:extLst>
              <a:ext uri="{FF2B5EF4-FFF2-40B4-BE49-F238E27FC236}">
                <a16:creationId xmlns:a16="http://schemas.microsoft.com/office/drawing/2014/main" id="{0847E0D0-BC85-66F5-8268-293325A1A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DED40-5D11-8FE6-281D-FD80E348FFC6}"/>
              </a:ext>
            </a:extLst>
          </p:cNvPr>
          <p:cNvSpPr>
            <a:spLocks noGrp="1"/>
          </p:cNvSpPr>
          <p:nvPr>
            <p:ph type="sldNum" sz="quarter" idx="12"/>
          </p:nvPr>
        </p:nvSpPr>
        <p:spPr/>
        <p:txBody>
          <a:bodyPr/>
          <a:lstStyle/>
          <a:p>
            <a:fld id="{F27D3F9D-584A-6740-8BAB-126300A15395}" type="slidenum">
              <a:rPr lang="en-US" smtClean="0"/>
              <a:t>‹#›</a:t>
            </a:fld>
            <a:endParaRPr lang="en-US"/>
          </a:p>
        </p:txBody>
      </p:sp>
    </p:spTree>
    <p:extLst>
      <p:ext uri="{BB962C8B-B14F-4D97-AF65-F5344CB8AC3E}">
        <p14:creationId xmlns:p14="http://schemas.microsoft.com/office/powerpoint/2010/main" val="53404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5A275-E175-6DC7-A5F6-261B1865F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B7EEF-4E8F-008E-B006-7F7512162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7B7B7-07B9-6563-AC22-59647EAE4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F9F627-7200-6B4A-9F24-337275AF55F9}" type="datetimeFigureOut">
              <a:rPr lang="en-US" smtClean="0"/>
              <a:t>5/5/26</a:t>
            </a:fld>
            <a:endParaRPr lang="en-US"/>
          </a:p>
        </p:txBody>
      </p:sp>
      <p:sp>
        <p:nvSpPr>
          <p:cNvPr id="5" name="Footer Placeholder 4">
            <a:extLst>
              <a:ext uri="{FF2B5EF4-FFF2-40B4-BE49-F238E27FC236}">
                <a16:creationId xmlns:a16="http://schemas.microsoft.com/office/drawing/2014/main" id="{7728FE4F-5948-2012-E56E-098C28AE3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BAD414-EC1B-E14F-6EB3-4EBF2F6EE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7D3F9D-584A-6740-8BAB-126300A15395}" type="slidenum">
              <a:rPr lang="en-US" smtClean="0"/>
              <a:t>‹#›</a:t>
            </a:fld>
            <a:endParaRPr lang="en-US"/>
          </a:p>
        </p:txBody>
      </p:sp>
    </p:spTree>
    <p:extLst>
      <p:ext uri="{BB962C8B-B14F-4D97-AF65-F5344CB8AC3E}">
        <p14:creationId xmlns:p14="http://schemas.microsoft.com/office/powerpoint/2010/main" val="253270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C84A36-1B74-78FF-AAE4-25D94E1A66ED}"/>
              </a:ext>
            </a:extLst>
          </p:cNvPr>
          <p:cNvPicPr>
            <a:picLocks noChangeAspect="1"/>
          </p:cNvPicPr>
          <p:nvPr/>
        </p:nvPicPr>
        <p:blipFill>
          <a:blip r:embed="rId2"/>
          <a:srcRect b="62570"/>
          <a:stretch>
            <a:fillRect/>
          </a:stretch>
        </p:blipFill>
        <p:spPr>
          <a:xfrm>
            <a:off x="34710" y="493005"/>
            <a:ext cx="12122580" cy="5871990"/>
          </a:xfrm>
          <a:prstGeom prst="rect">
            <a:avLst/>
          </a:prstGeom>
        </p:spPr>
      </p:pic>
    </p:spTree>
    <p:extLst>
      <p:ext uri="{BB962C8B-B14F-4D97-AF65-F5344CB8AC3E}">
        <p14:creationId xmlns:p14="http://schemas.microsoft.com/office/powerpoint/2010/main" val="84526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1036320"/>
          </a:xfrm>
          <a:prstGeom prst="rect">
            <a:avLst/>
          </a:prstGeom>
          <a:solidFill>
            <a:srgbClr val="5C1A1B"/>
          </a:solidFill>
          <a:ln/>
        </p:spPr>
        <p:txBody>
          <a:bodyPr/>
          <a:lstStyle/>
          <a:p>
            <a:endParaRPr lang="es-ES_tradnl" sz="2400"/>
          </a:p>
        </p:txBody>
      </p:sp>
      <p:pic>
        <p:nvPicPr>
          <p:cNvPr id="3" name="Image 0" descr="preencoded.png"/>
          <p:cNvPicPr>
            <a:picLocks noChangeAspect="1"/>
          </p:cNvPicPr>
          <p:nvPr/>
        </p:nvPicPr>
        <p:blipFill>
          <a:blip r:embed="rId3"/>
          <a:stretch>
            <a:fillRect/>
          </a:stretch>
        </p:blipFill>
        <p:spPr>
          <a:xfrm>
            <a:off x="487680" y="182880"/>
            <a:ext cx="548640" cy="548640"/>
          </a:xfrm>
          <a:prstGeom prst="rect">
            <a:avLst/>
          </a:prstGeom>
        </p:spPr>
      </p:pic>
      <p:sp>
        <p:nvSpPr>
          <p:cNvPr id="4" name="Text 1"/>
          <p:cNvSpPr/>
          <p:nvPr/>
        </p:nvSpPr>
        <p:spPr>
          <a:xfrm>
            <a:off x="1219200" y="97536"/>
            <a:ext cx="10363200" cy="463296"/>
          </a:xfrm>
          <a:prstGeom prst="rect">
            <a:avLst/>
          </a:prstGeom>
          <a:noFill/>
          <a:ln/>
        </p:spPr>
        <p:txBody>
          <a:bodyPr wrap="square" lIns="0" tIns="0" rIns="0" bIns="0" rtlCol="0" anchor="ctr"/>
          <a:lstStyle/>
          <a:p>
            <a:r>
              <a:rPr lang="en-US" sz="1867" b="1" dirty="0">
                <a:solidFill>
                  <a:srgbClr val="D4A843"/>
                </a:solidFill>
                <a:latin typeface="Georgia" pitchFamily="34" charset="0"/>
                <a:ea typeface="Georgia" pitchFamily="34" charset="-122"/>
                <a:cs typeface="Georgia" pitchFamily="34" charset="-120"/>
              </a:rPr>
              <a:t>The Mission: Acts 1:8</a:t>
            </a:r>
            <a:endParaRPr lang="en-US" sz="1867" dirty="0"/>
          </a:p>
        </p:txBody>
      </p:sp>
      <p:sp>
        <p:nvSpPr>
          <p:cNvPr id="5" name="Text 2"/>
          <p:cNvSpPr/>
          <p:nvPr/>
        </p:nvSpPr>
        <p:spPr>
          <a:xfrm>
            <a:off x="1219200" y="560832"/>
            <a:ext cx="10363200" cy="365760"/>
          </a:xfrm>
          <a:prstGeom prst="rect">
            <a:avLst/>
          </a:prstGeom>
          <a:noFill/>
          <a:ln/>
        </p:spPr>
        <p:txBody>
          <a:bodyPr wrap="square" lIns="0" tIns="0" rIns="0" bIns="0" rtlCol="0" anchor="ctr"/>
          <a:lstStyle/>
          <a:p>
            <a:r>
              <a:rPr lang="en-US" sz="1467" i="1" dirty="0">
                <a:solidFill>
                  <a:srgbClr val="FFFFFF"/>
                </a:solidFill>
                <a:latin typeface="Georgia" pitchFamily="34" charset="0"/>
                <a:ea typeface="Georgia" pitchFamily="34" charset="-122"/>
                <a:cs typeface="Georgia" pitchFamily="34" charset="-120"/>
              </a:rPr>
              <a:t>A Missão: Atos 1:8</a:t>
            </a:r>
            <a:endParaRPr lang="en-US" sz="1467" dirty="0"/>
          </a:p>
        </p:txBody>
      </p:sp>
      <p:sp>
        <p:nvSpPr>
          <p:cNvPr id="6" name="Shape 3"/>
          <p:cNvSpPr/>
          <p:nvPr/>
        </p:nvSpPr>
        <p:spPr>
          <a:xfrm>
            <a:off x="6035040" y="1341120"/>
            <a:ext cx="0" cy="5120640"/>
          </a:xfrm>
          <a:prstGeom prst="line">
            <a:avLst/>
          </a:prstGeom>
          <a:noFill/>
          <a:ln w="12700">
            <a:solidFill>
              <a:srgbClr val="D4A843"/>
            </a:solidFill>
            <a:prstDash val="solid"/>
          </a:ln>
        </p:spPr>
        <p:txBody>
          <a:bodyPr/>
          <a:lstStyle/>
          <a:p>
            <a:endParaRPr lang="es-ES_tradnl" sz="2400"/>
          </a:p>
        </p:txBody>
      </p:sp>
      <p:sp>
        <p:nvSpPr>
          <p:cNvPr id="7" name="Text 4"/>
          <p:cNvSpPr/>
          <p:nvPr/>
        </p:nvSpPr>
        <p:spPr>
          <a:xfrm>
            <a:off x="487680" y="1097280"/>
            <a:ext cx="1828800" cy="243840"/>
          </a:xfrm>
          <a:prstGeom prst="rect">
            <a:avLst/>
          </a:prstGeom>
          <a:noFill/>
          <a:ln/>
        </p:spPr>
        <p:txBody>
          <a:bodyPr wrap="square" lIns="0" tIns="0" rIns="0" bIns="0" rtlCol="0" anchor="ctr"/>
          <a:lstStyle/>
          <a:p>
            <a:r>
              <a:rPr lang="en-US" sz="933" b="1" kern="0" spc="400" dirty="0">
                <a:solidFill>
                  <a:srgbClr val="7A7A8A"/>
                </a:solidFill>
                <a:latin typeface="Arial" pitchFamily="34" charset="0"/>
                <a:ea typeface="Arial" pitchFamily="34" charset="-122"/>
                <a:cs typeface="Arial" pitchFamily="34" charset="-120"/>
              </a:rPr>
              <a:t>ENGLISH</a:t>
            </a:r>
            <a:endParaRPr lang="en-US" sz="933" dirty="0"/>
          </a:p>
        </p:txBody>
      </p:sp>
      <p:sp>
        <p:nvSpPr>
          <p:cNvPr id="8" name="Text 5"/>
          <p:cNvSpPr/>
          <p:nvPr/>
        </p:nvSpPr>
        <p:spPr>
          <a:xfrm>
            <a:off x="6339840" y="1097280"/>
            <a:ext cx="1828800" cy="243840"/>
          </a:xfrm>
          <a:prstGeom prst="rect">
            <a:avLst/>
          </a:prstGeom>
          <a:noFill/>
          <a:ln/>
        </p:spPr>
        <p:txBody>
          <a:bodyPr wrap="square" lIns="0" tIns="0" rIns="0" bIns="0" rtlCol="0" anchor="ctr"/>
          <a:lstStyle/>
          <a:p>
            <a:r>
              <a:rPr lang="en-US" sz="933" b="1" kern="0" spc="400" dirty="0">
                <a:solidFill>
                  <a:srgbClr val="7A7A8A"/>
                </a:solidFill>
                <a:latin typeface="Arial" pitchFamily="34" charset="0"/>
                <a:ea typeface="Arial" pitchFamily="34" charset="-122"/>
                <a:cs typeface="Arial" pitchFamily="34" charset="-120"/>
              </a:rPr>
              <a:t>PORTUGUÊS</a:t>
            </a:r>
            <a:endParaRPr lang="en-US" sz="933" dirty="0"/>
          </a:p>
        </p:txBody>
      </p:sp>
      <p:sp>
        <p:nvSpPr>
          <p:cNvPr id="9" name="Text 6"/>
          <p:cNvSpPr/>
          <p:nvPr/>
        </p:nvSpPr>
        <p:spPr>
          <a:xfrm>
            <a:off x="487680" y="1402080"/>
            <a:ext cx="5242560" cy="5059680"/>
          </a:xfrm>
          <a:prstGeom prst="rect">
            <a:avLst/>
          </a:prstGeom>
          <a:noFill/>
          <a:ln/>
        </p:spPr>
        <p:txBody>
          <a:bodyPr wrap="square" lIns="0" tIns="0" rIns="0" bIns="0" rtlCol="0" anchor="t"/>
          <a:lstStyle/>
          <a:p>
            <a:pPr>
              <a:lnSpc>
                <a:spcPct val="110000"/>
              </a:lnSpc>
            </a:pPr>
            <a:r>
              <a:rPr lang="en-US" sz="1467" i="1" dirty="0">
                <a:solidFill>
                  <a:srgbClr val="2E2E3A"/>
                </a:solidFill>
                <a:latin typeface="Calibri" pitchFamily="34" charset="0"/>
                <a:ea typeface="Calibri" pitchFamily="34" charset="-122"/>
                <a:cs typeface="Calibri" pitchFamily="34" charset="-120"/>
              </a:rPr>
              <a:t>"When the Holy Spirit comes upon you, you will receive power and will go out to testify about me, in Jerusalem, throughout Judea and Samaria, and to the ends of the earth."</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
— Acts 1:8
</a:t>
            </a:r>
            <a:endParaRPr lang="en-US" sz="1400" dirty="0"/>
          </a:p>
          <a:p>
            <a:pPr>
              <a:lnSpc>
                <a:spcPct val="110000"/>
              </a:lnSpc>
            </a:pPr>
            <a:r>
              <a:rPr lang="en-US" sz="1400" dirty="0">
                <a:solidFill>
                  <a:srgbClr val="2E2E3A"/>
                </a:solidFill>
                <a:latin typeface="Calibri" pitchFamily="34" charset="0"/>
                <a:ea typeface="Calibri" pitchFamily="34" charset="-122"/>
                <a:cs typeface="Calibri" pitchFamily="34" charset="-120"/>
              </a:rPr>
              <a:t>The connection between the outpouring of the Holy Spirit and the equipping to proclaim Jesus as Lord is crystal clear.
</a:t>
            </a:r>
            <a:endParaRPr lang="en-US" sz="1400" dirty="0"/>
          </a:p>
          <a:p>
            <a:pPr>
              <a:lnSpc>
                <a:spcPct val="110000"/>
              </a:lnSpc>
            </a:pPr>
            <a:r>
              <a:rPr lang="en-US" sz="1400" dirty="0">
                <a:solidFill>
                  <a:srgbClr val="2E2E3A"/>
                </a:solidFill>
                <a:latin typeface="Calibri" pitchFamily="34" charset="0"/>
                <a:ea typeface="Calibri" pitchFamily="34" charset="-122"/>
                <a:cs typeface="Calibri" pitchFamily="34" charset="-120"/>
              </a:rPr>
              <a:t>The Early Church did not grow "because it wanted to grow." The Church grew exponentially because of the passion for the Lord that the fire of the Holy Spirit ignited in the hearts of believers.
</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The Church grew because the presence of the Lord raised up a healthy church.</a:t>
            </a:r>
            <a:endParaRPr lang="en-US" sz="1400" dirty="0"/>
          </a:p>
        </p:txBody>
      </p:sp>
      <p:sp>
        <p:nvSpPr>
          <p:cNvPr id="10" name="Text 7"/>
          <p:cNvSpPr/>
          <p:nvPr/>
        </p:nvSpPr>
        <p:spPr>
          <a:xfrm>
            <a:off x="6339840" y="1402080"/>
            <a:ext cx="5242560" cy="5059680"/>
          </a:xfrm>
          <a:prstGeom prst="rect">
            <a:avLst/>
          </a:prstGeom>
          <a:noFill/>
          <a:ln/>
        </p:spPr>
        <p:txBody>
          <a:bodyPr wrap="square" lIns="0" tIns="0" rIns="0" bIns="0" rtlCol="0" anchor="t"/>
          <a:lstStyle/>
          <a:p>
            <a:pPr>
              <a:lnSpc>
                <a:spcPct val="110000"/>
              </a:lnSpc>
            </a:pPr>
            <a:r>
              <a:rPr lang="en-US" sz="1467" i="1" dirty="0">
                <a:solidFill>
                  <a:srgbClr val="2E2E3A"/>
                </a:solidFill>
                <a:latin typeface="Calibri" pitchFamily="34" charset="0"/>
                <a:ea typeface="Calibri" pitchFamily="34" charset="-122"/>
                <a:cs typeface="Calibri" pitchFamily="34" charset="-120"/>
              </a:rPr>
              <a:t>"Quando o Espírito Santo descer sobre vocês, receberão poder e serão minhas testemunhas em Jerusalém, em toda a Judeia e Samaria, e até os confins da terra."</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
— Atos 1:8
</a:t>
            </a:r>
            <a:endParaRPr lang="en-US" sz="1400" dirty="0"/>
          </a:p>
          <a:p>
            <a:pPr>
              <a:lnSpc>
                <a:spcPct val="110000"/>
              </a:lnSpc>
            </a:pPr>
            <a:r>
              <a:rPr lang="en-US" sz="1400" dirty="0">
                <a:solidFill>
                  <a:srgbClr val="2E2E3A"/>
                </a:solidFill>
                <a:latin typeface="Calibri" pitchFamily="34" charset="0"/>
                <a:ea typeface="Calibri" pitchFamily="34" charset="-122"/>
                <a:cs typeface="Calibri" pitchFamily="34" charset="-120"/>
              </a:rPr>
              <a:t>A conexão entre o derramamento do Espírito Santo e a capacitação para proclamar Jesus como Senhor é claríssima.
</a:t>
            </a:r>
            <a:endParaRPr lang="en-US" sz="1400" dirty="0"/>
          </a:p>
          <a:p>
            <a:pPr>
              <a:lnSpc>
                <a:spcPct val="110000"/>
              </a:lnSpc>
            </a:pPr>
            <a:r>
              <a:rPr lang="en-US" sz="1400" dirty="0">
                <a:solidFill>
                  <a:srgbClr val="2E2E3A"/>
                </a:solidFill>
                <a:latin typeface="Calibri" pitchFamily="34" charset="0"/>
                <a:ea typeface="Calibri" pitchFamily="34" charset="-122"/>
                <a:cs typeface="Calibri" pitchFamily="34" charset="-120"/>
              </a:rPr>
              <a:t>A Igreja Primitiva não cresceu "porque queria crescer". A Igreja cresceu de maneira exponencial pela paixão pelo Senhor que o fogo do Espírito Santo acendeu nos corações dos crentes.
</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A Igreja cresceu porque a presença do Senhor fez surgir uma igreja saudável.</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1036320"/>
          </a:xfrm>
          <a:prstGeom prst="rect">
            <a:avLst/>
          </a:prstGeom>
          <a:solidFill>
            <a:srgbClr val="5C1A1B"/>
          </a:solidFill>
          <a:ln/>
        </p:spPr>
        <p:txBody>
          <a:bodyPr/>
          <a:lstStyle/>
          <a:p>
            <a:endParaRPr lang="es-ES_tradnl" sz="2400"/>
          </a:p>
        </p:txBody>
      </p:sp>
      <p:pic>
        <p:nvPicPr>
          <p:cNvPr id="3" name="Image 0" descr="preencoded.png"/>
          <p:cNvPicPr>
            <a:picLocks noChangeAspect="1"/>
          </p:cNvPicPr>
          <p:nvPr/>
        </p:nvPicPr>
        <p:blipFill>
          <a:blip r:embed="rId3"/>
          <a:stretch>
            <a:fillRect/>
          </a:stretch>
        </p:blipFill>
        <p:spPr>
          <a:xfrm>
            <a:off x="487680" y="182880"/>
            <a:ext cx="548640" cy="548640"/>
          </a:xfrm>
          <a:prstGeom prst="rect">
            <a:avLst/>
          </a:prstGeom>
        </p:spPr>
      </p:pic>
      <p:sp>
        <p:nvSpPr>
          <p:cNvPr id="4" name="Text 1"/>
          <p:cNvSpPr/>
          <p:nvPr/>
        </p:nvSpPr>
        <p:spPr>
          <a:xfrm>
            <a:off x="1219200" y="97536"/>
            <a:ext cx="10363200" cy="463296"/>
          </a:xfrm>
          <a:prstGeom prst="rect">
            <a:avLst/>
          </a:prstGeom>
          <a:noFill/>
          <a:ln/>
        </p:spPr>
        <p:txBody>
          <a:bodyPr wrap="square" lIns="0" tIns="0" rIns="0" bIns="0" rtlCol="0" anchor="ctr"/>
          <a:lstStyle/>
          <a:p>
            <a:r>
              <a:rPr lang="en-US" sz="1867" b="1" dirty="0">
                <a:solidFill>
                  <a:srgbClr val="D4A843"/>
                </a:solidFill>
                <a:latin typeface="Georgia" pitchFamily="34" charset="0"/>
                <a:ea typeface="Georgia" pitchFamily="34" charset="-122"/>
                <a:cs typeface="Georgia" pitchFamily="34" charset="-120"/>
              </a:rPr>
              <a:t>Passion Greater Than Danger</a:t>
            </a:r>
            <a:endParaRPr lang="en-US" sz="1867" dirty="0"/>
          </a:p>
        </p:txBody>
      </p:sp>
      <p:sp>
        <p:nvSpPr>
          <p:cNvPr id="5" name="Text 2"/>
          <p:cNvSpPr/>
          <p:nvPr/>
        </p:nvSpPr>
        <p:spPr>
          <a:xfrm>
            <a:off x="1219200" y="560832"/>
            <a:ext cx="10363200" cy="365760"/>
          </a:xfrm>
          <a:prstGeom prst="rect">
            <a:avLst/>
          </a:prstGeom>
          <a:noFill/>
          <a:ln/>
        </p:spPr>
        <p:txBody>
          <a:bodyPr wrap="square" lIns="0" tIns="0" rIns="0" bIns="0" rtlCol="0" anchor="ctr"/>
          <a:lstStyle/>
          <a:p>
            <a:r>
              <a:rPr lang="en-US" sz="1467" i="1" dirty="0">
                <a:solidFill>
                  <a:srgbClr val="FFFFFF"/>
                </a:solidFill>
                <a:latin typeface="Georgia" pitchFamily="34" charset="0"/>
                <a:ea typeface="Georgia" pitchFamily="34" charset="-122"/>
                <a:cs typeface="Georgia" pitchFamily="34" charset="-120"/>
              </a:rPr>
              <a:t>Paixão Maior que o Perigo</a:t>
            </a:r>
            <a:endParaRPr lang="en-US" sz="1467" dirty="0"/>
          </a:p>
        </p:txBody>
      </p:sp>
      <p:sp>
        <p:nvSpPr>
          <p:cNvPr id="6" name="Shape 3"/>
          <p:cNvSpPr/>
          <p:nvPr/>
        </p:nvSpPr>
        <p:spPr>
          <a:xfrm>
            <a:off x="6035040" y="1341120"/>
            <a:ext cx="0" cy="5120640"/>
          </a:xfrm>
          <a:prstGeom prst="line">
            <a:avLst/>
          </a:prstGeom>
          <a:noFill/>
          <a:ln w="12700">
            <a:solidFill>
              <a:srgbClr val="D4A843"/>
            </a:solidFill>
            <a:prstDash val="solid"/>
          </a:ln>
        </p:spPr>
        <p:txBody>
          <a:bodyPr/>
          <a:lstStyle/>
          <a:p>
            <a:endParaRPr lang="es-ES_tradnl" sz="2400"/>
          </a:p>
        </p:txBody>
      </p:sp>
      <p:sp>
        <p:nvSpPr>
          <p:cNvPr id="7" name="Text 4"/>
          <p:cNvSpPr/>
          <p:nvPr/>
        </p:nvSpPr>
        <p:spPr>
          <a:xfrm>
            <a:off x="487680" y="1097280"/>
            <a:ext cx="1828800" cy="243840"/>
          </a:xfrm>
          <a:prstGeom prst="rect">
            <a:avLst/>
          </a:prstGeom>
          <a:noFill/>
          <a:ln/>
        </p:spPr>
        <p:txBody>
          <a:bodyPr wrap="square" lIns="0" tIns="0" rIns="0" bIns="0" rtlCol="0" anchor="ctr"/>
          <a:lstStyle/>
          <a:p>
            <a:r>
              <a:rPr lang="en-US" sz="933" b="1" kern="0" spc="400" dirty="0">
                <a:solidFill>
                  <a:srgbClr val="7A7A8A"/>
                </a:solidFill>
                <a:latin typeface="Arial" pitchFamily="34" charset="0"/>
                <a:ea typeface="Arial" pitchFamily="34" charset="-122"/>
                <a:cs typeface="Arial" pitchFamily="34" charset="-120"/>
              </a:rPr>
              <a:t>ENGLISH</a:t>
            </a:r>
            <a:endParaRPr lang="en-US" sz="933" dirty="0"/>
          </a:p>
        </p:txBody>
      </p:sp>
      <p:sp>
        <p:nvSpPr>
          <p:cNvPr id="8" name="Text 5"/>
          <p:cNvSpPr/>
          <p:nvPr/>
        </p:nvSpPr>
        <p:spPr>
          <a:xfrm>
            <a:off x="6339840" y="1097280"/>
            <a:ext cx="1828800" cy="243840"/>
          </a:xfrm>
          <a:prstGeom prst="rect">
            <a:avLst/>
          </a:prstGeom>
          <a:noFill/>
          <a:ln/>
        </p:spPr>
        <p:txBody>
          <a:bodyPr wrap="square" lIns="0" tIns="0" rIns="0" bIns="0" rtlCol="0" anchor="ctr"/>
          <a:lstStyle/>
          <a:p>
            <a:r>
              <a:rPr lang="en-US" sz="933" b="1" kern="0" spc="400" dirty="0">
                <a:solidFill>
                  <a:srgbClr val="7A7A8A"/>
                </a:solidFill>
                <a:latin typeface="Arial" pitchFamily="34" charset="0"/>
                <a:ea typeface="Arial" pitchFamily="34" charset="-122"/>
                <a:cs typeface="Arial" pitchFamily="34" charset="-120"/>
              </a:rPr>
              <a:t>PORTUGUÊS</a:t>
            </a:r>
            <a:endParaRPr lang="en-US" sz="933" dirty="0"/>
          </a:p>
        </p:txBody>
      </p:sp>
      <p:sp>
        <p:nvSpPr>
          <p:cNvPr id="9" name="Text 6"/>
          <p:cNvSpPr/>
          <p:nvPr/>
        </p:nvSpPr>
        <p:spPr>
          <a:xfrm>
            <a:off x="487680" y="1402080"/>
            <a:ext cx="5242560" cy="5059680"/>
          </a:xfrm>
          <a:prstGeom prst="rect">
            <a:avLst/>
          </a:prstGeom>
          <a:noFill/>
          <a:ln/>
        </p:spPr>
        <p:txBody>
          <a:bodyPr wrap="square" lIns="0" tIns="0" rIns="0" bIns="0" rtlCol="0" anchor="t"/>
          <a:lstStyle/>
          <a:p>
            <a:pPr>
              <a:lnSpc>
                <a:spcPct val="110000"/>
              </a:lnSpc>
            </a:pPr>
            <a:r>
              <a:rPr lang="en-US" sz="1400" dirty="0">
                <a:solidFill>
                  <a:srgbClr val="2E2E3A"/>
                </a:solidFill>
                <a:latin typeface="Calibri" pitchFamily="34" charset="0"/>
                <a:ea typeface="Calibri" pitchFamily="34" charset="-122"/>
                <a:cs typeface="Calibri" pitchFamily="34" charset="-120"/>
              </a:rPr>
              <a:t>When the first threat from the state came against the newborn church, their passion for the Lord was greater than the danger.
</a:t>
            </a:r>
            <a:endParaRPr lang="en-US" sz="1400" dirty="0"/>
          </a:p>
          <a:p>
            <a:pPr>
              <a:lnSpc>
                <a:spcPct val="110000"/>
              </a:lnSpc>
            </a:pPr>
            <a:r>
              <a:rPr lang="en-US" sz="1333" i="1" dirty="0">
                <a:solidFill>
                  <a:srgbClr val="2E2E3A"/>
                </a:solidFill>
                <a:latin typeface="Calibri" pitchFamily="34" charset="0"/>
                <a:ea typeface="Calibri" pitchFamily="34" charset="-122"/>
                <a:cs typeface="Calibri" pitchFamily="34" charset="-120"/>
              </a:rPr>
              <a:t>"Now, Lord, consider their threats and enable your servants to speak your word with great boldness. Stretch out your hand to heal and perform signs and wonders through the name of your holy servant Jesus."</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
— Acts 4:29–31
</a:t>
            </a:r>
            <a:endParaRPr lang="en-US" sz="1400" dirty="0"/>
          </a:p>
          <a:p>
            <a:pPr>
              <a:lnSpc>
                <a:spcPct val="110000"/>
              </a:lnSpc>
            </a:pPr>
            <a:r>
              <a:rPr lang="en-US" sz="1333" i="1" dirty="0">
                <a:solidFill>
                  <a:srgbClr val="2E2E3A"/>
                </a:solidFill>
                <a:latin typeface="Calibri" pitchFamily="34" charset="0"/>
                <a:ea typeface="Calibri" pitchFamily="34" charset="-122"/>
                <a:cs typeface="Calibri" pitchFamily="34" charset="-120"/>
              </a:rPr>
              <a:t>"When they had prayed, the place where they were meeting was shaken. And they were all filled with the Holy Spirit and spoke the word of God boldly."
</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This passion for Jesus the Lord raised the first abundant harvests of believers in Judea and Samaria.</a:t>
            </a:r>
            <a:endParaRPr lang="en-US" sz="1400" dirty="0"/>
          </a:p>
        </p:txBody>
      </p:sp>
      <p:sp>
        <p:nvSpPr>
          <p:cNvPr id="10" name="Text 7"/>
          <p:cNvSpPr/>
          <p:nvPr/>
        </p:nvSpPr>
        <p:spPr>
          <a:xfrm>
            <a:off x="6339840" y="1402080"/>
            <a:ext cx="5242560" cy="5059680"/>
          </a:xfrm>
          <a:prstGeom prst="rect">
            <a:avLst/>
          </a:prstGeom>
          <a:noFill/>
          <a:ln/>
        </p:spPr>
        <p:txBody>
          <a:bodyPr wrap="square" lIns="0" tIns="0" rIns="0" bIns="0" rtlCol="0" anchor="t"/>
          <a:lstStyle/>
          <a:p>
            <a:pPr>
              <a:lnSpc>
                <a:spcPct val="110000"/>
              </a:lnSpc>
            </a:pPr>
            <a:r>
              <a:rPr lang="en-US" sz="1400" dirty="0">
                <a:solidFill>
                  <a:srgbClr val="2E2E3A"/>
                </a:solidFill>
                <a:latin typeface="Calibri" pitchFamily="34" charset="0"/>
                <a:ea typeface="Calibri" pitchFamily="34" charset="-122"/>
                <a:cs typeface="Calibri" pitchFamily="34" charset="-120"/>
              </a:rPr>
              <a:t>Quando a primeira ameaça do estado veio contra a igreja nascente, a paixão pelo Senhor foi maior que o perigo.
</a:t>
            </a:r>
            <a:endParaRPr lang="en-US" sz="1400" dirty="0"/>
          </a:p>
          <a:p>
            <a:pPr>
              <a:lnSpc>
                <a:spcPct val="110000"/>
              </a:lnSpc>
            </a:pPr>
            <a:r>
              <a:rPr lang="en-US" sz="1333" i="1" dirty="0">
                <a:solidFill>
                  <a:srgbClr val="2E2E3A"/>
                </a:solidFill>
                <a:latin typeface="Calibri" pitchFamily="34" charset="0"/>
                <a:ea typeface="Calibri" pitchFamily="34" charset="-122"/>
                <a:cs typeface="Calibri" pitchFamily="34" charset="-120"/>
              </a:rPr>
              <a:t>"Agora, Senhor, olha para as suas ameaças e concede aos teus servos que anunciem a tua palavra com toda a ousadia. Estende a mão para curar e realizar sinais e maravilhas pelo nome do teu santo servo Jesus."</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
— Atos 4:29–31
</a:t>
            </a:r>
            <a:endParaRPr lang="en-US" sz="1400" dirty="0"/>
          </a:p>
          <a:p>
            <a:pPr>
              <a:lnSpc>
                <a:spcPct val="110000"/>
              </a:lnSpc>
            </a:pPr>
            <a:r>
              <a:rPr lang="en-US" sz="1333" i="1" dirty="0">
                <a:solidFill>
                  <a:srgbClr val="2E2E3A"/>
                </a:solidFill>
                <a:latin typeface="Calibri" pitchFamily="34" charset="0"/>
                <a:ea typeface="Calibri" pitchFamily="34" charset="-122"/>
                <a:cs typeface="Calibri" pitchFamily="34" charset="-120"/>
              </a:rPr>
              <a:t>"Tendo eles orado, tremeu o lugar onde estavam reunidos. Todos ficaram cheios do Espírito Santo e anunciavam com ousadia a Palavra de Deus."
</a:t>
            </a:r>
            <a:endParaRPr lang="en-US" sz="1400" dirty="0"/>
          </a:p>
          <a:p>
            <a:pPr>
              <a:lnSpc>
                <a:spcPct val="110000"/>
              </a:lnSpc>
            </a:pPr>
            <a:r>
              <a:rPr lang="en-US" sz="1400" b="1" dirty="0">
                <a:solidFill>
                  <a:srgbClr val="2E2E3A"/>
                </a:solidFill>
                <a:latin typeface="Calibri" pitchFamily="34" charset="0"/>
                <a:ea typeface="Calibri" pitchFamily="34" charset="-122"/>
                <a:cs typeface="Calibri" pitchFamily="34" charset="-120"/>
              </a:rPr>
              <a:t>Essa paixão por Jesus, o Senhor, levantou as primeiras e abundantes colheitas de crentes na Judeia e Samaria.</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DBD982-B3DE-82E8-90D0-B185F176565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10DDE6-30B4-D427-51AF-52D444F2F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5FBD0D-C687-8C7B-BB5E-04593457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0B12DF-D9FC-E851-C14E-7A501E786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AF8A4E-45D0-C9A5-59F2-FE72A2EBF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C9815D-AD48-82C8-C0F4-6DE3848C6C09}"/>
              </a:ext>
            </a:extLst>
          </p:cNvPr>
          <p:cNvSpPr txBox="1"/>
          <p:nvPr/>
        </p:nvSpPr>
        <p:spPr>
          <a:xfrm>
            <a:off x="504556" y="429657"/>
            <a:ext cx="11182121" cy="5447645"/>
          </a:xfrm>
          <a:prstGeom prst="rect">
            <a:avLst/>
          </a:prstGeom>
          <a:noFill/>
        </p:spPr>
        <p:txBody>
          <a:bodyPr wrap="square" rtlCol="0">
            <a:spAutoFit/>
          </a:bodyPr>
          <a:lstStyle/>
          <a:p>
            <a:pPr algn="ctr"/>
            <a:r>
              <a:rPr lang="en-US" sz="6600" dirty="0">
                <a:solidFill>
                  <a:schemeClr val="bg1"/>
                </a:solidFill>
                <a:latin typeface="Gill Sans MT" panose="020B0502020104020203" pitchFamily="34" charset="77"/>
              </a:rPr>
              <a:t>USO DE LA IA EN TAREAS </a:t>
            </a:r>
          </a:p>
          <a:p>
            <a:pPr algn="ctr"/>
            <a:r>
              <a:rPr lang="en-US" sz="6600" dirty="0">
                <a:solidFill>
                  <a:schemeClr val="bg1"/>
                </a:solidFill>
                <a:latin typeface="Gill Sans MT" panose="020B0502020104020203" pitchFamily="34" charset="77"/>
              </a:rPr>
              <a:t>DE TRADUCCIÓN</a:t>
            </a:r>
          </a:p>
          <a:p>
            <a:pPr algn="ctr"/>
            <a:endParaRPr lang="en-US" sz="2400" dirty="0">
              <a:solidFill>
                <a:schemeClr val="bg1"/>
              </a:solidFill>
              <a:latin typeface="Gill Sans MT" panose="020B0502020104020203" pitchFamily="34" charset="77"/>
            </a:endParaRPr>
          </a:p>
          <a:p>
            <a:pPr algn="ctr"/>
            <a:r>
              <a:rPr lang="en-US" sz="6600" dirty="0">
                <a:solidFill>
                  <a:srgbClr val="00FDFF"/>
                </a:solidFill>
                <a:latin typeface="Gill Sans MT" panose="020B0502020104020203" pitchFamily="34" charset="77"/>
              </a:rPr>
              <a:t>USE OF AI IN TRANSLATION TASKS </a:t>
            </a:r>
          </a:p>
          <a:p>
            <a:pPr algn="ctr"/>
            <a:endParaRPr lang="en-US" sz="2000" dirty="0">
              <a:solidFill>
                <a:srgbClr val="00FDFF"/>
              </a:solidFill>
              <a:latin typeface="Gill Sans MT" panose="020B0502020104020203" pitchFamily="34" charset="77"/>
            </a:endParaRPr>
          </a:p>
          <a:p>
            <a:pPr algn="ctr"/>
            <a:r>
              <a:rPr lang="en-US" sz="4000" dirty="0">
                <a:solidFill>
                  <a:schemeClr val="bg1"/>
                </a:solidFill>
                <a:latin typeface="Gill Sans MT" panose="020B0502020104020203" pitchFamily="34" charset="77"/>
              </a:rPr>
              <a:t>Bishop Ismael Martín del Campo</a:t>
            </a:r>
          </a:p>
        </p:txBody>
      </p:sp>
    </p:spTree>
    <p:extLst>
      <p:ext uri="{BB962C8B-B14F-4D97-AF65-F5344CB8AC3E}">
        <p14:creationId xmlns:p14="http://schemas.microsoft.com/office/powerpoint/2010/main" val="364574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33431C-F8D0-8162-DF43-93BFC17BAD0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92C0DC-064F-4118-4038-E7B023020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8B6A7B-384E-5AB9-8218-8504B083F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183047-580E-8838-A94D-0CFBD9046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0ECF496-F34E-BBDF-9F9F-BA7DEC3E7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77028-63FA-C9F9-C2C9-DDAE9F05E2DC}"/>
              </a:ext>
            </a:extLst>
          </p:cNvPr>
          <p:cNvSpPr txBox="1"/>
          <p:nvPr/>
        </p:nvSpPr>
        <p:spPr>
          <a:xfrm>
            <a:off x="504556" y="130893"/>
            <a:ext cx="11182121" cy="1754326"/>
          </a:xfrm>
          <a:prstGeom prst="rect">
            <a:avLst/>
          </a:prstGeom>
          <a:noFill/>
        </p:spPr>
        <p:txBody>
          <a:bodyPr wrap="square" rtlCol="0">
            <a:spAutoFit/>
          </a:bodyPr>
          <a:lstStyle/>
          <a:p>
            <a:r>
              <a:rPr lang="es-419" sz="3600" b="1" dirty="0">
                <a:solidFill>
                  <a:schemeClr val="bg1"/>
                </a:solidFill>
              </a:rPr>
              <a:t>EL MEJOR PROGRAMA DE TRADUCCIÓN PARA USO DIARIO Y TRADUCCIONES RÁPIDAS</a:t>
            </a:r>
            <a:br>
              <a:rPr lang="en-US" sz="3600" dirty="0"/>
            </a:br>
            <a:r>
              <a:rPr lang="en-US" sz="3600" b="1" dirty="0">
                <a:solidFill>
                  <a:srgbClr val="00FDFF"/>
                </a:solidFill>
              </a:rPr>
              <a:t>BEST OVERALL FOR DAILY USE &amp; FAST TRANSLATION</a:t>
            </a:r>
          </a:p>
        </p:txBody>
      </p:sp>
      <p:pic>
        <p:nvPicPr>
          <p:cNvPr id="2" name="Picture 1" descr="Google Translate Logo, symbol, meaning, history, PNG, brand">
            <a:extLst>
              <a:ext uri="{FF2B5EF4-FFF2-40B4-BE49-F238E27FC236}">
                <a16:creationId xmlns:a16="http://schemas.microsoft.com/office/drawing/2014/main" id="{979582DD-DB23-0856-28D7-4CCBB8C80A38}"/>
              </a:ext>
            </a:extLst>
          </p:cNvPr>
          <p:cNvPicPr>
            <a:picLocks noChangeAspect="1"/>
          </p:cNvPicPr>
          <p:nvPr/>
        </p:nvPicPr>
        <p:blipFill>
          <a:blip r:embed="rId2"/>
          <a:stretch>
            <a:fillRect/>
          </a:stretch>
        </p:blipFill>
        <p:spPr>
          <a:xfrm>
            <a:off x="6072030" y="2540523"/>
            <a:ext cx="5993009" cy="3371067"/>
          </a:xfrm>
          <a:prstGeom prst="rect">
            <a:avLst/>
          </a:prstGeom>
          <a:solidFill>
            <a:schemeClr val="bg1"/>
          </a:solidFill>
        </p:spPr>
      </p:pic>
      <p:sp>
        <p:nvSpPr>
          <p:cNvPr id="3" name="TextBox 2">
            <a:extLst>
              <a:ext uri="{FF2B5EF4-FFF2-40B4-BE49-F238E27FC236}">
                <a16:creationId xmlns:a16="http://schemas.microsoft.com/office/drawing/2014/main" id="{82C95B91-9B7B-05CE-48C3-B8E03AFE0121}"/>
              </a:ext>
            </a:extLst>
          </p:cNvPr>
          <p:cNvSpPr txBox="1"/>
          <p:nvPr/>
        </p:nvSpPr>
        <p:spPr>
          <a:xfrm>
            <a:off x="665018" y="2396838"/>
            <a:ext cx="5181600" cy="4031873"/>
          </a:xfrm>
          <a:prstGeom prst="rect">
            <a:avLst/>
          </a:prstGeom>
          <a:noFill/>
        </p:spPr>
        <p:txBody>
          <a:bodyPr wrap="square" rtlCol="0">
            <a:spAutoFit/>
          </a:bodyPr>
          <a:lstStyle/>
          <a:p>
            <a:r>
              <a:rPr lang="en-US" sz="3200" dirty="0" err="1">
                <a:solidFill>
                  <a:schemeClr val="bg1"/>
                </a:solidFill>
              </a:rPr>
              <a:t>Acceso</a:t>
            </a:r>
            <a:r>
              <a:rPr lang="en-US" sz="3200" dirty="0">
                <a:solidFill>
                  <a:schemeClr val="bg1"/>
                </a:solidFill>
              </a:rPr>
              <a:t> a </a:t>
            </a:r>
            <a:r>
              <a:rPr lang="en-US" sz="3200" dirty="0" err="1">
                <a:solidFill>
                  <a:schemeClr val="bg1"/>
                </a:solidFill>
              </a:rPr>
              <a:t>más</a:t>
            </a:r>
            <a:r>
              <a:rPr lang="en-US" sz="3200" dirty="0">
                <a:solidFill>
                  <a:schemeClr val="bg1"/>
                </a:solidFill>
              </a:rPr>
              <a:t> de </a:t>
            </a:r>
            <a:r>
              <a:rPr lang="en-US" sz="3200" dirty="0" err="1">
                <a:solidFill>
                  <a:schemeClr val="bg1"/>
                </a:solidFill>
              </a:rPr>
              <a:t>cien</a:t>
            </a:r>
            <a:r>
              <a:rPr lang="en-US" sz="3200" dirty="0">
                <a:solidFill>
                  <a:schemeClr val="bg1"/>
                </a:solidFill>
              </a:rPr>
              <a:t> </a:t>
            </a:r>
            <a:r>
              <a:rPr lang="en-US" sz="3200" dirty="0" err="1">
                <a:solidFill>
                  <a:schemeClr val="bg1"/>
                </a:solidFill>
              </a:rPr>
              <a:t>idiomas</a:t>
            </a:r>
            <a:endParaRPr lang="en-US" sz="3200" dirty="0">
              <a:solidFill>
                <a:schemeClr val="bg1"/>
              </a:solidFill>
            </a:endParaRPr>
          </a:p>
          <a:p>
            <a:r>
              <a:rPr lang="en-US" sz="3200" dirty="0" err="1">
                <a:solidFill>
                  <a:srgbClr val="00FDFF"/>
                </a:solidFill>
              </a:rPr>
              <a:t>Acces</a:t>
            </a:r>
            <a:r>
              <a:rPr lang="en-US" sz="3200" dirty="0">
                <a:solidFill>
                  <a:srgbClr val="00FDFF"/>
                </a:solidFill>
              </a:rPr>
              <a:t> to +100 languages</a:t>
            </a:r>
          </a:p>
          <a:p>
            <a:endParaRPr lang="en-US" sz="3200" dirty="0">
              <a:solidFill>
                <a:srgbClr val="00FDFF"/>
              </a:solidFill>
            </a:endParaRPr>
          </a:p>
          <a:p>
            <a:r>
              <a:rPr lang="en-US" sz="3200" dirty="0" err="1">
                <a:solidFill>
                  <a:schemeClr val="bg1"/>
                </a:solidFill>
              </a:rPr>
              <a:t>Excelente</a:t>
            </a:r>
            <a:r>
              <a:rPr lang="en-US" sz="3200" dirty="0">
                <a:solidFill>
                  <a:schemeClr val="bg1"/>
                </a:solidFill>
              </a:rPr>
              <a:t> </a:t>
            </a:r>
            <a:r>
              <a:rPr lang="en-US" sz="3200" dirty="0" err="1">
                <a:solidFill>
                  <a:schemeClr val="bg1"/>
                </a:solidFill>
              </a:rPr>
              <a:t>en</a:t>
            </a:r>
            <a:r>
              <a:rPr lang="en-US" sz="3200" dirty="0">
                <a:solidFill>
                  <a:schemeClr val="bg1"/>
                </a:solidFill>
              </a:rPr>
              <a:t> </a:t>
            </a:r>
            <a:r>
              <a:rPr lang="en-US" sz="3200" dirty="0" err="1">
                <a:solidFill>
                  <a:schemeClr val="bg1"/>
                </a:solidFill>
              </a:rPr>
              <a:t>traducciones</a:t>
            </a:r>
            <a:r>
              <a:rPr lang="en-US" sz="3200" dirty="0">
                <a:solidFill>
                  <a:schemeClr val="bg1"/>
                </a:solidFill>
              </a:rPr>
              <a:t> </a:t>
            </a:r>
            <a:r>
              <a:rPr lang="en-US" sz="3200" dirty="0" err="1">
                <a:solidFill>
                  <a:schemeClr val="bg1"/>
                </a:solidFill>
              </a:rPr>
              <a:t>cortas</a:t>
            </a:r>
            <a:r>
              <a:rPr lang="en-US" sz="3200" dirty="0">
                <a:solidFill>
                  <a:schemeClr val="bg1"/>
                </a:solidFill>
              </a:rPr>
              <a:t> (media </a:t>
            </a:r>
            <a:r>
              <a:rPr lang="en-US" sz="3200" dirty="0" err="1">
                <a:solidFill>
                  <a:schemeClr val="bg1"/>
                </a:solidFill>
              </a:rPr>
              <a:t>página</a:t>
            </a:r>
            <a:r>
              <a:rPr lang="en-US" sz="3200" dirty="0">
                <a:solidFill>
                  <a:schemeClr val="bg1"/>
                </a:solidFill>
              </a:rPr>
              <a:t>).</a:t>
            </a:r>
          </a:p>
          <a:p>
            <a:r>
              <a:rPr lang="en-US" sz="3200" dirty="0">
                <a:solidFill>
                  <a:srgbClr val="00FDFF"/>
                </a:solidFill>
              </a:rPr>
              <a:t>Excellent for short and quick translations (half page)</a:t>
            </a:r>
          </a:p>
        </p:txBody>
      </p:sp>
    </p:spTree>
    <p:extLst>
      <p:ext uri="{BB962C8B-B14F-4D97-AF65-F5344CB8AC3E}">
        <p14:creationId xmlns:p14="http://schemas.microsoft.com/office/powerpoint/2010/main" val="181310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8C02BF-9C77-1D17-3C61-587FA33BB03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456829-7170-43BB-28CA-2B66D8539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311842-7EAC-F50B-860B-76BE7F3A8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7DF1BF-3B4B-E367-D1DF-84DCDA4A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D0B9BB-C42A-F7B1-C6F9-666390318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8818D-3A81-7898-9362-F267D3BCA84B}"/>
              </a:ext>
            </a:extLst>
          </p:cNvPr>
          <p:cNvSpPr txBox="1"/>
          <p:nvPr/>
        </p:nvSpPr>
        <p:spPr>
          <a:xfrm>
            <a:off x="504556" y="130893"/>
            <a:ext cx="11182121" cy="1754326"/>
          </a:xfrm>
          <a:prstGeom prst="rect">
            <a:avLst/>
          </a:prstGeom>
          <a:noFill/>
        </p:spPr>
        <p:txBody>
          <a:bodyPr wrap="square" rtlCol="0">
            <a:spAutoFit/>
          </a:bodyPr>
          <a:lstStyle/>
          <a:p>
            <a:r>
              <a:rPr lang="es-419" sz="3600" b="1" dirty="0">
                <a:solidFill>
                  <a:schemeClr val="bg1"/>
                </a:solidFill>
              </a:rPr>
              <a:t>EL MEJOR PROGRAMA PARA UNA TRADUCCIÓN MÁS PRECISA Y CON UN LENGUAJE MÁS NATURAL (IA)</a:t>
            </a:r>
            <a:br>
              <a:rPr lang="en-US" sz="3600" dirty="0"/>
            </a:br>
            <a:r>
              <a:rPr lang="en-US" sz="3600" b="1" dirty="0">
                <a:solidFill>
                  <a:srgbClr val="00FDFF"/>
                </a:solidFill>
              </a:rPr>
              <a:t>BEST FOR ACCURACY &amp; NATURAL LANGUAGE (AI)</a:t>
            </a:r>
          </a:p>
        </p:txBody>
      </p:sp>
      <p:sp>
        <p:nvSpPr>
          <p:cNvPr id="3" name="TextBox 2">
            <a:extLst>
              <a:ext uri="{FF2B5EF4-FFF2-40B4-BE49-F238E27FC236}">
                <a16:creationId xmlns:a16="http://schemas.microsoft.com/office/drawing/2014/main" id="{9E377A16-2FFC-36DD-9580-62EFB6E7118C}"/>
              </a:ext>
            </a:extLst>
          </p:cNvPr>
          <p:cNvSpPr txBox="1"/>
          <p:nvPr/>
        </p:nvSpPr>
        <p:spPr>
          <a:xfrm>
            <a:off x="665017" y="2396838"/>
            <a:ext cx="5199687" cy="4031873"/>
          </a:xfrm>
          <a:prstGeom prst="rect">
            <a:avLst/>
          </a:prstGeom>
          <a:noFill/>
        </p:spPr>
        <p:txBody>
          <a:bodyPr wrap="square" rtlCol="0">
            <a:spAutoFit/>
          </a:bodyPr>
          <a:lstStyle/>
          <a:p>
            <a:r>
              <a:rPr lang="en-US" sz="3200" dirty="0">
                <a:solidFill>
                  <a:schemeClr val="bg1"/>
                </a:solidFill>
              </a:rPr>
              <a:t>En mi </a:t>
            </a:r>
            <a:r>
              <a:rPr lang="en-US" sz="3200" dirty="0" err="1">
                <a:solidFill>
                  <a:schemeClr val="bg1"/>
                </a:solidFill>
              </a:rPr>
              <a:t>experiencia</a:t>
            </a:r>
            <a:r>
              <a:rPr lang="en-US" sz="3200" dirty="0">
                <a:solidFill>
                  <a:schemeClr val="bg1"/>
                </a:solidFill>
              </a:rPr>
              <a:t>, </a:t>
            </a:r>
            <a:r>
              <a:rPr lang="en-US" sz="3200" dirty="0" err="1">
                <a:solidFill>
                  <a:schemeClr val="bg1"/>
                </a:solidFill>
              </a:rPr>
              <a:t>te</a:t>
            </a:r>
            <a:r>
              <a:rPr lang="en-US" sz="3200" dirty="0">
                <a:solidFill>
                  <a:schemeClr val="bg1"/>
                </a:solidFill>
              </a:rPr>
              <a:t> </a:t>
            </a:r>
            <a:r>
              <a:rPr lang="en-US" sz="3200" dirty="0" err="1">
                <a:solidFill>
                  <a:schemeClr val="bg1"/>
                </a:solidFill>
              </a:rPr>
              <a:t>permite</a:t>
            </a:r>
            <a:r>
              <a:rPr lang="en-US" sz="3200" dirty="0">
                <a:solidFill>
                  <a:schemeClr val="bg1"/>
                </a:solidFill>
              </a:rPr>
              <a:t> </a:t>
            </a:r>
            <a:r>
              <a:rPr lang="en-US" sz="3200" dirty="0" err="1">
                <a:solidFill>
                  <a:schemeClr val="bg1"/>
                </a:solidFill>
              </a:rPr>
              <a:t>hacer</a:t>
            </a:r>
            <a:r>
              <a:rPr lang="en-US" sz="3200" dirty="0">
                <a:solidFill>
                  <a:schemeClr val="bg1"/>
                </a:solidFill>
              </a:rPr>
              <a:t> </a:t>
            </a:r>
            <a:r>
              <a:rPr lang="en-US" sz="3200" dirty="0" err="1">
                <a:solidFill>
                  <a:schemeClr val="bg1"/>
                </a:solidFill>
              </a:rPr>
              <a:t>traducciones</a:t>
            </a:r>
            <a:r>
              <a:rPr lang="en-US" sz="3200" dirty="0">
                <a:solidFill>
                  <a:schemeClr val="bg1"/>
                </a:solidFill>
              </a:rPr>
              <a:t> </a:t>
            </a:r>
            <a:r>
              <a:rPr lang="en-US" sz="3200" dirty="0" err="1">
                <a:solidFill>
                  <a:schemeClr val="bg1"/>
                </a:solidFill>
              </a:rPr>
              <a:t>extensas</a:t>
            </a:r>
            <a:r>
              <a:rPr lang="en-US" sz="3200" dirty="0">
                <a:solidFill>
                  <a:schemeClr val="bg1"/>
                </a:solidFill>
              </a:rPr>
              <a:t>… </a:t>
            </a:r>
            <a:r>
              <a:rPr lang="en-US" sz="3200" dirty="0" err="1">
                <a:solidFill>
                  <a:schemeClr val="bg1"/>
                </a:solidFill>
              </a:rPr>
              <a:t>siempre</a:t>
            </a:r>
            <a:r>
              <a:rPr lang="en-US" sz="3200" dirty="0">
                <a:solidFill>
                  <a:schemeClr val="bg1"/>
                </a:solidFill>
              </a:rPr>
              <a:t> y </a:t>
            </a:r>
            <a:r>
              <a:rPr lang="en-US" sz="3200" dirty="0" err="1">
                <a:solidFill>
                  <a:schemeClr val="bg1"/>
                </a:solidFill>
              </a:rPr>
              <a:t>cuando</a:t>
            </a:r>
            <a:r>
              <a:rPr lang="en-US" sz="3200" dirty="0">
                <a:solidFill>
                  <a:schemeClr val="bg1"/>
                </a:solidFill>
              </a:rPr>
              <a:t> </a:t>
            </a:r>
            <a:r>
              <a:rPr lang="en-US" sz="3200" dirty="0" err="1">
                <a:solidFill>
                  <a:schemeClr val="bg1"/>
                </a:solidFill>
              </a:rPr>
              <a:t>pagues</a:t>
            </a:r>
            <a:r>
              <a:rPr lang="en-US" sz="3200" dirty="0">
                <a:solidFill>
                  <a:schemeClr val="bg1"/>
                </a:solidFill>
              </a:rPr>
              <a:t> </a:t>
            </a:r>
            <a:r>
              <a:rPr lang="en-US" sz="3200" dirty="0" err="1">
                <a:solidFill>
                  <a:schemeClr val="bg1"/>
                </a:solidFill>
              </a:rPr>
              <a:t>el</a:t>
            </a:r>
            <a:r>
              <a:rPr lang="en-US" sz="3200" dirty="0">
                <a:solidFill>
                  <a:schemeClr val="bg1"/>
                </a:solidFill>
              </a:rPr>
              <a:t> </a:t>
            </a:r>
            <a:r>
              <a:rPr lang="en-US" sz="3200" dirty="0" err="1">
                <a:solidFill>
                  <a:schemeClr val="bg1"/>
                </a:solidFill>
              </a:rPr>
              <a:t>servicio</a:t>
            </a:r>
            <a:r>
              <a:rPr lang="en-US" sz="3200" dirty="0">
                <a:solidFill>
                  <a:schemeClr val="bg1"/>
                </a:solidFill>
              </a:rPr>
              <a:t> </a:t>
            </a:r>
            <a:r>
              <a:rPr lang="en-US" sz="3200" dirty="0" err="1">
                <a:solidFill>
                  <a:schemeClr val="bg1"/>
                </a:solidFill>
              </a:rPr>
              <a:t>mensual</a:t>
            </a:r>
            <a:r>
              <a:rPr lang="en-US" sz="3200" dirty="0">
                <a:solidFill>
                  <a:schemeClr val="bg1"/>
                </a:solidFill>
              </a:rPr>
              <a:t>.</a:t>
            </a:r>
          </a:p>
          <a:p>
            <a:r>
              <a:rPr lang="en-US" sz="3200" dirty="0">
                <a:solidFill>
                  <a:srgbClr val="00FDFF"/>
                </a:solidFill>
              </a:rPr>
              <a:t>In my experience, it lets you translate long texts… as long as you pay the monthly fee.</a:t>
            </a:r>
          </a:p>
        </p:txBody>
      </p:sp>
      <p:pic>
        <p:nvPicPr>
          <p:cNvPr id="4" name="Picture 3" descr="DeepL - Neural Networks for Translations - Digital Innovation and  Transformation">
            <a:extLst>
              <a:ext uri="{FF2B5EF4-FFF2-40B4-BE49-F238E27FC236}">
                <a16:creationId xmlns:a16="http://schemas.microsoft.com/office/drawing/2014/main" id="{336A11B4-BD50-E7EE-A610-9A97FF5B2EC4}"/>
              </a:ext>
            </a:extLst>
          </p:cNvPr>
          <p:cNvPicPr>
            <a:picLocks noChangeAspect="1"/>
          </p:cNvPicPr>
          <p:nvPr/>
        </p:nvPicPr>
        <p:blipFill>
          <a:blip r:embed="rId2"/>
          <a:stretch>
            <a:fillRect/>
          </a:stretch>
        </p:blipFill>
        <p:spPr>
          <a:xfrm>
            <a:off x="6183517" y="2466109"/>
            <a:ext cx="5770035" cy="2885018"/>
          </a:xfrm>
          <a:prstGeom prst="rect">
            <a:avLst/>
          </a:prstGeom>
        </p:spPr>
      </p:pic>
    </p:spTree>
    <p:extLst>
      <p:ext uri="{BB962C8B-B14F-4D97-AF65-F5344CB8AC3E}">
        <p14:creationId xmlns:p14="http://schemas.microsoft.com/office/powerpoint/2010/main" val="273705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B97BA1-68B2-A05D-5BC0-82736D9AD62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1958D32-36CC-EF9D-4A67-D8E581A28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B1291F-1A5E-50F4-537A-D823E3D44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C3173F-11D8-24B3-2DE0-E2EAAD16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B1A98DA-B7CA-1493-CB45-CE4F0E0F8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oogle Translate Logo, symbol, meaning, history, PNG, brand">
            <a:extLst>
              <a:ext uri="{FF2B5EF4-FFF2-40B4-BE49-F238E27FC236}">
                <a16:creationId xmlns:a16="http://schemas.microsoft.com/office/drawing/2014/main" id="{FC9B450B-6B0E-A45A-541C-ABC77981A922}"/>
              </a:ext>
            </a:extLst>
          </p:cNvPr>
          <p:cNvPicPr>
            <a:picLocks noChangeAspect="1"/>
          </p:cNvPicPr>
          <p:nvPr/>
        </p:nvPicPr>
        <p:blipFill>
          <a:blip r:embed="rId2"/>
          <a:stretch>
            <a:fillRect/>
          </a:stretch>
        </p:blipFill>
        <p:spPr>
          <a:xfrm>
            <a:off x="3524795" y="3587175"/>
            <a:ext cx="5094469" cy="2865638"/>
          </a:xfrm>
          <a:prstGeom prst="rect">
            <a:avLst/>
          </a:prstGeom>
          <a:solidFill>
            <a:schemeClr val="bg1"/>
          </a:solidFill>
        </p:spPr>
      </p:pic>
      <p:sp>
        <p:nvSpPr>
          <p:cNvPr id="3" name="TextBox 2">
            <a:extLst>
              <a:ext uri="{FF2B5EF4-FFF2-40B4-BE49-F238E27FC236}">
                <a16:creationId xmlns:a16="http://schemas.microsoft.com/office/drawing/2014/main" id="{E81628CC-A3B7-D4BA-3B85-8A3990AA7776}"/>
              </a:ext>
            </a:extLst>
          </p:cNvPr>
          <p:cNvSpPr txBox="1"/>
          <p:nvPr/>
        </p:nvSpPr>
        <p:spPr>
          <a:xfrm>
            <a:off x="550994" y="232410"/>
            <a:ext cx="11042072" cy="3354765"/>
          </a:xfrm>
          <a:prstGeom prst="rect">
            <a:avLst/>
          </a:prstGeom>
          <a:noFill/>
        </p:spPr>
        <p:txBody>
          <a:bodyPr wrap="square" rtlCol="0">
            <a:spAutoFit/>
          </a:bodyPr>
          <a:lstStyle/>
          <a:p>
            <a:r>
              <a:rPr lang="en-US" sz="3600" b="1" dirty="0">
                <a:solidFill>
                  <a:schemeClr val="bg1"/>
                </a:solidFill>
              </a:rPr>
              <a:t>El </a:t>
            </a:r>
            <a:r>
              <a:rPr lang="en-US" sz="3600" b="1" dirty="0" err="1">
                <a:solidFill>
                  <a:schemeClr val="bg1"/>
                </a:solidFill>
              </a:rPr>
              <a:t>límite</a:t>
            </a:r>
            <a:r>
              <a:rPr lang="en-US" sz="3600" b="1" dirty="0">
                <a:solidFill>
                  <a:schemeClr val="bg1"/>
                </a:solidFill>
              </a:rPr>
              <a:t> para ambos </a:t>
            </a:r>
            <a:r>
              <a:rPr lang="en-US" sz="3600" b="1" dirty="0" err="1">
                <a:solidFill>
                  <a:schemeClr val="bg1"/>
                </a:solidFill>
              </a:rPr>
              <a:t>programas</a:t>
            </a:r>
            <a:r>
              <a:rPr lang="en-US" sz="3600" b="1" dirty="0">
                <a:solidFill>
                  <a:schemeClr val="bg1"/>
                </a:solidFill>
              </a:rPr>
              <a:t>, es </a:t>
            </a:r>
            <a:r>
              <a:rPr lang="en-US" sz="3600" b="1" dirty="0" err="1">
                <a:solidFill>
                  <a:schemeClr val="bg1"/>
                </a:solidFill>
              </a:rPr>
              <a:t>tu</a:t>
            </a:r>
            <a:r>
              <a:rPr lang="en-US" sz="3600" b="1" dirty="0">
                <a:solidFill>
                  <a:schemeClr val="bg1"/>
                </a:solidFill>
              </a:rPr>
              <a:t> </a:t>
            </a:r>
            <a:r>
              <a:rPr lang="en-US" sz="3600" b="1" dirty="0" err="1">
                <a:solidFill>
                  <a:schemeClr val="bg1"/>
                </a:solidFill>
              </a:rPr>
              <a:t>dominio</a:t>
            </a:r>
            <a:r>
              <a:rPr lang="en-US" sz="3600" b="1" dirty="0">
                <a:solidFill>
                  <a:schemeClr val="bg1"/>
                </a:solidFill>
              </a:rPr>
              <a:t> de ambos </a:t>
            </a:r>
            <a:r>
              <a:rPr lang="en-US" sz="3600" b="1" dirty="0" err="1">
                <a:solidFill>
                  <a:schemeClr val="bg1"/>
                </a:solidFill>
              </a:rPr>
              <a:t>idiomas</a:t>
            </a:r>
            <a:r>
              <a:rPr lang="en-US" sz="3600" b="1" dirty="0">
                <a:solidFill>
                  <a:schemeClr val="bg1"/>
                </a:solidFill>
              </a:rPr>
              <a:t>, para </a:t>
            </a:r>
            <a:r>
              <a:rPr lang="en-US" sz="3600" b="1" dirty="0" err="1">
                <a:solidFill>
                  <a:schemeClr val="bg1"/>
                </a:solidFill>
              </a:rPr>
              <a:t>verificar</a:t>
            </a:r>
            <a:r>
              <a:rPr lang="en-US" sz="3600" b="1" dirty="0">
                <a:solidFill>
                  <a:schemeClr val="bg1"/>
                </a:solidFill>
              </a:rPr>
              <a:t> la </a:t>
            </a:r>
            <a:r>
              <a:rPr lang="en-US" sz="3600" b="1" dirty="0" err="1">
                <a:solidFill>
                  <a:schemeClr val="bg1"/>
                </a:solidFill>
              </a:rPr>
              <a:t>traducción</a:t>
            </a:r>
            <a:r>
              <a:rPr lang="en-US" sz="3600" b="1" dirty="0">
                <a:solidFill>
                  <a:schemeClr val="bg1"/>
                </a:solidFill>
              </a:rPr>
              <a:t> o </a:t>
            </a:r>
            <a:r>
              <a:rPr lang="en-US" sz="3600" b="1" dirty="0" err="1">
                <a:solidFill>
                  <a:schemeClr val="bg1"/>
                </a:solidFill>
              </a:rPr>
              <a:t>pulir</a:t>
            </a:r>
            <a:r>
              <a:rPr lang="en-US" sz="3600" b="1" dirty="0">
                <a:solidFill>
                  <a:schemeClr val="bg1"/>
                </a:solidFill>
              </a:rPr>
              <a:t> la </a:t>
            </a:r>
            <a:r>
              <a:rPr lang="en-US" sz="3600" b="1" dirty="0" err="1">
                <a:solidFill>
                  <a:schemeClr val="bg1"/>
                </a:solidFill>
              </a:rPr>
              <a:t>misma</a:t>
            </a:r>
            <a:r>
              <a:rPr lang="en-US" sz="3600" b="1" dirty="0">
                <a:solidFill>
                  <a:schemeClr val="bg1"/>
                </a:solidFill>
              </a:rPr>
              <a:t>. </a:t>
            </a:r>
          </a:p>
          <a:p>
            <a:r>
              <a:rPr lang="en-US" sz="3600" b="1" dirty="0">
                <a:solidFill>
                  <a:srgbClr val="00FDFF"/>
                </a:solidFill>
              </a:rPr>
              <a:t>The limit for both programs is your mastery of both languages, to verify the translation or polish it.</a:t>
            </a:r>
          </a:p>
          <a:p>
            <a:endParaRPr lang="en-US" sz="3200" dirty="0">
              <a:solidFill>
                <a:srgbClr val="00FDFF"/>
              </a:solidFill>
            </a:endParaRPr>
          </a:p>
        </p:txBody>
      </p:sp>
    </p:spTree>
    <p:extLst>
      <p:ext uri="{BB962C8B-B14F-4D97-AF65-F5344CB8AC3E}">
        <p14:creationId xmlns:p14="http://schemas.microsoft.com/office/powerpoint/2010/main" val="175349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E0EE4B-BC43-382A-89C7-86681D74D3F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C12400-2E69-1AC4-F14D-31234B3F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21B1CE-E1B8-0F63-00B6-525C8E94A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3AAC4D-24AB-2CFC-DC2B-D8BB3B054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5AA95F-8C37-466B-CCAE-CA499F38B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77462E-5576-B197-B1FD-C710F5FBF242}"/>
              </a:ext>
            </a:extLst>
          </p:cNvPr>
          <p:cNvSpPr txBox="1"/>
          <p:nvPr/>
        </p:nvSpPr>
        <p:spPr>
          <a:xfrm>
            <a:off x="550994" y="232410"/>
            <a:ext cx="11042072" cy="3416320"/>
          </a:xfrm>
          <a:prstGeom prst="rect">
            <a:avLst/>
          </a:prstGeom>
          <a:noFill/>
        </p:spPr>
        <p:txBody>
          <a:bodyPr wrap="square" rtlCol="0">
            <a:spAutoFit/>
          </a:bodyPr>
          <a:lstStyle/>
          <a:p>
            <a:r>
              <a:rPr lang="en-US" sz="3600" b="1" dirty="0">
                <a:solidFill>
                  <a:schemeClr val="bg1"/>
                </a:solidFill>
              </a:rPr>
              <a:t>El </a:t>
            </a:r>
            <a:r>
              <a:rPr lang="en-US" sz="3600" b="1" dirty="0" err="1">
                <a:solidFill>
                  <a:schemeClr val="bg1"/>
                </a:solidFill>
              </a:rPr>
              <a:t>límite</a:t>
            </a:r>
            <a:r>
              <a:rPr lang="en-US" sz="3600" b="1" dirty="0">
                <a:solidFill>
                  <a:schemeClr val="bg1"/>
                </a:solidFill>
              </a:rPr>
              <a:t> para ambos </a:t>
            </a:r>
            <a:r>
              <a:rPr lang="en-US" sz="3600" b="1" dirty="0" err="1">
                <a:solidFill>
                  <a:schemeClr val="bg1"/>
                </a:solidFill>
              </a:rPr>
              <a:t>programas</a:t>
            </a:r>
            <a:r>
              <a:rPr lang="en-US" sz="3600" b="1" dirty="0">
                <a:solidFill>
                  <a:schemeClr val="bg1"/>
                </a:solidFill>
              </a:rPr>
              <a:t>, es </a:t>
            </a:r>
            <a:r>
              <a:rPr lang="en-US" sz="3600" b="1" dirty="0" err="1">
                <a:solidFill>
                  <a:schemeClr val="bg1"/>
                </a:solidFill>
              </a:rPr>
              <a:t>tu</a:t>
            </a:r>
            <a:r>
              <a:rPr lang="en-US" sz="3600" b="1" dirty="0">
                <a:solidFill>
                  <a:schemeClr val="bg1"/>
                </a:solidFill>
              </a:rPr>
              <a:t> </a:t>
            </a:r>
            <a:r>
              <a:rPr lang="en-US" sz="3600" b="1" dirty="0" err="1">
                <a:solidFill>
                  <a:schemeClr val="bg1"/>
                </a:solidFill>
              </a:rPr>
              <a:t>dominio</a:t>
            </a:r>
            <a:r>
              <a:rPr lang="en-US" sz="3600" b="1" dirty="0">
                <a:solidFill>
                  <a:schemeClr val="bg1"/>
                </a:solidFill>
              </a:rPr>
              <a:t> de ambos </a:t>
            </a:r>
            <a:r>
              <a:rPr lang="en-US" sz="3600" b="1" dirty="0" err="1">
                <a:solidFill>
                  <a:schemeClr val="bg1"/>
                </a:solidFill>
              </a:rPr>
              <a:t>idiomas</a:t>
            </a:r>
            <a:r>
              <a:rPr lang="en-US" sz="3600" b="1" dirty="0">
                <a:solidFill>
                  <a:schemeClr val="bg1"/>
                </a:solidFill>
              </a:rPr>
              <a:t>, para </a:t>
            </a:r>
            <a:r>
              <a:rPr lang="en-US" sz="3600" b="1" dirty="0" err="1">
                <a:solidFill>
                  <a:schemeClr val="bg1"/>
                </a:solidFill>
              </a:rPr>
              <a:t>verificar</a:t>
            </a:r>
            <a:r>
              <a:rPr lang="en-US" sz="3600" b="1" dirty="0">
                <a:solidFill>
                  <a:schemeClr val="bg1"/>
                </a:solidFill>
              </a:rPr>
              <a:t> la </a:t>
            </a:r>
            <a:r>
              <a:rPr lang="en-US" sz="3600" b="1" dirty="0" err="1">
                <a:solidFill>
                  <a:schemeClr val="bg1"/>
                </a:solidFill>
              </a:rPr>
              <a:t>traducción</a:t>
            </a:r>
            <a:r>
              <a:rPr lang="en-US" sz="3600" b="1" dirty="0">
                <a:solidFill>
                  <a:schemeClr val="bg1"/>
                </a:solidFill>
              </a:rPr>
              <a:t> o </a:t>
            </a:r>
            <a:r>
              <a:rPr lang="en-US" sz="3600" b="1" dirty="0" err="1">
                <a:solidFill>
                  <a:schemeClr val="bg1"/>
                </a:solidFill>
              </a:rPr>
              <a:t>pulir</a:t>
            </a:r>
            <a:r>
              <a:rPr lang="en-US" sz="3600" b="1" dirty="0">
                <a:solidFill>
                  <a:schemeClr val="bg1"/>
                </a:solidFill>
              </a:rPr>
              <a:t> la </a:t>
            </a:r>
            <a:r>
              <a:rPr lang="en-US" sz="3600" b="1" dirty="0" err="1">
                <a:solidFill>
                  <a:schemeClr val="bg1"/>
                </a:solidFill>
              </a:rPr>
              <a:t>misma</a:t>
            </a:r>
            <a:r>
              <a:rPr lang="en-US" sz="3600" b="1" dirty="0">
                <a:solidFill>
                  <a:schemeClr val="bg1"/>
                </a:solidFill>
              </a:rPr>
              <a:t>. </a:t>
            </a:r>
          </a:p>
          <a:p>
            <a:r>
              <a:rPr lang="en-US" sz="3600" b="1" dirty="0">
                <a:solidFill>
                  <a:srgbClr val="00FDFF"/>
                </a:solidFill>
              </a:rPr>
              <a:t>The key requirement for both programs is your proficiency in both languages, so you can verify or refine the translation. </a:t>
            </a:r>
          </a:p>
        </p:txBody>
      </p:sp>
      <p:pic>
        <p:nvPicPr>
          <p:cNvPr id="4" name="Picture 3" descr="DeepL - Neural Networks for Translations - Digital Innovation and  Transformation">
            <a:extLst>
              <a:ext uri="{FF2B5EF4-FFF2-40B4-BE49-F238E27FC236}">
                <a16:creationId xmlns:a16="http://schemas.microsoft.com/office/drawing/2014/main" id="{B1F1AE3E-08F5-2866-B824-2126FEACCE7B}"/>
              </a:ext>
            </a:extLst>
          </p:cNvPr>
          <p:cNvPicPr>
            <a:picLocks noChangeAspect="1"/>
          </p:cNvPicPr>
          <p:nvPr/>
        </p:nvPicPr>
        <p:blipFill>
          <a:blip r:embed="rId2"/>
          <a:stretch>
            <a:fillRect/>
          </a:stretch>
        </p:blipFill>
        <p:spPr>
          <a:xfrm>
            <a:off x="3337262" y="3820333"/>
            <a:ext cx="5731273" cy="2865637"/>
          </a:xfrm>
          <a:prstGeom prst="rect">
            <a:avLst/>
          </a:prstGeom>
        </p:spPr>
      </p:pic>
    </p:spTree>
    <p:extLst>
      <p:ext uri="{BB962C8B-B14F-4D97-AF65-F5344CB8AC3E}">
        <p14:creationId xmlns:p14="http://schemas.microsoft.com/office/powerpoint/2010/main" val="203336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242560" y="365760"/>
            <a:ext cx="1341120" cy="1341120"/>
          </a:xfrm>
          <a:prstGeom prst="rect">
            <a:avLst/>
          </a:prstGeom>
        </p:spPr>
      </p:pic>
      <p:sp>
        <p:nvSpPr>
          <p:cNvPr id="3" name="Text 0"/>
          <p:cNvSpPr/>
          <p:nvPr/>
        </p:nvSpPr>
        <p:spPr>
          <a:xfrm>
            <a:off x="609600" y="1950720"/>
            <a:ext cx="10972800" cy="3413760"/>
          </a:xfrm>
          <a:prstGeom prst="rect">
            <a:avLst/>
          </a:prstGeom>
          <a:noFill/>
          <a:ln/>
        </p:spPr>
        <p:txBody>
          <a:bodyPr wrap="square" lIns="0" tIns="0" rIns="0" bIns="0" rtlCol="0" anchor="ctr"/>
          <a:lstStyle/>
          <a:p>
            <a:pPr algn="ctr"/>
            <a:r>
              <a:rPr lang="en-US" sz="4000" b="1" dirty="0">
                <a:solidFill>
                  <a:srgbClr val="C9A84C"/>
                </a:solidFill>
                <a:latin typeface="Georgia" pitchFamily="34" charset="0"/>
                <a:ea typeface="Georgia" pitchFamily="34" charset="-122"/>
                <a:cs typeface="Georgia" pitchFamily="34" charset="-120"/>
              </a:rPr>
              <a:t>The Holy Scriptures</a:t>
            </a:r>
            <a:endParaRPr lang="en-US" sz="4000" dirty="0"/>
          </a:p>
          <a:p>
            <a:pPr algn="ctr"/>
            <a:r>
              <a:rPr lang="en-US" sz="2400" dirty="0">
                <a:solidFill>
                  <a:srgbClr val="FFFFFF"/>
                </a:solidFill>
                <a:latin typeface="Georgia" pitchFamily="34" charset="0"/>
                <a:ea typeface="Georgia" pitchFamily="34" charset="-122"/>
                <a:cs typeface="Georgia" pitchFamily="34" charset="-120"/>
              </a:rPr>
              <a:t>Dynamic and Instrumental Legacy</a:t>
            </a:r>
            <a:endParaRPr lang="en-US" sz="4000" dirty="0"/>
          </a:p>
          <a:p>
            <a:pPr algn="ctr"/>
            <a:r>
              <a:rPr lang="en-US" sz="2400" dirty="0">
                <a:solidFill>
                  <a:srgbClr val="FFFFFF"/>
                </a:solidFill>
                <a:latin typeface="Georgia" pitchFamily="34" charset="0"/>
                <a:ea typeface="Georgia" pitchFamily="34" charset="-122"/>
                <a:cs typeface="Georgia" pitchFamily="34" charset="-120"/>
              </a:rPr>
              <a:t>in the Apostolic Assembly's Life and Thought</a:t>
            </a:r>
            <a:endParaRPr lang="en-US" sz="4000" dirty="0"/>
          </a:p>
          <a:p>
            <a:pPr algn="ctr"/>
            <a:endParaRPr lang="en-US" sz="3467" dirty="0"/>
          </a:p>
          <a:p>
            <a:pPr algn="ctr"/>
            <a:r>
              <a:rPr lang="en-US" sz="4400" i="1" dirty="0">
                <a:solidFill>
                  <a:srgbClr val="C9A84C"/>
                </a:solidFill>
                <a:latin typeface="Georgia" pitchFamily="34" charset="0"/>
                <a:ea typeface="Georgia" pitchFamily="34" charset="-122"/>
                <a:cs typeface="Georgia" pitchFamily="34" charset="-120"/>
              </a:rPr>
              <a:t>As Sagradas Escrituras</a:t>
            </a:r>
            <a:endParaRPr lang="en-US" sz="5400" dirty="0"/>
          </a:p>
          <a:p>
            <a:pPr algn="ctr"/>
            <a:r>
              <a:rPr lang="en-US" sz="3200" i="1" dirty="0">
                <a:solidFill>
                  <a:schemeClr val="bg1"/>
                </a:solidFill>
                <a:latin typeface="Georgia" pitchFamily="34" charset="0"/>
                <a:ea typeface="Georgia" pitchFamily="34" charset="-122"/>
                <a:cs typeface="Georgia" pitchFamily="34" charset="-120"/>
              </a:rPr>
              <a:t>Legado Dinâmico e Instrumental</a:t>
            </a:r>
            <a:endParaRPr lang="en-US" sz="5400" dirty="0">
              <a:solidFill>
                <a:schemeClr val="bg1"/>
              </a:solidFill>
            </a:endParaRPr>
          </a:p>
          <a:p>
            <a:pPr algn="ctr"/>
            <a:r>
              <a:rPr lang="en-US" sz="3200" i="1" dirty="0">
                <a:solidFill>
                  <a:schemeClr val="bg1"/>
                </a:solidFill>
                <a:latin typeface="Georgia" pitchFamily="34" charset="0"/>
                <a:ea typeface="Georgia" pitchFamily="34" charset="-122"/>
                <a:cs typeface="Georgia" pitchFamily="34" charset="-120"/>
              </a:rPr>
              <a:t>na Vida e Pensamento da Asamblea Apostólica</a:t>
            </a:r>
            <a:endParaRPr lang="en-US" sz="5400" dirty="0">
              <a:solidFill>
                <a:schemeClr val="bg1"/>
              </a:solidFill>
            </a:endParaRPr>
          </a:p>
        </p:txBody>
      </p:sp>
      <p:sp>
        <p:nvSpPr>
          <p:cNvPr id="4" name="Text 1"/>
          <p:cNvSpPr/>
          <p:nvPr/>
        </p:nvSpPr>
        <p:spPr>
          <a:xfrm>
            <a:off x="609600" y="5730240"/>
            <a:ext cx="10972800" cy="365760"/>
          </a:xfrm>
          <a:prstGeom prst="rect">
            <a:avLst/>
          </a:prstGeom>
          <a:noFill/>
          <a:ln/>
        </p:spPr>
        <p:txBody>
          <a:bodyPr wrap="square" lIns="0" tIns="0" rIns="0" bIns="0" rtlCol="0" anchor="ctr"/>
          <a:lstStyle/>
          <a:p>
            <a:pPr algn="ctr"/>
            <a:r>
              <a:rPr lang="en-US" sz="1333" dirty="0">
                <a:solidFill>
                  <a:srgbClr val="C9A84C"/>
                </a:solidFill>
                <a:latin typeface="Calibri" pitchFamily="34" charset="0"/>
                <a:ea typeface="Calibri" pitchFamily="34" charset="-122"/>
                <a:cs typeface="Calibri" pitchFamily="34" charset="-120"/>
              </a:rPr>
              <a:t>Bishop Ismael Martín del Campo  •  Obispo Ismael Martín del Campo</a:t>
            </a:r>
            <a:endParaRPr lang="en-US" sz="1333" dirty="0"/>
          </a:p>
        </p:txBody>
      </p:sp>
      <p:sp>
        <p:nvSpPr>
          <p:cNvPr id="5" name="Text 2"/>
          <p:cNvSpPr/>
          <p:nvPr/>
        </p:nvSpPr>
        <p:spPr>
          <a:xfrm>
            <a:off x="1219200" y="6156960"/>
            <a:ext cx="9753600" cy="304800"/>
          </a:xfrm>
          <a:prstGeom prst="rect">
            <a:avLst/>
          </a:prstGeom>
          <a:noFill/>
          <a:ln/>
        </p:spPr>
        <p:txBody>
          <a:bodyPr wrap="square" lIns="0" tIns="0" rIns="0" bIns="0" rtlCol="0" anchor="ctr"/>
          <a:lstStyle/>
          <a:p>
            <a:pPr algn="ctr"/>
            <a:r>
              <a:rPr lang="en-US" sz="1200" dirty="0">
                <a:solidFill>
                  <a:srgbClr val="7A7A8A"/>
                </a:solidFill>
                <a:latin typeface="Arial" pitchFamily="34" charset="0"/>
                <a:ea typeface="Arial" pitchFamily="34" charset="-122"/>
                <a:cs typeface="Arial" pitchFamily="34" charset="-120"/>
              </a:rPr>
              <a:t>Asamblea Apostólica de la Fe en Cristo Jesús</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632960" y="487680"/>
            <a:ext cx="1097280" cy="1097280"/>
          </a:xfrm>
          <a:prstGeom prst="rect">
            <a:avLst/>
          </a:prstGeom>
        </p:spPr>
      </p:pic>
      <p:pic>
        <p:nvPicPr>
          <p:cNvPr id="3" name="Image 1" descr="preencoded.png"/>
          <p:cNvPicPr>
            <a:picLocks noChangeAspect="1"/>
          </p:cNvPicPr>
          <p:nvPr/>
        </p:nvPicPr>
        <p:blipFill>
          <a:blip r:embed="rId4"/>
          <a:stretch>
            <a:fillRect/>
          </a:stretch>
        </p:blipFill>
        <p:spPr>
          <a:xfrm>
            <a:off x="6339840" y="487680"/>
            <a:ext cx="1097280" cy="1097280"/>
          </a:xfrm>
          <a:prstGeom prst="rect">
            <a:avLst/>
          </a:prstGeom>
        </p:spPr>
      </p:pic>
      <p:sp>
        <p:nvSpPr>
          <p:cNvPr id="4" name="Text 0"/>
          <p:cNvSpPr/>
          <p:nvPr/>
        </p:nvSpPr>
        <p:spPr>
          <a:xfrm>
            <a:off x="609600" y="2072640"/>
            <a:ext cx="10972800" cy="2438400"/>
          </a:xfrm>
          <a:prstGeom prst="rect">
            <a:avLst/>
          </a:prstGeom>
          <a:noFill/>
          <a:ln/>
        </p:spPr>
        <p:txBody>
          <a:bodyPr wrap="square" lIns="0" tIns="0" rIns="0" bIns="0" rtlCol="0" anchor="ctr"/>
          <a:lstStyle/>
          <a:p>
            <a:pPr algn="ctr"/>
            <a:r>
              <a:rPr lang="en-US" sz="4800" b="1" dirty="0">
                <a:solidFill>
                  <a:srgbClr val="FFFFFF"/>
                </a:solidFill>
                <a:latin typeface="Georgia" pitchFamily="34" charset="0"/>
                <a:ea typeface="Georgia" pitchFamily="34" charset="-122"/>
                <a:cs typeface="Georgia" pitchFamily="34" charset="-120"/>
              </a:rPr>
              <a:t>WATER &amp; FIRE</a:t>
            </a:r>
            <a:endParaRPr lang="en-US" sz="2000" dirty="0"/>
          </a:p>
          <a:p>
            <a:pPr algn="ctr"/>
            <a:r>
              <a:rPr lang="en-US" sz="5400" i="1" dirty="0">
                <a:solidFill>
                  <a:srgbClr val="C9A84C"/>
                </a:solidFill>
                <a:latin typeface="Georgia" pitchFamily="34" charset="0"/>
                <a:ea typeface="Georgia" pitchFamily="34" charset="-122"/>
                <a:cs typeface="Georgia" pitchFamily="34" charset="-120"/>
              </a:rPr>
              <a:t>ÁGUA &amp; FOGO</a:t>
            </a:r>
            <a:endParaRPr lang="en-US" sz="7200" dirty="0"/>
          </a:p>
        </p:txBody>
      </p:sp>
      <p:sp>
        <p:nvSpPr>
          <p:cNvPr id="5" name="Text 1"/>
          <p:cNvSpPr/>
          <p:nvPr/>
        </p:nvSpPr>
        <p:spPr>
          <a:xfrm>
            <a:off x="1219200" y="4754880"/>
            <a:ext cx="9753600" cy="853440"/>
          </a:xfrm>
          <a:prstGeom prst="rect">
            <a:avLst/>
          </a:prstGeom>
          <a:noFill/>
          <a:ln/>
        </p:spPr>
        <p:txBody>
          <a:bodyPr wrap="square" lIns="0" tIns="0" rIns="0" bIns="0" rtlCol="0" anchor="ctr"/>
          <a:lstStyle/>
          <a:p>
            <a:pPr algn="ctr"/>
            <a:r>
              <a:rPr lang="en-US" sz="4800" dirty="0">
                <a:solidFill>
                  <a:srgbClr val="E8F0FE"/>
                </a:solidFill>
                <a:latin typeface="Calibri" pitchFamily="34" charset="0"/>
                <a:ea typeface="Calibri" pitchFamily="34" charset="-122"/>
                <a:cs typeface="Calibri" pitchFamily="34" charset="-120"/>
              </a:rPr>
              <a:t>Baptism in Water and the Holy Spirit</a:t>
            </a:r>
            <a:endParaRPr lang="en-US" sz="4800" dirty="0"/>
          </a:p>
          <a:p>
            <a:pPr algn="ctr"/>
            <a:r>
              <a:rPr lang="en-US" sz="4400" i="1" dirty="0">
                <a:solidFill>
                  <a:srgbClr val="00FDFF"/>
                </a:solidFill>
                <a:latin typeface="Calibri" pitchFamily="34" charset="0"/>
                <a:ea typeface="Calibri" pitchFamily="34" charset="-122"/>
                <a:cs typeface="Calibri" pitchFamily="34" charset="-120"/>
              </a:rPr>
              <a:t>Batismo na Água e no Espírito Santo</a:t>
            </a:r>
            <a:endParaRPr lang="en-US" sz="4800" dirty="0">
              <a:solidFill>
                <a:srgbClr val="00FDFF"/>
              </a:solidFill>
            </a:endParaRPr>
          </a:p>
        </p:txBody>
      </p:sp>
      <p:sp>
        <p:nvSpPr>
          <p:cNvPr id="6" name="Text 2"/>
          <p:cNvSpPr/>
          <p:nvPr/>
        </p:nvSpPr>
        <p:spPr>
          <a:xfrm>
            <a:off x="1219200" y="6156960"/>
            <a:ext cx="9753600" cy="304800"/>
          </a:xfrm>
          <a:prstGeom prst="rect">
            <a:avLst/>
          </a:prstGeom>
          <a:noFill/>
          <a:ln/>
        </p:spPr>
        <p:txBody>
          <a:bodyPr wrap="square" lIns="0" tIns="0" rIns="0" bIns="0" rtlCol="0" anchor="ctr"/>
          <a:lstStyle/>
          <a:p>
            <a:pPr algn="ctr"/>
            <a:r>
              <a:rPr lang="en-US" sz="2000" dirty="0">
                <a:solidFill>
                  <a:srgbClr val="6B7FA0"/>
                </a:solidFill>
                <a:latin typeface="Arial" pitchFamily="34" charset="0"/>
                <a:ea typeface="Arial" pitchFamily="34" charset="-122"/>
                <a:cs typeface="Arial" pitchFamily="34" charset="-120"/>
              </a:rPr>
              <a:t>Asamblea Apostólica de la Fe en Cristo Jesús</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Text 0"/>
          <p:cNvSpPr/>
          <p:nvPr/>
        </p:nvSpPr>
        <p:spPr>
          <a:xfrm>
            <a:off x="609600" y="944880"/>
            <a:ext cx="10972800" cy="2682240"/>
          </a:xfrm>
          <a:prstGeom prst="rect">
            <a:avLst/>
          </a:prstGeom>
          <a:noFill/>
          <a:ln/>
        </p:spPr>
        <p:txBody>
          <a:bodyPr wrap="square" lIns="0" tIns="0" rIns="0" bIns="0" rtlCol="0" anchor="ctr"/>
          <a:lstStyle/>
          <a:p>
            <a:pPr algn="ctr"/>
            <a:r>
              <a:rPr lang="en-US" sz="4400" b="1" dirty="0">
                <a:solidFill>
                  <a:srgbClr val="D4A843"/>
                </a:solidFill>
                <a:latin typeface="Georgia" pitchFamily="34" charset="0"/>
                <a:ea typeface="Georgia" pitchFamily="34" charset="-122"/>
                <a:cs typeface="Georgia" pitchFamily="34" charset="-120"/>
              </a:rPr>
              <a:t>Love the Lord Your God</a:t>
            </a:r>
            <a:endParaRPr lang="en-US" sz="4400" dirty="0"/>
          </a:p>
          <a:p>
            <a:pPr algn="ctr"/>
            <a:r>
              <a:rPr lang="en-US" sz="4400" b="1" dirty="0">
                <a:solidFill>
                  <a:srgbClr val="D4A843"/>
                </a:solidFill>
                <a:latin typeface="Georgia" pitchFamily="34" charset="0"/>
                <a:ea typeface="Georgia" pitchFamily="34" charset="-122"/>
                <a:cs typeface="Georgia" pitchFamily="34" charset="-120"/>
              </a:rPr>
              <a:t>With All Your Heart!</a:t>
            </a:r>
            <a:endParaRPr lang="en-US" sz="4400" dirty="0"/>
          </a:p>
          <a:p>
            <a:pPr algn="ctr"/>
            <a:r>
              <a:rPr lang="en-US" sz="4400" i="1" dirty="0">
                <a:solidFill>
                  <a:srgbClr val="FFFFFF"/>
                </a:solidFill>
                <a:latin typeface="Georgia" pitchFamily="34" charset="0"/>
                <a:ea typeface="Georgia" pitchFamily="34" charset="-122"/>
                <a:cs typeface="Georgia" pitchFamily="34" charset="-120"/>
              </a:rPr>
              <a:t>Ama ao Senhor teu Deus</a:t>
            </a:r>
            <a:endParaRPr lang="en-US" sz="5400" dirty="0"/>
          </a:p>
          <a:p>
            <a:pPr algn="ctr"/>
            <a:r>
              <a:rPr lang="en-US" sz="4400" i="1" dirty="0">
                <a:solidFill>
                  <a:srgbClr val="FFFFFF"/>
                </a:solidFill>
                <a:latin typeface="Georgia" pitchFamily="34" charset="0"/>
                <a:ea typeface="Georgia" pitchFamily="34" charset="-122"/>
                <a:cs typeface="Georgia" pitchFamily="34" charset="-120"/>
              </a:rPr>
              <a:t>de todo o teu coração!</a:t>
            </a:r>
            <a:endParaRPr lang="en-US" sz="5400" dirty="0"/>
          </a:p>
        </p:txBody>
      </p:sp>
      <p:sp>
        <p:nvSpPr>
          <p:cNvPr id="4" name="Text 1"/>
          <p:cNvSpPr/>
          <p:nvPr/>
        </p:nvSpPr>
        <p:spPr>
          <a:xfrm>
            <a:off x="1219200" y="4181302"/>
            <a:ext cx="9753600" cy="853440"/>
          </a:xfrm>
          <a:prstGeom prst="rect">
            <a:avLst/>
          </a:prstGeom>
          <a:noFill/>
          <a:ln/>
        </p:spPr>
        <p:txBody>
          <a:bodyPr wrap="square" lIns="0" tIns="0" rIns="0" bIns="0" rtlCol="0" anchor="ctr"/>
          <a:lstStyle/>
          <a:p>
            <a:pPr algn="ctr"/>
            <a:r>
              <a:rPr lang="en-US" sz="3600" dirty="0">
                <a:solidFill>
                  <a:srgbClr val="FBF6EE"/>
                </a:solidFill>
                <a:latin typeface="Calibri" pitchFamily="34" charset="0"/>
                <a:ea typeface="Calibri" pitchFamily="34" charset="-122"/>
                <a:cs typeface="Calibri" pitchFamily="34" charset="-120"/>
              </a:rPr>
              <a:t>The Essential Requirement for Excellence in Ministry</a:t>
            </a:r>
            <a:endParaRPr lang="en-US" sz="3600" dirty="0"/>
          </a:p>
          <a:p>
            <a:pPr algn="ctr"/>
            <a:r>
              <a:rPr lang="en-US" sz="3200" i="1" dirty="0">
                <a:solidFill>
                  <a:srgbClr val="00FDFF"/>
                </a:solidFill>
                <a:latin typeface="Calibri" pitchFamily="34" charset="0"/>
                <a:ea typeface="Calibri" pitchFamily="34" charset="-122"/>
                <a:cs typeface="Calibri" pitchFamily="34" charset="-120"/>
              </a:rPr>
              <a:t>O Requisito Essencial para a Excelência no Ministério</a:t>
            </a:r>
            <a:endParaRPr lang="en-US" sz="3600" dirty="0">
              <a:solidFill>
                <a:srgbClr val="00FDFF"/>
              </a:solidFill>
            </a:endParaRPr>
          </a:p>
        </p:txBody>
      </p:sp>
      <p:sp>
        <p:nvSpPr>
          <p:cNvPr id="5" name="Text 2"/>
          <p:cNvSpPr/>
          <p:nvPr/>
        </p:nvSpPr>
        <p:spPr>
          <a:xfrm>
            <a:off x="609600" y="5913120"/>
            <a:ext cx="10972800" cy="365760"/>
          </a:xfrm>
          <a:prstGeom prst="rect">
            <a:avLst/>
          </a:prstGeom>
          <a:noFill/>
          <a:ln/>
        </p:spPr>
        <p:txBody>
          <a:bodyPr wrap="square" lIns="0" tIns="0" rIns="0" bIns="0" rtlCol="0" anchor="ctr"/>
          <a:lstStyle/>
          <a:p>
            <a:pPr algn="ctr"/>
            <a:r>
              <a:rPr lang="en-US" sz="1333" dirty="0">
                <a:solidFill>
                  <a:srgbClr val="D4A843"/>
                </a:solidFill>
                <a:latin typeface="Calibri" pitchFamily="34" charset="0"/>
                <a:ea typeface="Calibri" pitchFamily="34" charset="-122"/>
                <a:cs typeface="Calibri" pitchFamily="34" charset="-120"/>
              </a:rPr>
              <a:t>Bishop Ismael Martín del Campo  •  Obispo Ismael Martín del Campo</a:t>
            </a:r>
            <a:endParaRPr lang="en-US" sz="1333" dirty="0"/>
          </a:p>
        </p:txBody>
      </p:sp>
      <p:sp>
        <p:nvSpPr>
          <p:cNvPr id="6" name="Text 3"/>
          <p:cNvSpPr/>
          <p:nvPr/>
        </p:nvSpPr>
        <p:spPr>
          <a:xfrm>
            <a:off x="1219200" y="6278880"/>
            <a:ext cx="9753600" cy="304800"/>
          </a:xfrm>
          <a:prstGeom prst="rect">
            <a:avLst/>
          </a:prstGeom>
          <a:noFill/>
          <a:ln/>
        </p:spPr>
        <p:txBody>
          <a:bodyPr wrap="square" lIns="0" tIns="0" rIns="0" bIns="0" rtlCol="0" anchor="ctr"/>
          <a:lstStyle/>
          <a:p>
            <a:pPr algn="ctr"/>
            <a:r>
              <a:rPr lang="en-US" sz="1200" dirty="0">
                <a:solidFill>
                  <a:srgbClr val="7A7A8A"/>
                </a:solidFill>
                <a:latin typeface="Arial" pitchFamily="34" charset="0"/>
                <a:ea typeface="Arial" pitchFamily="34" charset="-122"/>
                <a:cs typeface="Arial" pitchFamily="34" charset="-120"/>
              </a:rPr>
              <a:t>Asamblea Apostólica de la Fe en Cristo Jesús</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522</TotalTime>
  <Words>853</Words>
  <Application>Microsoft Macintosh PowerPoint</Application>
  <PresentationFormat>Widescreen</PresentationFormat>
  <Paragraphs>74</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Georgia</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Ismael Martin Del Campo</dc:creator>
  <cp:lastModifiedBy>Ismael Martin Del Campo</cp:lastModifiedBy>
  <cp:revision>22</cp:revision>
  <dcterms:created xsi:type="dcterms:W3CDTF">2026-05-05T05:21:07Z</dcterms:created>
  <dcterms:modified xsi:type="dcterms:W3CDTF">2026-05-05T20:44:02Z</dcterms:modified>
</cp:coreProperties>
</file>