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2" r:id="rId11"/>
  </p:sldIdLst>
  <p:sldSz cx="18288000" cy="10287000"/>
  <p:notesSz cx="6858000" cy="9144000"/>
  <p:embeddedFontLst>
    <p:embeddedFont>
      <p:font typeface="Archivo Black" panose="020B0A03020202020B04" pitchFamily="34" charset="77"/>
      <p:regular r:id="rId12"/>
    </p:embeddedFont>
    <p:embeddedFont>
      <p:font typeface="Work Sans Bold" pitchFamily="2" charset="77"/>
      <p:regular r:id="rId13"/>
      <p:bold r:id="rId14"/>
    </p:embeddedFont>
    <p:embeddedFont>
      <p:font typeface="Work Sans Semi-Bold" pitchFamily="2" charset="7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5" autoAdjust="0"/>
    <p:restoredTop sz="94544" autoAdjust="0"/>
  </p:normalViewPr>
  <p:slideViewPr>
    <p:cSldViewPr>
      <p:cViewPr varScale="1">
        <p:scale>
          <a:sx n="60" d="100"/>
          <a:sy n="60" d="100"/>
        </p:scale>
        <p:origin x="6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16954500" cy="2686050"/>
            <a:chOff x="0" y="0"/>
            <a:chExt cx="4987154" cy="790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7156" cy="790100"/>
            </a:xfrm>
            <a:custGeom>
              <a:avLst/>
              <a:gdLst/>
              <a:ahLst/>
              <a:cxnLst/>
              <a:rect l="l" t="t" r="r" b="b"/>
              <a:pathLst>
                <a:path w="4987156" h="790100">
                  <a:moveTo>
                    <a:pt x="4640197" y="0"/>
                  </a:moveTo>
                  <a:lnTo>
                    <a:pt x="148415" y="0"/>
                  </a:lnTo>
                  <a:cubicBezTo>
                    <a:pt x="66448" y="0"/>
                    <a:pt x="0" y="66448"/>
                    <a:pt x="0" y="148415"/>
                  </a:cubicBezTo>
                  <a:lnTo>
                    <a:pt x="0" y="510707"/>
                  </a:lnTo>
                  <a:cubicBezTo>
                    <a:pt x="0" y="547218"/>
                    <a:pt x="13458" y="582448"/>
                    <a:pt x="37800" y="609659"/>
                  </a:cubicBezTo>
                  <a:lnTo>
                    <a:pt x="154967" y="740636"/>
                  </a:lnTo>
                  <a:cubicBezTo>
                    <a:pt x="183122" y="772111"/>
                    <a:pt x="223353" y="790101"/>
                    <a:pt x="265584" y="790100"/>
                  </a:cubicBezTo>
                  <a:lnTo>
                    <a:pt x="4838740" y="790100"/>
                  </a:lnTo>
                  <a:cubicBezTo>
                    <a:pt x="4878102" y="790100"/>
                    <a:pt x="4915853" y="774464"/>
                    <a:pt x="4943686" y="746630"/>
                  </a:cubicBezTo>
                  <a:cubicBezTo>
                    <a:pt x="4971519" y="718797"/>
                    <a:pt x="4987156" y="681047"/>
                    <a:pt x="4987156" y="641685"/>
                  </a:cubicBezTo>
                  <a:lnTo>
                    <a:pt x="4987156" y="366141"/>
                  </a:lnTo>
                  <a:cubicBezTo>
                    <a:pt x="4987156" y="329143"/>
                    <a:pt x="4973337" y="293478"/>
                    <a:pt x="4948407" y="266140"/>
                  </a:cubicBezTo>
                  <a:lnTo>
                    <a:pt x="4749864" y="48414"/>
                  </a:lnTo>
                  <a:cubicBezTo>
                    <a:pt x="4721742" y="17574"/>
                    <a:pt x="4681934" y="0"/>
                    <a:pt x="4640197" y="0"/>
                  </a:cubicBezTo>
                  <a:close/>
                </a:path>
              </a:pathLst>
            </a:custGeom>
            <a:solidFill>
              <a:srgbClr val="071B3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234461" y="5041490"/>
            <a:ext cx="11570678" cy="2433801"/>
          </a:xfrm>
          <a:custGeom>
            <a:avLst/>
            <a:gdLst/>
            <a:ahLst/>
            <a:cxnLst/>
            <a:rect l="l" t="t" r="r" b="b"/>
            <a:pathLst>
              <a:path w="9716325" h="2089010">
                <a:moveTo>
                  <a:pt x="0" y="0"/>
                </a:moveTo>
                <a:lnTo>
                  <a:pt x="9716325" y="0"/>
                </a:lnTo>
                <a:lnTo>
                  <a:pt x="9716325" y="2089010"/>
                </a:lnTo>
                <a:lnTo>
                  <a:pt x="0" y="2089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938266" y="3838575"/>
            <a:ext cx="3813059" cy="4955600"/>
          </a:xfrm>
          <a:custGeom>
            <a:avLst/>
            <a:gdLst/>
            <a:ahLst/>
            <a:cxnLst/>
            <a:rect l="l" t="t" r="r" b="b"/>
            <a:pathLst>
              <a:path w="3813059" h="4955600">
                <a:moveTo>
                  <a:pt x="0" y="0"/>
                </a:moveTo>
                <a:lnTo>
                  <a:pt x="3813059" y="0"/>
                </a:lnTo>
                <a:lnTo>
                  <a:pt x="3813059" y="4955600"/>
                </a:lnTo>
                <a:lnTo>
                  <a:pt x="0" y="4955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297218" y="1152525"/>
            <a:ext cx="13693565" cy="729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63"/>
              </a:lnSpc>
            </a:pPr>
            <a:r>
              <a:rPr lang="en-US" sz="5646" spc="-310">
                <a:solidFill>
                  <a:srgbClr val="E0E1DD"/>
                </a:solidFill>
                <a:latin typeface="Archivo Black"/>
                <a:ea typeface="Archivo Black"/>
                <a:cs typeface="Archivo Black"/>
                <a:sym typeface="Archivo Black"/>
              </a:rPr>
              <a:t>MINISTRY PACIFIC y la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36675" y="2309649"/>
            <a:ext cx="15214650" cy="627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05"/>
              </a:lnSpc>
            </a:pPr>
            <a:r>
              <a:rPr lang="en-US" sz="4847" spc="-266">
                <a:solidFill>
                  <a:srgbClr val="E0E1DD"/>
                </a:solidFill>
                <a:latin typeface="Archivo Black"/>
                <a:ea typeface="Archivo Black"/>
                <a:cs typeface="Archivo Black"/>
                <a:sym typeface="Archivo Black"/>
              </a:rPr>
              <a:t>Apostolic Assembly of the Faith in Christ Jesus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16954500" cy="8953500"/>
            <a:chOff x="0" y="0"/>
            <a:chExt cx="3299803" cy="1742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9803" cy="1742587"/>
            </a:xfrm>
            <a:custGeom>
              <a:avLst/>
              <a:gdLst/>
              <a:ahLst/>
              <a:cxnLst/>
              <a:rect l="l" t="t" r="r" b="b"/>
              <a:pathLst>
                <a:path w="3299803" h="1742587">
                  <a:moveTo>
                    <a:pt x="965120" y="1606277"/>
                  </a:moveTo>
                  <a:cubicBezTo>
                    <a:pt x="983327" y="1585924"/>
                    <a:pt x="1009342" y="1574291"/>
                    <a:pt x="1036650" y="1574291"/>
                  </a:cubicBezTo>
                  <a:lnTo>
                    <a:pt x="3213538" y="1574626"/>
                  </a:lnTo>
                  <a:cubicBezTo>
                    <a:pt x="3236413" y="1574639"/>
                    <a:pt x="3258355" y="1565561"/>
                    <a:pt x="3274534" y="1549390"/>
                  </a:cubicBezTo>
                  <a:cubicBezTo>
                    <a:pt x="3290713" y="1533220"/>
                    <a:pt x="3299803" y="1511283"/>
                    <a:pt x="3299803" y="1488408"/>
                  </a:cubicBezTo>
                  <a:lnTo>
                    <a:pt x="3299803" y="86219"/>
                  </a:lnTo>
                  <a:cubicBezTo>
                    <a:pt x="3299803" y="63352"/>
                    <a:pt x="3290719" y="41422"/>
                    <a:pt x="3274550" y="25253"/>
                  </a:cubicBezTo>
                  <a:cubicBezTo>
                    <a:pt x="3258381" y="9084"/>
                    <a:pt x="3236451" y="0"/>
                    <a:pt x="3213584" y="0"/>
                  </a:cubicBezTo>
                  <a:lnTo>
                    <a:pt x="303022" y="0"/>
                  </a:lnTo>
                  <a:cubicBezTo>
                    <a:pt x="278489" y="-1"/>
                    <a:pt x="255117" y="10450"/>
                    <a:pt x="238760" y="28735"/>
                  </a:cubicBezTo>
                  <a:lnTo>
                    <a:pt x="21960" y="271092"/>
                  </a:lnTo>
                  <a:cubicBezTo>
                    <a:pt x="7818" y="286900"/>
                    <a:pt x="0" y="307366"/>
                    <a:pt x="0" y="328576"/>
                  </a:cubicBezTo>
                  <a:lnTo>
                    <a:pt x="0" y="1656375"/>
                  </a:lnTo>
                  <a:cubicBezTo>
                    <a:pt x="4" y="1703990"/>
                    <a:pt x="38604" y="1742587"/>
                    <a:pt x="86219" y="1742587"/>
                  </a:cubicBezTo>
                  <a:lnTo>
                    <a:pt x="804624" y="1742587"/>
                  </a:lnTo>
                  <a:cubicBezTo>
                    <a:pt x="829157" y="1742588"/>
                    <a:pt x="852529" y="1732137"/>
                    <a:pt x="868886" y="1713853"/>
                  </a:cubicBezTo>
                  <a:lnTo>
                    <a:pt x="965120" y="1606277"/>
                  </a:lnTo>
                  <a:close/>
                </a:path>
              </a:pathLst>
            </a:custGeom>
            <a:solidFill>
              <a:srgbClr val="D09D3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312605" y="981075"/>
            <a:ext cx="6946695" cy="7471274"/>
            <a:chOff x="0" y="0"/>
            <a:chExt cx="3482081" cy="3745030"/>
          </a:xfrm>
        </p:grpSpPr>
        <p:sp>
          <p:nvSpPr>
            <p:cNvPr id="5" name="Freeform 5"/>
            <p:cNvSpPr/>
            <p:nvPr/>
          </p:nvSpPr>
          <p:spPr>
            <a:xfrm>
              <a:off x="54483" y="50038"/>
              <a:ext cx="3372988" cy="3645589"/>
            </a:xfrm>
            <a:custGeom>
              <a:avLst/>
              <a:gdLst/>
              <a:ahLst/>
              <a:cxnLst/>
              <a:rect l="l" t="t" r="r" b="b"/>
              <a:pathLst>
                <a:path w="3372988" h="3645589">
                  <a:moveTo>
                    <a:pt x="3285358" y="3645589"/>
                  </a:moveTo>
                  <a:lnTo>
                    <a:pt x="87757" y="3645589"/>
                  </a:lnTo>
                  <a:cubicBezTo>
                    <a:pt x="39370" y="3645589"/>
                    <a:pt x="0" y="3606346"/>
                    <a:pt x="0" y="3557832"/>
                  </a:cubicBezTo>
                  <a:lnTo>
                    <a:pt x="0" y="87757"/>
                  </a:lnTo>
                  <a:cubicBezTo>
                    <a:pt x="0" y="39370"/>
                    <a:pt x="39243" y="0"/>
                    <a:pt x="87757" y="0"/>
                  </a:cubicBezTo>
                  <a:lnTo>
                    <a:pt x="3285231" y="0"/>
                  </a:lnTo>
                  <a:cubicBezTo>
                    <a:pt x="3333618" y="0"/>
                    <a:pt x="3372988" y="39243"/>
                    <a:pt x="3372988" y="87757"/>
                  </a:cubicBezTo>
                  <a:lnTo>
                    <a:pt x="3372988" y="3557832"/>
                  </a:lnTo>
                  <a:cubicBezTo>
                    <a:pt x="3372988" y="3606219"/>
                    <a:pt x="3333745" y="3645589"/>
                    <a:pt x="3285231" y="3645589"/>
                  </a:cubicBezTo>
                  <a:close/>
                </a:path>
              </a:pathLst>
            </a:custGeom>
            <a:blipFill>
              <a:blip r:embed="rId2"/>
              <a:stretch>
                <a:fillRect l="-5526" t="-1940" r="-6983" b="-3457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481954" cy="3744903"/>
            </a:xfrm>
            <a:custGeom>
              <a:avLst/>
              <a:gdLst/>
              <a:ahLst/>
              <a:cxnLst/>
              <a:rect l="l" t="t" r="r" b="b"/>
              <a:pathLst>
                <a:path w="3481954" h="3744903">
                  <a:moveTo>
                    <a:pt x="0" y="91567"/>
                  </a:moveTo>
                  <a:lnTo>
                    <a:pt x="0" y="3653336"/>
                  </a:lnTo>
                  <a:cubicBezTo>
                    <a:pt x="0" y="3703882"/>
                    <a:pt x="41021" y="3744903"/>
                    <a:pt x="91567" y="3744903"/>
                  </a:cubicBezTo>
                  <a:lnTo>
                    <a:pt x="3390387" y="3744903"/>
                  </a:lnTo>
                  <a:cubicBezTo>
                    <a:pt x="3440933" y="3744903"/>
                    <a:pt x="3481954" y="3703882"/>
                    <a:pt x="3481954" y="3653336"/>
                  </a:cubicBezTo>
                  <a:lnTo>
                    <a:pt x="3481954" y="91567"/>
                  </a:lnTo>
                  <a:cubicBezTo>
                    <a:pt x="3481954" y="41021"/>
                    <a:pt x="3440933" y="0"/>
                    <a:pt x="3390387" y="0"/>
                  </a:cubicBezTo>
                  <a:lnTo>
                    <a:pt x="91567" y="0"/>
                  </a:lnTo>
                  <a:cubicBezTo>
                    <a:pt x="41021" y="0"/>
                    <a:pt x="0" y="41021"/>
                    <a:pt x="0" y="91567"/>
                  </a:cubicBezTo>
                  <a:close/>
                  <a:moveTo>
                    <a:pt x="2640198" y="331724"/>
                  </a:moveTo>
                  <a:lnTo>
                    <a:pt x="3299328" y="331724"/>
                  </a:lnTo>
                  <a:cubicBezTo>
                    <a:pt x="3349874" y="331724"/>
                    <a:pt x="3390895" y="372745"/>
                    <a:pt x="3390895" y="423291"/>
                  </a:cubicBezTo>
                  <a:lnTo>
                    <a:pt x="3390895" y="3562277"/>
                  </a:lnTo>
                  <a:cubicBezTo>
                    <a:pt x="3390895" y="3612823"/>
                    <a:pt x="3349874" y="3653844"/>
                    <a:pt x="3299328" y="3653844"/>
                  </a:cubicBezTo>
                  <a:lnTo>
                    <a:pt x="182753" y="3653844"/>
                  </a:lnTo>
                  <a:cubicBezTo>
                    <a:pt x="132207" y="3653844"/>
                    <a:pt x="91186" y="3612823"/>
                    <a:pt x="91186" y="3562277"/>
                  </a:cubicBezTo>
                  <a:lnTo>
                    <a:pt x="91186" y="182753"/>
                  </a:lnTo>
                  <a:cubicBezTo>
                    <a:pt x="91186" y="132207"/>
                    <a:pt x="132207" y="91186"/>
                    <a:pt x="182753" y="91186"/>
                  </a:cubicBezTo>
                  <a:lnTo>
                    <a:pt x="2343145" y="91186"/>
                  </a:lnTo>
                  <a:cubicBezTo>
                    <a:pt x="2369180" y="91186"/>
                    <a:pt x="2394072" y="102235"/>
                    <a:pt x="2411471" y="121666"/>
                  </a:cubicBezTo>
                  <a:lnTo>
                    <a:pt x="2572126" y="301244"/>
                  </a:lnTo>
                  <a:cubicBezTo>
                    <a:pt x="2589525" y="320675"/>
                    <a:pt x="2614290" y="331724"/>
                    <a:pt x="2640452" y="331724"/>
                  </a:cubicBezTo>
                  <a:lnTo>
                    <a:pt x="2640198" y="331724"/>
                  </a:lnTo>
                  <a:close/>
                </a:path>
              </a:pathLst>
            </a:custGeom>
            <a:solidFill>
              <a:srgbClr val="E0E1D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2519505" y="6797170"/>
            <a:ext cx="6325136" cy="1359904"/>
          </a:xfrm>
          <a:custGeom>
            <a:avLst/>
            <a:gdLst/>
            <a:ahLst/>
            <a:cxnLst/>
            <a:rect l="l" t="t" r="r" b="b"/>
            <a:pathLst>
              <a:path w="6325136" h="1359904">
                <a:moveTo>
                  <a:pt x="0" y="0"/>
                </a:moveTo>
                <a:lnTo>
                  <a:pt x="6325136" y="0"/>
                </a:lnTo>
                <a:lnTo>
                  <a:pt x="6325136" y="1359904"/>
                </a:lnTo>
                <a:lnTo>
                  <a:pt x="0" y="1359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847234" y="4697662"/>
            <a:ext cx="7898278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spc="-165">
                <a:solidFill>
                  <a:srgbClr val="000000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1.866.870.2700 Ext. 108</a:t>
            </a:r>
          </a:p>
          <a:p>
            <a:pPr marL="0" lvl="0" indent="0" algn="ctr">
              <a:lnSpc>
                <a:spcPts val="3600"/>
              </a:lnSpc>
            </a:pPr>
            <a:r>
              <a:rPr lang="en-US" sz="3000" b="1" spc="-165">
                <a:solidFill>
                  <a:srgbClr val="000000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MinistryPacific.com/espanol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05025" y="2037898"/>
            <a:ext cx="7382696" cy="158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</a:pPr>
            <a:r>
              <a:rPr lang="en-US" sz="6000" b="1" spc="-330">
                <a:solidFill>
                  <a:srgbClr val="000000"/>
                </a:solidFill>
                <a:latin typeface="Work Sans Semi-Bold"/>
                <a:ea typeface="Work Sans Semi-Bold"/>
                <a:cs typeface="Work Sans Semi-Bold"/>
                <a:sym typeface="Work Sans Semi-Bold"/>
              </a:rPr>
              <a:t>Su Protección es Nuestro Ministerio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16954500" cy="8953500"/>
            <a:chOff x="0" y="0"/>
            <a:chExt cx="3299803" cy="1742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9803" cy="1742587"/>
            </a:xfrm>
            <a:custGeom>
              <a:avLst/>
              <a:gdLst/>
              <a:ahLst/>
              <a:cxnLst/>
              <a:rect l="l" t="t" r="r" b="b"/>
              <a:pathLst>
                <a:path w="3299803" h="1742587">
                  <a:moveTo>
                    <a:pt x="965120" y="1606277"/>
                  </a:moveTo>
                  <a:cubicBezTo>
                    <a:pt x="983327" y="1585924"/>
                    <a:pt x="1009342" y="1574291"/>
                    <a:pt x="1036650" y="1574291"/>
                  </a:cubicBezTo>
                  <a:lnTo>
                    <a:pt x="3213538" y="1574626"/>
                  </a:lnTo>
                  <a:cubicBezTo>
                    <a:pt x="3236413" y="1574639"/>
                    <a:pt x="3258355" y="1565561"/>
                    <a:pt x="3274534" y="1549390"/>
                  </a:cubicBezTo>
                  <a:cubicBezTo>
                    <a:pt x="3290713" y="1533220"/>
                    <a:pt x="3299803" y="1511283"/>
                    <a:pt x="3299803" y="1488408"/>
                  </a:cubicBezTo>
                  <a:lnTo>
                    <a:pt x="3299803" y="86219"/>
                  </a:lnTo>
                  <a:cubicBezTo>
                    <a:pt x="3299803" y="63352"/>
                    <a:pt x="3290719" y="41422"/>
                    <a:pt x="3274550" y="25253"/>
                  </a:cubicBezTo>
                  <a:cubicBezTo>
                    <a:pt x="3258381" y="9084"/>
                    <a:pt x="3236451" y="0"/>
                    <a:pt x="3213584" y="0"/>
                  </a:cubicBezTo>
                  <a:lnTo>
                    <a:pt x="303022" y="0"/>
                  </a:lnTo>
                  <a:cubicBezTo>
                    <a:pt x="278489" y="-1"/>
                    <a:pt x="255117" y="10450"/>
                    <a:pt x="238760" y="28735"/>
                  </a:cubicBezTo>
                  <a:lnTo>
                    <a:pt x="21960" y="271092"/>
                  </a:lnTo>
                  <a:cubicBezTo>
                    <a:pt x="7818" y="286900"/>
                    <a:pt x="0" y="307366"/>
                    <a:pt x="0" y="328576"/>
                  </a:cubicBezTo>
                  <a:lnTo>
                    <a:pt x="0" y="1656375"/>
                  </a:lnTo>
                  <a:cubicBezTo>
                    <a:pt x="4" y="1703990"/>
                    <a:pt x="38604" y="1742587"/>
                    <a:pt x="86219" y="1742587"/>
                  </a:cubicBezTo>
                  <a:lnTo>
                    <a:pt x="804624" y="1742587"/>
                  </a:lnTo>
                  <a:cubicBezTo>
                    <a:pt x="829157" y="1742588"/>
                    <a:pt x="852529" y="1732137"/>
                    <a:pt x="868886" y="1713853"/>
                  </a:cubicBezTo>
                  <a:lnTo>
                    <a:pt x="965120" y="1606277"/>
                  </a:lnTo>
                  <a:close/>
                </a:path>
              </a:pathLst>
            </a:custGeom>
            <a:solidFill>
              <a:srgbClr val="AB7F2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39946" y="3571369"/>
            <a:ext cx="16208108" cy="313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sz="6886" b="1" spc="-378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Desde antes del 2025 Ministry Pacific ya servía a 16 iglesias de la Asamblea Apostólica de la Fe en Cristo Jesús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88250" y="1627297"/>
            <a:ext cx="13711500" cy="93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00"/>
              </a:lnSpc>
            </a:pPr>
            <a:r>
              <a:rPr lang="en-US" sz="6900" b="1" spc="-379">
                <a:solidFill>
                  <a:srgbClr val="E0E1DD"/>
                </a:solidFill>
                <a:latin typeface="Work Sans Semi-Bold"/>
                <a:ea typeface="Work Sans Semi-Bold"/>
                <a:cs typeface="Work Sans Semi-Bold"/>
                <a:sym typeface="Work Sans Semi-Bold"/>
              </a:rPr>
              <a:t>¿Cómo hemos colaborado juntos</a:t>
            </a:r>
            <a:r>
              <a:rPr lang="en-US" sz="6900" b="1" u="none" strike="noStrike" spc="-379">
                <a:solidFill>
                  <a:srgbClr val="E0E1DD"/>
                </a:solidFill>
                <a:latin typeface="Work Sans Semi-Bold"/>
                <a:ea typeface="Work Sans Semi-Bold"/>
                <a:cs typeface="Work Sans Semi-Bold"/>
                <a:sym typeface="Work Sans Semi-Bold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16954500" cy="8953500"/>
            <a:chOff x="0" y="0"/>
            <a:chExt cx="3299803" cy="1742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9803" cy="1742587"/>
            </a:xfrm>
            <a:custGeom>
              <a:avLst/>
              <a:gdLst/>
              <a:ahLst/>
              <a:cxnLst/>
              <a:rect l="l" t="t" r="r" b="b"/>
              <a:pathLst>
                <a:path w="3299803" h="1742587">
                  <a:moveTo>
                    <a:pt x="965120" y="1606277"/>
                  </a:moveTo>
                  <a:cubicBezTo>
                    <a:pt x="983327" y="1585924"/>
                    <a:pt x="1009342" y="1574291"/>
                    <a:pt x="1036650" y="1574291"/>
                  </a:cubicBezTo>
                  <a:lnTo>
                    <a:pt x="3213538" y="1574626"/>
                  </a:lnTo>
                  <a:cubicBezTo>
                    <a:pt x="3236413" y="1574639"/>
                    <a:pt x="3258355" y="1565561"/>
                    <a:pt x="3274534" y="1549390"/>
                  </a:cubicBezTo>
                  <a:cubicBezTo>
                    <a:pt x="3290713" y="1533220"/>
                    <a:pt x="3299803" y="1511283"/>
                    <a:pt x="3299803" y="1488408"/>
                  </a:cubicBezTo>
                  <a:lnTo>
                    <a:pt x="3299803" y="86219"/>
                  </a:lnTo>
                  <a:cubicBezTo>
                    <a:pt x="3299803" y="63352"/>
                    <a:pt x="3290719" y="41422"/>
                    <a:pt x="3274550" y="25253"/>
                  </a:cubicBezTo>
                  <a:cubicBezTo>
                    <a:pt x="3258381" y="9084"/>
                    <a:pt x="3236451" y="0"/>
                    <a:pt x="3213584" y="0"/>
                  </a:cubicBezTo>
                  <a:lnTo>
                    <a:pt x="303022" y="0"/>
                  </a:lnTo>
                  <a:cubicBezTo>
                    <a:pt x="278489" y="-1"/>
                    <a:pt x="255117" y="10450"/>
                    <a:pt x="238760" y="28735"/>
                  </a:cubicBezTo>
                  <a:lnTo>
                    <a:pt x="21960" y="271092"/>
                  </a:lnTo>
                  <a:cubicBezTo>
                    <a:pt x="7818" y="286900"/>
                    <a:pt x="0" y="307366"/>
                    <a:pt x="0" y="328576"/>
                  </a:cubicBezTo>
                  <a:lnTo>
                    <a:pt x="0" y="1656375"/>
                  </a:lnTo>
                  <a:cubicBezTo>
                    <a:pt x="4" y="1703990"/>
                    <a:pt x="38604" y="1742587"/>
                    <a:pt x="86219" y="1742587"/>
                  </a:cubicBezTo>
                  <a:lnTo>
                    <a:pt x="804624" y="1742587"/>
                  </a:lnTo>
                  <a:cubicBezTo>
                    <a:pt x="829157" y="1742588"/>
                    <a:pt x="852529" y="1732137"/>
                    <a:pt x="868886" y="1713853"/>
                  </a:cubicBezTo>
                  <a:lnTo>
                    <a:pt x="965120" y="1606277"/>
                  </a:lnTo>
                  <a:close/>
                </a:path>
              </a:pathLst>
            </a:custGeom>
            <a:solidFill>
              <a:srgbClr val="AB7F2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312605" y="981075"/>
            <a:ext cx="6946695" cy="7471274"/>
            <a:chOff x="0" y="0"/>
            <a:chExt cx="3482081" cy="3745030"/>
          </a:xfrm>
        </p:grpSpPr>
        <p:sp>
          <p:nvSpPr>
            <p:cNvPr id="5" name="Freeform 5"/>
            <p:cNvSpPr/>
            <p:nvPr/>
          </p:nvSpPr>
          <p:spPr>
            <a:xfrm rot="54000">
              <a:off x="27427" y="25140"/>
              <a:ext cx="3427100" cy="3695385"/>
            </a:xfrm>
            <a:custGeom>
              <a:avLst/>
              <a:gdLst/>
              <a:ahLst/>
              <a:cxnLst/>
              <a:rect l="l" t="t" r="r" b="b"/>
              <a:pathLst>
                <a:path w="3427100" h="3695385">
                  <a:moveTo>
                    <a:pt x="3340848" y="3645148"/>
                  </a:moveTo>
                  <a:lnTo>
                    <a:pt x="143641" y="3695374"/>
                  </a:lnTo>
                  <a:cubicBezTo>
                    <a:pt x="95260" y="3696134"/>
                    <a:pt x="55279" y="3657514"/>
                    <a:pt x="54517" y="3609006"/>
                  </a:cubicBezTo>
                  <a:lnTo>
                    <a:pt x="11" y="139359"/>
                  </a:lnTo>
                  <a:cubicBezTo>
                    <a:pt x="-749" y="90978"/>
                    <a:pt x="37871" y="50997"/>
                    <a:pt x="86379" y="50235"/>
                  </a:cubicBezTo>
                  <a:lnTo>
                    <a:pt x="3283459" y="11"/>
                  </a:lnTo>
                  <a:cubicBezTo>
                    <a:pt x="3331840" y="-749"/>
                    <a:pt x="3371821" y="37871"/>
                    <a:pt x="3372583" y="86379"/>
                  </a:cubicBezTo>
                  <a:lnTo>
                    <a:pt x="3427089" y="3556025"/>
                  </a:lnTo>
                  <a:cubicBezTo>
                    <a:pt x="3427849" y="3604406"/>
                    <a:pt x="3389229" y="3644388"/>
                    <a:pt x="3340721" y="3645150"/>
                  </a:cubicBezTo>
                  <a:close/>
                </a:path>
              </a:pathLst>
            </a:custGeom>
            <a:blipFill>
              <a:blip r:embed="rId2"/>
              <a:stretch>
                <a:fillRect l="-43228" t="-23813" r="-34794" b="-1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481954" cy="3744903"/>
            </a:xfrm>
            <a:custGeom>
              <a:avLst/>
              <a:gdLst/>
              <a:ahLst/>
              <a:cxnLst/>
              <a:rect l="l" t="t" r="r" b="b"/>
              <a:pathLst>
                <a:path w="3481954" h="3744903">
                  <a:moveTo>
                    <a:pt x="0" y="91567"/>
                  </a:moveTo>
                  <a:lnTo>
                    <a:pt x="0" y="3653336"/>
                  </a:lnTo>
                  <a:cubicBezTo>
                    <a:pt x="0" y="3703882"/>
                    <a:pt x="41021" y="3744903"/>
                    <a:pt x="91567" y="3744903"/>
                  </a:cubicBezTo>
                  <a:lnTo>
                    <a:pt x="3390387" y="3744903"/>
                  </a:lnTo>
                  <a:cubicBezTo>
                    <a:pt x="3440933" y="3744903"/>
                    <a:pt x="3481954" y="3703882"/>
                    <a:pt x="3481954" y="3653336"/>
                  </a:cubicBezTo>
                  <a:lnTo>
                    <a:pt x="3481954" y="91567"/>
                  </a:lnTo>
                  <a:cubicBezTo>
                    <a:pt x="3481954" y="41021"/>
                    <a:pt x="3440933" y="0"/>
                    <a:pt x="3390387" y="0"/>
                  </a:cubicBezTo>
                  <a:lnTo>
                    <a:pt x="91567" y="0"/>
                  </a:lnTo>
                  <a:cubicBezTo>
                    <a:pt x="41021" y="0"/>
                    <a:pt x="0" y="41021"/>
                    <a:pt x="0" y="91567"/>
                  </a:cubicBezTo>
                  <a:close/>
                  <a:moveTo>
                    <a:pt x="2640198" y="331724"/>
                  </a:moveTo>
                  <a:lnTo>
                    <a:pt x="3299328" y="331724"/>
                  </a:lnTo>
                  <a:cubicBezTo>
                    <a:pt x="3349874" y="331724"/>
                    <a:pt x="3390895" y="372745"/>
                    <a:pt x="3390895" y="423291"/>
                  </a:cubicBezTo>
                  <a:lnTo>
                    <a:pt x="3390895" y="3562277"/>
                  </a:lnTo>
                  <a:cubicBezTo>
                    <a:pt x="3390895" y="3612823"/>
                    <a:pt x="3349874" y="3653844"/>
                    <a:pt x="3299328" y="3653844"/>
                  </a:cubicBezTo>
                  <a:lnTo>
                    <a:pt x="182753" y="3653844"/>
                  </a:lnTo>
                  <a:cubicBezTo>
                    <a:pt x="132207" y="3653844"/>
                    <a:pt x="91186" y="3612823"/>
                    <a:pt x="91186" y="3562277"/>
                  </a:cubicBezTo>
                  <a:lnTo>
                    <a:pt x="91186" y="182753"/>
                  </a:lnTo>
                  <a:cubicBezTo>
                    <a:pt x="91186" y="132207"/>
                    <a:pt x="132207" y="91186"/>
                    <a:pt x="182753" y="91186"/>
                  </a:cubicBezTo>
                  <a:lnTo>
                    <a:pt x="2343145" y="91186"/>
                  </a:lnTo>
                  <a:cubicBezTo>
                    <a:pt x="2369180" y="91186"/>
                    <a:pt x="2394072" y="102235"/>
                    <a:pt x="2411471" y="121666"/>
                  </a:cubicBezTo>
                  <a:lnTo>
                    <a:pt x="2572126" y="301244"/>
                  </a:lnTo>
                  <a:cubicBezTo>
                    <a:pt x="2589525" y="320675"/>
                    <a:pt x="2614290" y="331724"/>
                    <a:pt x="2640452" y="331724"/>
                  </a:cubicBezTo>
                  <a:lnTo>
                    <a:pt x="2640198" y="331724"/>
                  </a:lnTo>
                  <a:close/>
                </a:path>
              </a:pathLst>
            </a:custGeom>
            <a:solidFill>
              <a:srgbClr val="E0E1D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3928" y="3057525"/>
            <a:ext cx="8132432" cy="417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82"/>
              </a:lnSpc>
            </a:pPr>
            <a:r>
              <a:rPr lang="en-US" sz="4568" b="1" spc="-251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PERO FUE A PARTIR DEL 2025, CUANDO CONECTAMOS CON LA ASAMBLEA DE UNA FORMA MÁS INTENCIÓNAL QUE COMENZAMOS A TRABAJAR CON MÁS IGLESIAS.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3657600"/>
            <a:ext cx="8324850" cy="2521880"/>
            <a:chOff x="0" y="0"/>
            <a:chExt cx="2192553" cy="6641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2553" cy="664199"/>
            </a:xfrm>
            <a:custGeom>
              <a:avLst/>
              <a:gdLst/>
              <a:ahLst/>
              <a:cxnLst/>
              <a:rect l="l" t="t" r="r" b="b"/>
              <a:pathLst>
                <a:path w="2192553" h="664199">
                  <a:moveTo>
                    <a:pt x="37199" y="0"/>
                  </a:moveTo>
                  <a:lnTo>
                    <a:pt x="2155354" y="0"/>
                  </a:lnTo>
                  <a:cubicBezTo>
                    <a:pt x="2165220" y="0"/>
                    <a:pt x="2174682" y="3919"/>
                    <a:pt x="2181658" y="10895"/>
                  </a:cubicBezTo>
                  <a:cubicBezTo>
                    <a:pt x="2188634" y="17872"/>
                    <a:pt x="2192553" y="27333"/>
                    <a:pt x="2192553" y="37199"/>
                  </a:cubicBezTo>
                  <a:lnTo>
                    <a:pt x="2192553" y="627000"/>
                  </a:lnTo>
                  <a:cubicBezTo>
                    <a:pt x="2192553" y="636866"/>
                    <a:pt x="2188634" y="646327"/>
                    <a:pt x="2181658" y="653303"/>
                  </a:cubicBezTo>
                  <a:cubicBezTo>
                    <a:pt x="2174682" y="660280"/>
                    <a:pt x="2165220" y="664199"/>
                    <a:pt x="2155354" y="664199"/>
                  </a:cubicBezTo>
                  <a:lnTo>
                    <a:pt x="37199" y="664199"/>
                  </a:lnTo>
                  <a:cubicBezTo>
                    <a:pt x="27333" y="664199"/>
                    <a:pt x="17872" y="660280"/>
                    <a:pt x="10895" y="653303"/>
                  </a:cubicBezTo>
                  <a:cubicBezTo>
                    <a:pt x="3919" y="646327"/>
                    <a:pt x="0" y="636866"/>
                    <a:pt x="0" y="627000"/>
                  </a:cubicBezTo>
                  <a:lnTo>
                    <a:pt x="0" y="37199"/>
                  </a:lnTo>
                  <a:cubicBezTo>
                    <a:pt x="0" y="27333"/>
                    <a:pt x="3919" y="17872"/>
                    <a:pt x="10895" y="10895"/>
                  </a:cubicBezTo>
                  <a:cubicBezTo>
                    <a:pt x="17872" y="3919"/>
                    <a:pt x="27333" y="0"/>
                    <a:pt x="37199" y="0"/>
                  </a:cubicBezTo>
                  <a:close/>
                </a:path>
              </a:pathLst>
            </a:custGeom>
            <a:solidFill>
              <a:srgbClr val="0736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92553" cy="721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86875" y="3676547"/>
            <a:ext cx="8334375" cy="2531603"/>
            <a:chOff x="0" y="0"/>
            <a:chExt cx="2195062" cy="6667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95062" cy="666760"/>
            </a:xfrm>
            <a:custGeom>
              <a:avLst/>
              <a:gdLst/>
              <a:ahLst/>
              <a:cxnLst/>
              <a:rect l="l" t="t" r="r" b="b"/>
              <a:pathLst>
                <a:path w="2195062" h="666760">
                  <a:moveTo>
                    <a:pt x="37157" y="0"/>
                  </a:moveTo>
                  <a:lnTo>
                    <a:pt x="2157905" y="0"/>
                  </a:lnTo>
                  <a:cubicBezTo>
                    <a:pt x="2178426" y="0"/>
                    <a:pt x="2195062" y="16636"/>
                    <a:pt x="2195062" y="37157"/>
                  </a:cubicBezTo>
                  <a:lnTo>
                    <a:pt x="2195062" y="629603"/>
                  </a:lnTo>
                  <a:cubicBezTo>
                    <a:pt x="2195062" y="650124"/>
                    <a:pt x="2178426" y="666760"/>
                    <a:pt x="2157905" y="666760"/>
                  </a:cubicBezTo>
                  <a:lnTo>
                    <a:pt x="37157" y="666760"/>
                  </a:lnTo>
                  <a:cubicBezTo>
                    <a:pt x="16636" y="666760"/>
                    <a:pt x="0" y="650124"/>
                    <a:pt x="0" y="629603"/>
                  </a:cubicBezTo>
                  <a:lnTo>
                    <a:pt x="0" y="37157"/>
                  </a:lnTo>
                  <a:cubicBezTo>
                    <a:pt x="0" y="16636"/>
                    <a:pt x="16636" y="0"/>
                    <a:pt x="37157" y="0"/>
                  </a:cubicBezTo>
                  <a:close/>
                </a:path>
              </a:pathLst>
            </a:custGeom>
            <a:solidFill>
              <a:srgbClr val="0736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195062" cy="723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750" y="666750"/>
            <a:ext cx="16954500" cy="2686050"/>
            <a:chOff x="0" y="0"/>
            <a:chExt cx="4987154" cy="790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87156" cy="790100"/>
            </a:xfrm>
            <a:custGeom>
              <a:avLst/>
              <a:gdLst/>
              <a:ahLst/>
              <a:cxnLst/>
              <a:rect l="l" t="t" r="r" b="b"/>
              <a:pathLst>
                <a:path w="4987156" h="790100">
                  <a:moveTo>
                    <a:pt x="4640197" y="0"/>
                  </a:moveTo>
                  <a:lnTo>
                    <a:pt x="148415" y="0"/>
                  </a:lnTo>
                  <a:cubicBezTo>
                    <a:pt x="66448" y="0"/>
                    <a:pt x="0" y="66448"/>
                    <a:pt x="0" y="148415"/>
                  </a:cubicBezTo>
                  <a:lnTo>
                    <a:pt x="0" y="510707"/>
                  </a:lnTo>
                  <a:cubicBezTo>
                    <a:pt x="0" y="547218"/>
                    <a:pt x="13458" y="582448"/>
                    <a:pt x="37800" y="609659"/>
                  </a:cubicBezTo>
                  <a:lnTo>
                    <a:pt x="154967" y="740636"/>
                  </a:lnTo>
                  <a:cubicBezTo>
                    <a:pt x="183122" y="772111"/>
                    <a:pt x="223353" y="790101"/>
                    <a:pt x="265584" y="790100"/>
                  </a:cubicBezTo>
                  <a:lnTo>
                    <a:pt x="4838740" y="790100"/>
                  </a:lnTo>
                  <a:cubicBezTo>
                    <a:pt x="4878102" y="790100"/>
                    <a:pt x="4915853" y="774464"/>
                    <a:pt x="4943686" y="746630"/>
                  </a:cubicBezTo>
                  <a:cubicBezTo>
                    <a:pt x="4971519" y="718797"/>
                    <a:pt x="4987156" y="681047"/>
                    <a:pt x="4987156" y="641685"/>
                  </a:cubicBezTo>
                  <a:lnTo>
                    <a:pt x="4987156" y="366141"/>
                  </a:lnTo>
                  <a:cubicBezTo>
                    <a:pt x="4987156" y="329143"/>
                    <a:pt x="4973337" y="293478"/>
                    <a:pt x="4948407" y="266140"/>
                  </a:cubicBezTo>
                  <a:lnTo>
                    <a:pt x="4749864" y="48414"/>
                  </a:lnTo>
                  <a:cubicBezTo>
                    <a:pt x="4721742" y="17574"/>
                    <a:pt x="4681934" y="0"/>
                    <a:pt x="4640197" y="0"/>
                  </a:cubicBezTo>
                  <a:close/>
                </a:path>
              </a:pathLst>
            </a:custGeom>
            <a:solidFill>
              <a:srgbClr val="1B263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85855" y="4196863"/>
            <a:ext cx="6621586" cy="1992237"/>
            <a:chOff x="0" y="0"/>
            <a:chExt cx="8828781" cy="265631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8828781" cy="1706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061"/>
                </a:lnSpc>
                <a:spcBef>
                  <a:spcPct val="0"/>
                </a:spcBef>
              </a:pPr>
              <a:r>
                <a:rPr lang="en-US" sz="4218" b="1" spc="-232">
                  <a:solidFill>
                    <a:srgbClr val="E0E1DD"/>
                  </a:solidFill>
                  <a:latin typeface="Work Sans Semi-Bold"/>
                  <a:ea typeface="Work Sans Semi-Bold"/>
                  <a:cs typeface="Work Sans Semi-Bold"/>
                  <a:sym typeface="Work Sans Semi-Bold"/>
                </a:rPr>
                <a:t>Cotizó 55 nuevas iglesias pertenecientes a la AAFCJ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029850"/>
              <a:ext cx="8828781" cy="626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73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105025" y="1611313"/>
            <a:ext cx="14077950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29"/>
              </a:lnSpc>
              <a:spcBef>
                <a:spcPct val="0"/>
              </a:spcBef>
            </a:pPr>
            <a:r>
              <a:rPr lang="en-US" sz="7399" b="1" spc="-406">
                <a:solidFill>
                  <a:srgbClr val="E0E1DD"/>
                </a:solidFill>
                <a:latin typeface="Work Sans Semi-Bold"/>
                <a:ea typeface="Work Sans Semi-Bold"/>
                <a:cs typeface="Work Sans Semi-Bold"/>
                <a:sym typeface="Work Sans Semi-Bold"/>
              </a:rPr>
              <a:t>DESDE EL 2025 Ministry Pacific: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3956975"/>
            <a:ext cx="460534" cy="460534"/>
          </a:xfrm>
          <a:custGeom>
            <a:avLst/>
            <a:gdLst/>
            <a:ahLst/>
            <a:cxnLst/>
            <a:rect l="l" t="t" r="r" b="b"/>
            <a:pathLst>
              <a:path w="460534" h="460534">
                <a:moveTo>
                  <a:pt x="0" y="0"/>
                </a:moveTo>
                <a:lnTo>
                  <a:pt x="460534" y="0"/>
                </a:lnTo>
                <a:lnTo>
                  <a:pt x="460534" y="460535"/>
                </a:lnTo>
                <a:lnTo>
                  <a:pt x="0" y="4605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632870" y="3956975"/>
            <a:ext cx="460534" cy="460534"/>
          </a:xfrm>
          <a:custGeom>
            <a:avLst/>
            <a:gdLst/>
            <a:ahLst/>
            <a:cxnLst/>
            <a:rect l="l" t="t" r="r" b="b"/>
            <a:pathLst>
              <a:path w="460534" h="460534">
                <a:moveTo>
                  <a:pt x="0" y="0"/>
                </a:moveTo>
                <a:lnTo>
                  <a:pt x="460535" y="0"/>
                </a:lnTo>
                <a:lnTo>
                  <a:pt x="460535" y="460535"/>
                </a:lnTo>
                <a:lnTo>
                  <a:pt x="0" y="4605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4530451" y="6532000"/>
            <a:ext cx="9512848" cy="3351900"/>
            <a:chOff x="0" y="0"/>
            <a:chExt cx="2505441" cy="88280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505441" cy="882805"/>
            </a:xfrm>
            <a:custGeom>
              <a:avLst/>
              <a:gdLst/>
              <a:ahLst/>
              <a:cxnLst/>
              <a:rect l="l" t="t" r="r" b="b"/>
              <a:pathLst>
                <a:path w="2505441" h="882805">
                  <a:moveTo>
                    <a:pt x="32554" y="0"/>
                  </a:moveTo>
                  <a:lnTo>
                    <a:pt x="2472888" y="0"/>
                  </a:lnTo>
                  <a:cubicBezTo>
                    <a:pt x="2481522" y="0"/>
                    <a:pt x="2489802" y="3430"/>
                    <a:pt x="2495907" y="9535"/>
                  </a:cubicBezTo>
                  <a:cubicBezTo>
                    <a:pt x="2502012" y="15640"/>
                    <a:pt x="2505441" y="23920"/>
                    <a:pt x="2505441" y="32554"/>
                  </a:cubicBezTo>
                  <a:lnTo>
                    <a:pt x="2505441" y="850251"/>
                  </a:lnTo>
                  <a:cubicBezTo>
                    <a:pt x="2505441" y="858885"/>
                    <a:pt x="2502012" y="867165"/>
                    <a:pt x="2495907" y="873270"/>
                  </a:cubicBezTo>
                  <a:cubicBezTo>
                    <a:pt x="2489802" y="879375"/>
                    <a:pt x="2481522" y="882805"/>
                    <a:pt x="2472888" y="882805"/>
                  </a:cubicBezTo>
                  <a:lnTo>
                    <a:pt x="32554" y="882805"/>
                  </a:lnTo>
                  <a:cubicBezTo>
                    <a:pt x="23920" y="882805"/>
                    <a:pt x="15640" y="879375"/>
                    <a:pt x="9535" y="873270"/>
                  </a:cubicBezTo>
                  <a:cubicBezTo>
                    <a:pt x="3430" y="867165"/>
                    <a:pt x="0" y="858885"/>
                    <a:pt x="0" y="850251"/>
                  </a:cubicBezTo>
                  <a:lnTo>
                    <a:pt x="0" y="32554"/>
                  </a:lnTo>
                  <a:cubicBezTo>
                    <a:pt x="0" y="23920"/>
                    <a:pt x="3430" y="15640"/>
                    <a:pt x="9535" y="9535"/>
                  </a:cubicBezTo>
                  <a:cubicBezTo>
                    <a:pt x="15640" y="3430"/>
                    <a:pt x="23920" y="0"/>
                    <a:pt x="32554" y="0"/>
                  </a:cubicBezTo>
                  <a:close/>
                </a:path>
              </a:pathLst>
            </a:custGeom>
            <a:solidFill>
              <a:srgbClr val="0736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2505441" cy="939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946626" y="6208150"/>
            <a:ext cx="6216102" cy="947843"/>
            <a:chOff x="0" y="0"/>
            <a:chExt cx="8288136" cy="126379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9525"/>
              <a:ext cx="8288136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54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35165"/>
              <a:ext cx="8288136" cy="428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481920" y="4080641"/>
            <a:ext cx="6532654" cy="1937009"/>
            <a:chOff x="0" y="0"/>
            <a:chExt cx="8710205" cy="2582679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9525"/>
              <a:ext cx="8710205" cy="1805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314"/>
                </a:lnSpc>
                <a:spcBef>
                  <a:spcPct val="0"/>
                </a:spcBef>
              </a:pPr>
              <a:r>
                <a:rPr lang="en-US" sz="4429" b="1" spc="-243">
                  <a:solidFill>
                    <a:srgbClr val="E0E1DD"/>
                  </a:solidFill>
                  <a:latin typeface="Work Sans Semi-Bold"/>
                  <a:ea typeface="Work Sans Semi-Bold"/>
                  <a:cs typeface="Work Sans Semi-Bold"/>
                  <a:sym typeface="Work Sans Semi-Bold"/>
                </a:rPr>
                <a:t>8 están actualmente en proceso de cotización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2127028"/>
              <a:ext cx="8479776" cy="455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82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4965992" y="6865280"/>
            <a:ext cx="460534" cy="460534"/>
          </a:xfrm>
          <a:custGeom>
            <a:avLst/>
            <a:gdLst/>
            <a:ahLst/>
            <a:cxnLst/>
            <a:rect l="l" t="t" r="r" b="b"/>
            <a:pathLst>
              <a:path w="460534" h="460534">
                <a:moveTo>
                  <a:pt x="0" y="0"/>
                </a:moveTo>
                <a:lnTo>
                  <a:pt x="460534" y="0"/>
                </a:lnTo>
                <a:lnTo>
                  <a:pt x="460534" y="460534"/>
                </a:lnTo>
                <a:lnTo>
                  <a:pt x="0" y="4605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5647175" y="7345591"/>
            <a:ext cx="7689532" cy="1971565"/>
            <a:chOff x="0" y="0"/>
            <a:chExt cx="10252709" cy="2628753"/>
          </a:xfrm>
        </p:grpSpPr>
        <p:sp>
          <p:nvSpPr>
            <p:cNvPr id="27" name="TextBox 27"/>
            <p:cNvSpPr txBox="1"/>
            <p:nvPr/>
          </p:nvSpPr>
          <p:spPr>
            <a:xfrm>
              <a:off x="0" y="0"/>
              <a:ext cx="10252709" cy="2628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85"/>
                </a:lnSpc>
                <a:spcBef>
                  <a:spcPct val="0"/>
                </a:spcBef>
              </a:pPr>
              <a:r>
                <a:rPr lang="en-US" sz="4321" b="1" spc="-237">
                  <a:solidFill>
                    <a:srgbClr val="E0E1DD"/>
                  </a:solidFill>
                  <a:latin typeface="Work Sans Semi-Bold"/>
                  <a:ea typeface="Work Sans Semi-Bold"/>
                  <a:cs typeface="Work Sans Semi-Bold"/>
                  <a:sym typeface="Work Sans Semi-Bold"/>
                </a:rPr>
                <a:t>Al rededor de 40 nuevas iglesias se sumaron al servicio de Ministry Pacific.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955480"/>
              <a:ext cx="10252709" cy="344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06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16954500" cy="8953500"/>
            <a:chOff x="0" y="0"/>
            <a:chExt cx="3299803" cy="1742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9803" cy="1742587"/>
            </a:xfrm>
            <a:custGeom>
              <a:avLst/>
              <a:gdLst/>
              <a:ahLst/>
              <a:cxnLst/>
              <a:rect l="l" t="t" r="r" b="b"/>
              <a:pathLst>
                <a:path w="3299803" h="1742587">
                  <a:moveTo>
                    <a:pt x="965120" y="1606277"/>
                  </a:moveTo>
                  <a:cubicBezTo>
                    <a:pt x="983327" y="1585924"/>
                    <a:pt x="1009342" y="1574291"/>
                    <a:pt x="1036650" y="1574291"/>
                  </a:cubicBezTo>
                  <a:lnTo>
                    <a:pt x="3213538" y="1574626"/>
                  </a:lnTo>
                  <a:cubicBezTo>
                    <a:pt x="3236413" y="1574639"/>
                    <a:pt x="3258355" y="1565561"/>
                    <a:pt x="3274534" y="1549390"/>
                  </a:cubicBezTo>
                  <a:cubicBezTo>
                    <a:pt x="3290713" y="1533220"/>
                    <a:pt x="3299803" y="1511283"/>
                    <a:pt x="3299803" y="1488408"/>
                  </a:cubicBezTo>
                  <a:lnTo>
                    <a:pt x="3299803" y="86219"/>
                  </a:lnTo>
                  <a:cubicBezTo>
                    <a:pt x="3299803" y="63352"/>
                    <a:pt x="3290719" y="41422"/>
                    <a:pt x="3274550" y="25253"/>
                  </a:cubicBezTo>
                  <a:cubicBezTo>
                    <a:pt x="3258381" y="9084"/>
                    <a:pt x="3236451" y="0"/>
                    <a:pt x="3213584" y="0"/>
                  </a:cubicBezTo>
                  <a:lnTo>
                    <a:pt x="303022" y="0"/>
                  </a:lnTo>
                  <a:cubicBezTo>
                    <a:pt x="278489" y="-1"/>
                    <a:pt x="255117" y="10450"/>
                    <a:pt x="238760" y="28735"/>
                  </a:cubicBezTo>
                  <a:lnTo>
                    <a:pt x="21960" y="271092"/>
                  </a:lnTo>
                  <a:cubicBezTo>
                    <a:pt x="7818" y="286900"/>
                    <a:pt x="0" y="307366"/>
                    <a:pt x="0" y="328576"/>
                  </a:cubicBezTo>
                  <a:lnTo>
                    <a:pt x="0" y="1656375"/>
                  </a:lnTo>
                  <a:cubicBezTo>
                    <a:pt x="4" y="1703990"/>
                    <a:pt x="38604" y="1742587"/>
                    <a:pt x="86219" y="1742587"/>
                  </a:cubicBezTo>
                  <a:lnTo>
                    <a:pt x="804624" y="1742587"/>
                  </a:lnTo>
                  <a:cubicBezTo>
                    <a:pt x="829157" y="1742588"/>
                    <a:pt x="852529" y="1732137"/>
                    <a:pt x="868886" y="1713853"/>
                  </a:cubicBezTo>
                  <a:lnTo>
                    <a:pt x="965120" y="1606277"/>
                  </a:lnTo>
                  <a:close/>
                </a:path>
              </a:pathLst>
            </a:custGeom>
            <a:solidFill>
              <a:srgbClr val="AB7F2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540297" y="2346080"/>
            <a:ext cx="8182640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06"/>
              </a:lnSpc>
            </a:pPr>
            <a:r>
              <a:rPr lang="en-US" sz="6172" b="1" spc="-339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Actualmente </a:t>
            </a:r>
          </a:p>
          <a:p>
            <a:pPr marL="0" lvl="0" indent="0" algn="l">
              <a:lnSpc>
                <a:spcPts val="7406"/>
              </a:lnSpc>
            </a:pPr>
            <a:r>
              <a:rPr lang="en-US" sz="6172" b="1" spc="-339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Ministry Pacific sirve alrededor de 60 iglesias de la AAFCJ incluyendo algunos distritos.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312605" y="981075"/>
            <a:ext cx="6946695" cy="7471274"/>
            <a:chOff x="0" y="0"/>
            <a:chExt cx="3482081" cy="3745030"/>
          </a:xfrm>
        </p:grpSpPr>
        <p:sp>
          <p:nvSpPr>
            <p:cNvPr id="6" name="Freeform 6"/>
            <p:cNvSpPr/>
            <p:nvPr/>
          </p:nvSpPr>
          <p:spPr>
            <a:xfrm>
              <a:off x="54483" y="50038"/>
              <a:ext cx="3372988" cy="3645589"/>
            </a:xfrm>
            <a:custGeom>
              <a:avLst/>
              <a:gdLst/>
              <a:ahLst/>
              <a:cxnLst/>
              <a:rect l="l" t="t" r="r" b="b"/>
              <a:pathLst>
                <a:path w="3372988" h="3645589">
                  <a:moveTo>
                    <a:pt x="3285358" y="3645589"/>
                  </a:moveTo>
                  <a:lnTo>
                    <a:pt x="87757" y="3645589"/>
                  </a:lnTo>
                  <a:cubicBezTo>
                    <a:pt x="39370" y="3645589"/>
                    <a:pt x="0" y="3606346"/>
                    <a:pt x="0" y="3557832"/>
                  </a:cubicBezTo>
                  <a:lnTo>
                    <a:pt x="0" y="87757"/>
                  </a:lnTo>
                  <a:cubicBezTo>
                    <a:pt x="0" y="39370"/>
                    <a:pt x="39243" y="0"/>
                    <a:pt x="87757" y="0"/>
                  </a:cubicBezTo>
                  <a:lnTo>
                    <a:pt x="3285231" y="0"/>
                  </a:lnTo>
                  <a:cubicBezTo>
                    <a:pt x="3333618" y="0"/>
                    <a:pt x="3372988" y="39243"/>
                    <a:pt x="3372988" y="87757"/>
                  </a:cubicBezTo>
                  <a:lnTo>
                    <a:pt x="3372988" y="3557832"/>
                  </a:lnTo>
                  <a:cubicBezTo>
                    <a:pt x="3372988" y="3606219"/>
                    <a:pt x="3333745" y="3645589"/>
                    <a:pt x="3285231" y="3645589"/>
                  </a:cubicBezTo>
                  <a:close/>
                </a:path>
              </a:pathLst>
            </a:custGeom>
            <a:blipFill>
              <a:blip r:embed="rId2"/>
              <a:stretch>
                <a:fillRect l="-4040" r="-404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3481954" cy="3744903"/>
            </a:xfrm>
            <a:custGeom>
              <a:avLst/>
              <a:gdLst/>
              <a:ahLst/>
              <a:cxnLst/>
              <a:rect l="l" t="t" r="r" b="b"/>
              <a:pathLst>
                <a:path w="3481954" h="3744903">
                  <a:moveTo>
                    <a:pt x="0" y="91567"/>
                  </a:moveTo>
                  <a:lnTo>
                    <a:pt x="0" y="3653336"/>
                  </a:lnTo>
                  <a:cubicBezTo>
                    <a:pt x="0" y="3703882"/>
                    <a:pt x="41021" y="3744903"/>
                    <a:pt x="91567" y="3744903"/>
                  </a:cubicBezTo>
                  <a:lnTo>
                    <a:pt x="3390387" y="3744903"/>
                  </a:lnTo>
                  <a:cubicBezTo>
                    <a:pt x="3440933" y="3744903"/>
                    <a:pt x="3481954" y="3703882"/>
                    <a:pt x="3481954" y="3653336"/>
                  </a:cubicBezTo>
                  <a:lnTo>
                    <a:pt x="3481954" y="91567"/>
                  </a:lnTo>
                  <a:cubicBezTo>
                    <a:pt x="3481954" y="41021"/>
                    <a:pt x="3440933" y="0"/>
                    <a:pt x="3390387" y="0"/>
                  </a:cubicBezTo>
                  <a:lnTo>
                    <a:pt x="91567" y="0"/>
                  </a:lnTo>
                  <a:cubicBezTo>
                    <a:pt x="41021" y="0"/>
                    <a:pt x="0" y="41021"/>
                    <a:pt x="0" y="91567"/>
                  </a:cubicBezTo>
                  <a:close/>
                  <a:moveTo>
                    <a:pt x="2640198" y="331724"/>
                  </a:moveTo>
                  <a:lnTo>
                    <a:pt x="3299328" y="331724"/>
                  </a:lnTo>
                  <a:cubicBezTo>
                    <a:pt x="3349874" y="331724"/>
                    <a:pt x="3390895" y="372745"/>
                    <a:pt x="3390895" y="423291"/>
                  </a:cubicBezTo>
                  <a:lnTo>
                    <a:pt x="3390895" y="3562277"/>
                  </a:lnTo>
                  <a:cubicBezTo>
                    <a:pt x="3390895" y="3612823"/>
                    <a:pt x="3349874" y="3653844"/>
                    <a:pt x="3299328" y="3653844"/>
                  </a:cubicBezTo>
                  <a:lnTo>
                    <a:pt x="182753" y="3653844"/>
                  </a:lnTo>
                  <a:cubicBezTo>
                    <a:pt x="132207" y="3653844"/>
                    <a:pt x="91186" y="3612823"/>
                    <a:pt x="91186" y="3562277"/>
                  </a:cubicBezTo>
                  <a:lnTo>
                    <a:pt x="91186" y="182753"/>
                  </a:lnTo>
                  <a:cubicBezTo>
                    <a:pt x="91186" y="132207"/>
                    <a:pt x="132207" y="91186"/>
                    <a:pt x="182753" y="91186"/>
                  </a:cubicBezTo>
                  <a:lnTo>
                    <a:pt x="2343145" y="91186"/>
                  </a:lnTo>
                  <a:cubicBezTo>
                    <a:pt x="2369180" y="91186"/>
                    <a:pt x="2394072" y="102235"/>
                    <a:pt x="2411471" y="121666"/>
                  </a:cubicBezTo>
                  <a:lnTo>
                    <a:pt x="2572126" y="301244"/>
                  </a:lnTo>
                  <a:cubicBezTo>
                    <a:pt x="2589525" y="320675"/>
                    <a:pt x="2614290" y="331724"/>
                    <a:pt x="2640452" y="331724"/>
                  </a:cubicBezTo>
                  <a:lnTo>
                    <a:pt x="2640198" y="331724"/>
                  </a:lnTo>
                  <a:close/>
                </a:path>
              </a:pathLst>
            </a:custGeom>
            <a:solidFill>
              <a:srgbClr val="E0E1DD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7700" y="3657600"/>
            <a:ext cx="7792969" cy="5443661"/>
            <a:chOff x="0" y="0"/>
            <a:chExt cx="2052469" cy="1433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2469" cy="1433721"/>
            </a:xfrm>
            <a:custGeom>
              <a:avLst/>
              <a:gdLst/>
              <a:ahLst/>
              <a:cxnLst/>
              <a:rect l="l" t="t" r="r" b="b"/>
              <a:pathLst>
                <a:path w="2052469" h="1433721">
                  <a:moveTo>
                    <a:pt x="39738" y="0"/>
                  </a:moveTo>
                  <a:lnTo>
                    <a:pt x="2012731" y="0"/>
                  </a:lnTo>
                  <a:cubicBezTo>
                    <a:pt x="2023270" y="0"/>
                    <a:pt x="2033378" y="4187"/>
                    <a:pt x="2040830" y="11639"/>
                  </a:cubicBezTo>
                  <a:cubicBezTo>
                    <a:pt x="2048283" y="19091"/>
                    <a:pt x="2052469" y="29199"/>
                    <a:pt x="2052469" y="39738"/>
                  </a:cubicBezTo>
                  <a:lnTo>
                    <a:pt x="2052469" y="1393984"/>
                  </a:lnTo>
                  <a:cubicBezTo>
                    <a:pt x="2052469" y="1415930"/>
                    <a:pt x="2034678" y="1433721"/>
                    <a:pt x="2012731" y="1433721"/>
                  </a:cubicBezTo>
                  <a:lnTo>
                    <a:pt x="39738" y="1433721"/>
                  </a:lnTo>
                  <a:cubicBezTo>
                    <a:pt x="29199" y="1433721"/>
                    <a:pt x="19091" y="1429535"/>
                    <a:pt x="11639" y="1422082"/>
                  </a:cubicBezTo>
                  <a:cubicBezTo>
                    <a:pt x="4187" y="1414630"/>
                    <a:pt x="0" y="1404523"/>
                    <a:pt x="0" y="1393984"/>
                  </a:cubicBezTo>
                  <a:lnTo>
                    <a:pt x="0" y="39738"/>
                  </a:lnTo>
                  <a:cubicBezTo>
                    <a:pt x="0" y="29199"/>
                    <a:pt x="4187" y="19091"/>
                    <a:pt x="11639" y="11639"/>
                  </a:cubicBezTo>
                  <a:cubicBezTo>
                    <a:pt x="19091" y="4187"/>
                    <a:pt x="29199" y="0"/>
                    <a:pt x="39738" y="0"/>
                  </a:cubicBezTo>
                  <a:close/>
                </a:path>
              </a:pathLst>
            </a:custGeom>
            <a:solidFill>
              <a:srgbClr val="DAB05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052469" cy="1490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8983" y="4184933"/>
            <a:ext cx="460534" cy="460534"/>
          </a:xfrm>
          <a:custGeom>
            <a:avLst/>
            <a:gdLst/>
            <a:ahLst/>
            <a:cxnLst/>
            <a:rect l="l" t="t" r="r" b="b"/>
            <a:pathLst>
              <a:path w="460534" h="460534">
                <a:moveTo>
                  <a:pt x="0" y="0"/>
                </a:moveTo>
                <a:lnTo>
                  <a:pt x="460534" y="0"/>
                </a:lnTo>
                <a:lnTo>
                  <a:pt x="460534" y="460534"/>
                </a:lnTo>
                <a:lnTo>
                  <a:pt x="0" y="4605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666750" y="666750"/>
            <a:ext cx="16954500" cy="2686050"/>
            <a:chOff x="0" y="0"/>
            <a:chExt cx="4987154" cy="790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87156" cy="790100"/>
            </a:xfrm>
            <a:custGeom>
              <a:avLst/>
              <a:gdLst/>
              <a:ahLst/>
              <a:cxnLst/>
              <a:rect l="l" t="t" r="r" b="b"/>
              <a:pathLst>
                <a:path w="4987156" h="790100">
                  <a:moveTo>
                    <a:pt x="4640197" y="0"/>
                  </a:moveTo>
                  <a:lnTo>
                    <a:pt x="148415" y="0"/>
                  </a:lnTo>
                  <a:cubicBezTo>
                    <a:pt x="66448" y="0"/>
                    <a:pt x="0" y="66448"/>
                    <a:pt x="0" y="148415"/>
                  </a:cubicBezTo>
                  <a:lnTo>
                    <a:pt x="0" y="510707"/>
                  </a:lnTo>
                  <a:cubicBezTo>
                    <a:pt x="0" y="547218"/>
                    <a:pt x="13458" y="582448"/>
                    <a:pt x="37800" y="609659"/>
                  </a:cubicBezTo>
                  <a:lnTo>
                    <a:pt x="154967" y="740636"/>
                  </a:lnTo>
                  <a:cubicBezTo>
                    <a:pt x="183122" y="772111"/>
                    <a:pt x="223353" y="790101"/>
                    <a:pt x="265584" y="790100"/>
                  </a:cubicBezTo>
                  <a:lnTo>
                    <a:pt x="4838740" y="790100"/>
                  </a:lnTo>
                  <a:cubicBezTo>
                    <a:pt x="4878102" y="790100"/>
                    <a:pt x="4915853" y="774464"/>
                    <a:pt x="4943686" y="746630"/>
                  </a:cubicBezTo>
                  <a:cubicBezTo>
                    <a:pt x="4971519" y="718797"/>
                    <a:pt x="4987156" y="681047"/>
                    <a:pt x="4987156" y="641685"/>
                  </a:cubicBezTo>
                  <a:lnTo>
                    <a:pt x="4987156" y="366141"/>
                  </a:lnTo>
                  <a:cubicBezTo>
                    <a:pt x="4987156" y="329143"/>
                    <a:pt x="4973337" y="293478"/>
                    <a:pt x="4948407" y="266140"/>
                  </a:cubicBezTo>
                  <a:lnTo>
                    <a:pt x="4749864" y="48414"/>
                  </a:lnTo>
                  <a:cubicBezTo>
                    <a:pt x="4721742" y="17574"/>
                    <a:pt x="4681934" y="0"/>
                    <a:pt x="4640197" y="0"/>
                  </a:cubicBezTo>
                  <a:close/>
                </a:path>
              </a:pathLst>
            </a:custGeom>
            <a:solidFill>
              <a:srgbClr val="87824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9904115" y="3752793"/>
            <a:ext cx="7004368" cy="5253276"/>
          </a:xfrm>
          <a:custGeom>
            <a:avLst/>
            <a:gdLst/>
            <a:ahLst/>
            <a:cxnLst/>
            <a:rect l="l" t="t" r="r" b="b"/>
            <a:pathLst>
              <a:path w="7004368" h="5253276">
                <a:moveTo>
                  <a:pt x="0" y="0"/>
                </a:moveTo>
                <a:lnTo>
                  <a:pt x="7004367" y="0"/>
                </a:lnTo>
                <a:lnTo>
                  <a:pt x="7004367" y="5253275"/>
                </a:lnTo>
                <a:lnTo>
                  <a:pt x="0" y="52532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650800" y="4415200"/>
            <a:ext cx="6502600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224"/>
              </a:lnSpc>
              <a:spcBef>
                <a:spcPct val="0"/>
              </a:spcBef>
            </a:pPr>
            <a:r>
              <a:rPr lang="en-US" sz="4354" b="1" spc="-239">
                <a:solidFill>
                  <a:srgbClr val="071B38"/>
                </a:solidFill>
                <a:latin typeface="Work Sans Semi-Bold"/>
                <a:ea typeface="Work Sans Semi-Bold"/>
                <a:cs typeface="Work Sans Semi-Bold"/>
                <a:sym typeface="Work Sans Semi-Bold"/>
              </a:rPr>
              <a:t>Seguir trabajando en conjunto con la Asamblea para proporcionar ayuda pertinente y servicios que beneficien a sus iglesias.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05025" y="1500196"/>
            <a:ext cx="14077950" cy="1238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19"/>
              </a:lnSpc>
              <a:spcBef>
                <a:spcPct val="0"/>
              </a:spcBef>
            </a:pPr>
            <a:r>
              <a:rPr lang="en-US" sz="9599" b="1" spc="-527">
                <a:solidFill>
                  <a:srgbClr val="E0E1DD"/>
                </a:solidFill>
                <a:latin typeface="Work Sans Semi-Bold"/>
                <a:ea typeface="Work Sans Semi-Bold"/>
                <a:cs typeface="Work Sans Semi-Bold"/>
                <a:sym typeface="Work Sans Semi-Bold"/>
              </a:rPr>
              <a:t>OBJETIVO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64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4FB811-9F87-E9D4-97A7-F251532D1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55C626F-8968-3F7F-5D0A-B5F7C79DCAA0}"/>
              </a:ext>
            </a:extLst>
          </p:cNvPr>
          <p:cNvGrpSpPr/>
          <p:nvPr/>
        </p:nvGrpSpPr>
        <p:grpSpPr>
          <a:xfrm>
            <a:off x="647700" y="3657600"/>
            <a:ext cx="7792969" cy="5443661"/>
            <a:chOff x="0" y="0"/>
            <a:chExt cx="2052469" cy="143372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D49F38C-1D49-CA0E-3E11-52D3B0F7F58E}"/>
                </a:ext>
              </a:extLst>
            </p:cNvPr>
            <p:cNvSpPr/>
            <p:nvPr/>
          </p:nvSpPr>
          <p:spPr>
            <a:xfrm>
              <a:off x="0" y="0"/>
              <a:ext cx="2052469" cy="1433721"/>
            </a:xfrm>
            <a:custGeom>
              <a:avLst/>
              <a:gdLst/>
              <a:ahLst/>
              <a:cxnLst/>
              <a:rect l="l" t="t" r="r" b="b"/>
              <a:pathLst>
                <a:path w="2052469" h="1433721">
                  <a:moveTo>
                    <a:pt x="39738" y="0"/>
                  </a:moveTo>
                  <a:lnTo>
                    <a:pt x="2012731" y="0"/>
                  </a:lnTo>
                  <a:cubicBezTo>
                    <a:pt x="2023270" y="0"/>
                    <a:pt x="2033378" y="4187"/>
                    <a:pt x="2040830" y="11639"/>
                  </a:cubicBezTo>
                  <a:cubicBezTo>
                    <a:pt x="2048283" y="19091"/>
                    <a:pt x="2052469" y="29199"/>
                    <a:pt x="2052469" y="39738"/>
                  </a:cubicBezTo>
                  <a:lnTo>
                    <a:pt x="2052469" y="1393984"/>
                  </a:lnTo>
                  <a:cubicBezTo>
                    <a:pt x="2052469" y="1415930"/>
                    <a:pt x="2034678" y="1433721"/>
                    <a:pt x="2012731" y="1433721"/>
                  </a:cubicBezTo>
                  <a:lnTo>
                    <a:pt x="39738" y="1433721"/>
                  </a:lnTo>
                  <a:cubicBezTo>
                    <a:pt x="29199" y="1433721"/>
                    <a:pt x="19091" y="1429535"/>
                    <a:pt x="11639" y="1422082"/>
                  </a:cubicBezTo>
                  <a:cubicBezTo>
                    <a:pt x="4187" y="1414630"/>
                    <a:pt x="0" y="1404523"/>
                    <a:pt x="0" y="1393984"/>
                  </a:cubicBezTo>
                  <a:lnTo>
                    <a:pt x="0" y="39738"/>
                  </a:lnTo>
                  <a:cubicBezTo>
                    <a:pt x="0" y="29199"/>
                    <a:pt x="4187" y="19091"/>
                    <a:pt x="11639" y="11639"/>
                  </a:cubicBezTo>
                  <a:cubicBezTo>
                    <a:pt x="19091" y="4187"/>
                    <a:pt x="29199" y="0"/>
                    <a:pt x="39738" y="0"/>
                  </a:cubicBezTo>
                  <a:close/>
                </a:path>
              </a:pathLst>
            </a:custGeom>
            <a:solidFill>
              <a:srgbClr val="DAB05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390BF37-7355-FA56-30E0-7300DC58F82F}"/>
                </a:ext>
              </a:extLst>
            </p:cNvPr>
            <p:cNvSpPr txBox="1"/>
            <p:nvPr/>
          </p:nvSpPr>
          <p:spPr>
            <a:xfrm>
              <a:off x="0" y="-57150"/>
              <a:ext cx="2052469" cy="1490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B8593F23-263C-B55E-1EBE-67CA2CB57B7B}"/>
              </a:ext>
            </a:extLst>
          </p:cNvPr>
          <p:cNvSpPr/>
          <p:nvPr/>
        </p:nvSpPr>
        <p:spPr>
          <a:xfrm>
            <a:off x="1319620" y="4248150"/>
            <a:ext cx="460534" cy="460534"/>
          </a:xfrm>
          <a:custGeom>
            <a:avLst/>
            <a:gdLst/>
            <a:ahLst/>
            <a:cxnLst/>
            <a:rect l="l" t="t" r="r" b="b"/>
            <a:pathLst>
              <a:path w="460534" h="460534">
                <a:moveTo>
                  <a:pt x="0" y="0"/>
                </a:moveTo>
                <a:lnTo>
                  <a:pt x="460534" y="0"/>
                </a:lnTo>
                <a:lnTo>
                  <a:pt x="460534" y="460534"/>
                </a:lnTo>
                <a:lnTo>
                  <a:pt x="0" y="4605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F737E460-1C3E-2D76-C5D7-EDAF8DEB9736}"/>
              </a:ext>
            </a:extLst>
          </p:cNvPr>
          <p:cNvGrpSpPr/>
          <p:nvPr/>
        </p:nvGrpSpPr>
        <p:grpSpPr>
          <a:xfrm>
            <a:off x="666750" y="666750"/>
            <a:ext cx="16954500" cy="2686050"/>
            <a:chOff x="0" y="0"/>
            <a:chExt cx="4987154" cy="7901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F8A493E-AC3D-A0DA-32EC-7CC8286D8BBB}"/>
                </a:ext>
              </a:extLst>
            </p:cNvPr>
            <p:cNvSpPr/>
            <p:nvPr/>
          </p:nvSpPr>
          <p:spPr>
            <a:xfrm>
              <a:off x="0" y="0"/>
              <a:ext cx="4987156" cy="790100"/>
            </a:xfrm>
            <a:custGeom>
              <a:avLst/>
              <a:gdLst/>
              <a:ahLst/>
              <a:cxnLst/>
              <a:rect l="l" t="t" r="r" b="b"/>
              <a:pathLst>
                <a:path w="4987156" h="790100">
                  <a:moveTo>
                    <a:pt x="4640197" y="0"/>
                  </a:moveTo>
                  <a:lnTo>
                    <a:pt x="148415" y="0"/>
                  </a:lnTo>
                  <a:cubicBezTo>
                    <a:pt x="66448" y="0"/>
                    <a:pt x="0" y="66448"/>
                    <a:pt x="0" y="148415"/>
                  </a:cubicBezTo>
                  <a:lnTo>
                    <a:pt x="0" y="510707"/>
                  </a:lnTo>
                  <a:cubicBezTo>
                    <a:pt x="0" y="547218"/>
                    <a:pt x="13458" y="582448"/>
                    <a:pt x="37800" y="609659"/>
                  </a:cubicBezTo>
                  <a:lnTo>
                    <a:pt x="154967" y="740636"/>
                  </a:lnTo>
                  <a:cubicBezTo>
                    <a:pt x="183122" y="772111"/>
                    <a:pt x="223353" y="790101"/>
                    <a:pt x="265584" y="790100"/>
                  </a:cubicBezTo>
                  <a:lnTo>
                    <a:pt x="4838740" y="790100"/>
                  </a:lnTo>
                  <a:cubicBezTo>
                    <a:pt x="4878102" y="790100"/>
                    <a:pt x="4915853" y="774464"/>
                    <a:pt x="4943686" y="746630"/>
                  </a:cubicBezTo>
                  <a:cubicBezTo>
                    <a:pt x="4971519" y="718797"/>
                    <a:pt x="4987156" y="681047"/>
                    <a:pt x="4987156" y="641685"/>
                  </a:cubicBezTo>
                  <a:lnTo>
                    <a:pt x="4987156" y="366141"/>
                  </a:lnTo>
                  <a:cubicBezTo>
                    <a:pt x="4987156" y="329143"/>
                    <a:pt x="4973337" y="293478"/>
                    <a:pt x="4948407" y="266140"/>
                  </a:cubicBezTo>
                  <a:lnTo>
                    <a:pt x="4749864" y="48414"/>
                  </a:lnTo>
                  <a:cubicBezTo>
                    <a:pt x="4721742" y="17574"/>
                    <a:pt x="4681934" y="0"/>
                    <a:pt x="4640197" y="0"/>
                  </a:cubicBezTo>
                  <a:close/>
                </a:path>
              </a:pathLst>
            </a:custGeom>
            <a:solidFill>
              <a:srgbClr val="87824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D98F354F-A77C-B637-FDBD-D8B5429AC385}"/>
              </a:ext>
            </a:extLst>
          </p:cNvPr>
          <p:cNvSpPr/>
          <p:nvPr/>
        </p:nvSpPr>
        <p:spPr>
          <a:xfrm>
            <a:off x="9904115" y="3752793"/>
            <a:ext cx="7004368" cy="5253276"/>
          </a:xfrm>
          <a:custGeom>
            <a:avLst/>
            <a:gdLst/>
            <a:ahLst/>
            <a:cxnLst/>
            <a:rect l="l" t="t" r="r" b="b"/>
            <a:pathLst>
              <a:path w="7004368" h="5253276">
                <a:moveTo>
                  <a:pt x="0" y="0"/>
                </a:moveTo>
                <a:lnTo>
                  <a:pt x="7004367" y="0"/>
                </a:lnTo>
                <a:lnTo>
                  <a:pt x="7004367" y="5253275"/>
                </a:lnTo>
                <a:lnTo>
                  <a:pt x="0" y="52532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3686D5B-A2B7-AE89-F857-61D8CB0C5F34}"/>
              </a:ext>
            </a:extLst>
          </p:cNvPr>
          <p:cNvSpPr txBox="1"/>
          <p:nvPr/>
        </p:nvSpPr>
        <p:spPr>
          <a:xfrm>
            <a:off x="2105025" y="4152694"/>
            <a:ext cx="5458030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24"/>
              </a:lnSpc>
              <a:spcBef>
                <a:spcPct val="0"/>
              </a:spcBef>
            </a:pPr>
            <a:r>
              <a:rPr lang="en-US" sz="4354" b="1" spc="-239" dirty="0">
                <a:solidFill>
                  <a:srgbClr val="071B38"/>
                </a:solidFill>
                <a:latin typeface="Work Sans Semi-Bold"/>
                <a:ea typeface="Work Sans Semi-Bold"/>
                <a:cs typeface="Work Sans Semi-Bold"/>
                <a:sym typeface="Work Sans Semi-Bold"/>
              </a:rPr>
              <a:t>EIN</a:t>
            </a:r>
          </a:p>
          <a:p>
            <a:pPr marL="0" lvl="0" indent="0" algn="l">
              <a:lnSpc>
                <a:spcPts val="5224"/>
              </a:lnSpc>
              <a:spcBef>
                <a:spcPct val="0"/>
              </a:spcBef>
            </a:pPr>
            <a:r>
              <a:rPr lang="en-US" sz="4354" b="1" spc="-239" dirty="0">
                <a:solidFill>
                  <a:srgbClr val="071B38"/>
                </a:solidFill>
                <a:latin typeface="Work Sans Semi-Bold"/>
                <a:ea typeface="Work Sans Semi-Bold"/>
                <a:cs typeface="Work Sans Semi-Bold"/>
                <a:sym typeface="Work Sans Semi-Bold"/>
              </a:rPr>
              <a:t>Loss Runs (</a:t>
            </a:r>
            <a:r>
              <a:rPr lang="en-US" sz="4354" b="1" spc="-239" dirty="0" err="1">
                <a:solidFill>
                  <a:srgbClr val="071B38"/>
                </a:solidFill>
                <a:latin typeface="Work Sans Semi-Bold"/>
                <a:ea typeface="Work Sans Semi-Bold"/>
                <a:cs typeface="Work Sans Semi-Bold"/>
                <a:sym typeface="Work Sans Semi-Bold"/>
              </a:rPr>
              <a:t>Reporte</a:t>
            </a:r>
            <a:r>
              <a:rPr lang="en-US" sz="4354" b="1" spc="-239" dirty="0">
                <a:solidFill>
                  <a:srgbClr val="071B38"/>
                </a:solidFill>
                <a:latin typeface="Work Sans Semi-Bold"/>
                <a:ea typeface="Work Sans Semi-Bold"/>
                <a:cs typeface="Work Sans Semi-Bold"/>
                <a:sym typeface="Work Sans Semi-Bold"/>
              </a:rPr>
              <a:t> de </a:t>
            </a:r>
            <a:r>
              <a:rPr lang="en-US" sz="4354" b="1" spc="-239" dirty="0" err="1">
                <a:solidFill>
                  <a:srgbClr val="071B38"/>
                </a:solidFill>
                <a:latin typeface="Work Sans Semi-Bold"/>
                <a:ea typeface="Work Sans Semi-Bold"/>
                <a:cs typeface="Work Sans Semi-Bold"/>
                <a:sym typeface="Work Sans Semi-Bold"/>
              </a:rPr>
              <a:t>pérdidas)</a:t>
            </a:r>
            <a:endParaRPr lang="en-US" sz="4354" b="1" spc="-239" dirty="0">
              <a:solidFill>
                <a:srgbClr val="071B38"/>
              </a:solidFill>
              <a:latin typeface="Work Sans Semi-Bold"/>
              <a:ea typeface="Work Sans Semi-Bold"/>
              <a:cs typeface="Work Sans Semi-Bold"/>
              <a:sym typeface="Work Sans Semi-Bold"/>
            </a:endParaRPr>
          </a:p>
          <a:p>
            <a:pPr marL="0" lvl="0" indent="0" algn="l">
              <a:lnSpc>
                <a:spcPts val="5224"/>
              </a:lnSpc>
              <a:spcBef>
                <a:spcPct val="0"/>
              </a:spcBef>
            </a:pPr>
            <a:r>
              <a:rPr lang="en-US" sz="4354" b="1" spc="-239" dirty="0">
                <a:solidFill>
                  <a:srgbClr val="071B38"/>
                </a:solidFill>
                <a:latin typeface="Work Sans Semi-Bold"/>
                <a:ea typeface="Work Sans Semi-Bold"/>
                <a:cs typeface="Work Sans Semi-Bold"/>
                <a:sym typeface="Work Sans Semi-Bold"/>
              </a:rPr>
              <a:t>Valor del </a:t>
            </a:r>
            <a:r>
              <a:rPr lang="en-US" sz="4354" b="1" spc="-239" dirty="0" err="1">
                <a:solidFill>
                  <a:srgbClr val="071B38"/>
                </a:solidFill>
                <a:latin typeface="Work Sans Semi-Bold"/>
                <a:ea typeface="Work Sans Semi-Bold"/>
                <a:cs typeface="Work Sans Semi-Bold"/>
                <a:sym typeface="Work Sans Semi-Bold"/>
              </a:rPr>
              <a:t>Edificio</a:t>
            </a:r>
            <a:endParaRPr lang="en-US" sz="4354" b="1" spc="-239" dirty="0">
              <a:solidFill>
                <a:srgbClr val="071B38"/>
              </a:solidFill>
              <a:latin typeface="Work Sans Semi-Bold"/>
              <a:ea typeface="Work Sans Semi-Bold"/>
              <a:cs typeface="Work Sans Semi-Bold"/>
              <a:sym typeface="Work Sans Semi-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40E1699-8B4B-AC5C-7E5D-97A61880C8E5}"/>
              </a:ext>
            </a:extLst>
          </p:cNvPr>
          <p:cNvSpPr txBox="1"/>
          <p:nvPr/>
        </p:nvSpPr>
        <p:spPr>
          <a:xfrm>
            <a:off x="2105025" y="1500196"/>
            <a:ext cx="14077950" cy="118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19"/>
              </a:lnSpc>
              <a:spcBef>
                <a:spcPct val="0"/>
              </a:spcBef>
            </a:pPr>
            <a:r>
              <a:rPr lang="en-US" sz="9599" b="1" spc="-527" dirty="0" err="1">
                <a:solidFill>
                  <a:srgbClr val="E0E1DD"/>
                </a:solidFill>
                <a:latin typeface="Work Sans Semi-Bold"/>
                <a:ea typeface="Work Sans Semi-Bold"/>
                <a:cs typeface="Work Sans Semi-Bold"/>
                <a:sym typeface="Work Sans Semi-Bold"/>
              </a:rPr>
              <a:t>Requisitos</a:t>
            </a:r>
            <a:endParaRPr lang="en-US" sz="9599" b="1" spc="-527" dirty="0">
              <a:solidFill>
                <a:srgbClr val="E0E1DD"/>
              </a:solidFill>
              <a:latin typeface="Work Sans Semi-Bold"/>
              <a:ea typeface="Work Sans Semi-Bold"/>
              <a:cs typeface="Work Sans Semi-Bold"/>
              <a:sym typeface="Work Sans Semi-Bold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456DDEC-6B1D-1B52-B2B6-30ABFF286A18}"/>
              </a:ext>
            </a:extLst>
          </p:cNvPr>
          <p:cNvSpPr/>
          <p:nvPr/>
        </p:nvSpPr>
        <p:spPr>
          <a:xfrm>
            <a:off x="1319620" y="5025859"/>
            <a:ext cx="460534" cy="460534"/>
          </a:xfrm>
          <a:custGeom>
            <a:avLst/>
            <a:gdLst/>
            <a:ahLst/>
            <a:cxnLst/>
            <a:rect l="l" t="t" r="r" b="b"/>
            <a:pathLst>
              <a:path w="460534" h="460534">
                <a:moveTo>
                  <a:pt x="0" y="0"/>
                </a:moveTo>
                <a:lnTo>
                  <a:pt x="460534" y="0"/>
                </a:lnTo>
                <a:lnTo>
                  <a:pt x="460534" y="460534"/>
                </a:lnTo>
                <a:lnTo>
                  <a:pt x="0" y="4605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39A3E82-57CF-1896-0AC8-9C813783746E}"/>
              </a:ext>
            </a:extLst>
          </p:cNvPr>
          <p:cNvSpPr/>
          <p:nvPr/>
        </p:nvSpPr>
        <p:spPr>
          <a:xfrm>
            <a:off x="1368359" y="6231862"/>
            <a:ext cx="460534" cy="460534"/>
          </a:xfrm>
          <a:custGeom>
            <a:avLst/>
            <a:gdLst/>
            <a:ahLst/>
            <a:cxnLst/>
            <a:rect l="l" t="t" r="r" b="b"/>
            <a:pathLst>
              <a:path w="460534" h="460534">
                <a:moveTo>
                  <a:pt x="0" y="0"/>
                </a:moveTo>
                <a:lnTo>
                  <a:pt x="460534" y="0"/>
                </a:lnTo>
                <a:lnTo>
                  <a:pt x="460534" y="460534"/>
                </a:lnTo>
                <a:lnTo>
                  <a:pt x="0" y="4605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3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64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2A3761-B94F-FBED-824F-CCED0055E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946529C-145C-B7C2-9ABA-9389D63E3537}"/>
              </a:ext>
            </a:extLst>
          </p:cNvPr>
          <p:cNvGrpSpPr/>
          <p:nvPr/>
        </p:nvGrpSpPr>
        <p:grpSpPr>
          <a:xfrm>
            <a:off x="666750" y="666750"/>
            <a:ext cx="16954500" cy="8953500"/>
            <a:chOff x="0" y="0"/>
            <a:chExt cx="3299803" cy="174259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D12DE6B-3678-FE56-06DD-79B7091063A0}"/>
                </a:ext>
              </a:extLst>
            </p:cNvPr>
            <p:cNvSpPr/>
            <p:nvPr/>
          </p:nvSpPr>
          <p:spPr>
            <a:xfrm>
              <a:off x="0" y="0"/>
              <a:ext cx="3299803" cy="1742587"/>
            </a:xfrm>
            <a:custGeom>
              <a:avLst/>
              <a:gdLst/>
              <a:ahLst/>
              <a:cxnLst/>
              <a:rect l="l" t="t" r="r" b="b"/>
              <a:pathLst>
                <a:path w="3299803" h="1742587">
                  <a:moveTo>
                    <a:pt x="965120" y="1606277"/>
                  </a:moveTo>
                  <a:cubicBezTo>
                    <a:pt x="983327" y="1585924"/>
                    <a:pt x="1009342" y="1574291"/>
                    <a:pt x="1036650" y="1574291"/>
                  </a:cubicBezTo>
                  <a:lnTo>
                    <a:pt x="3213538" y="1574626"/>
                  </a:lnTo>
                  <a:cubicBezTo>
                    <a:pt x="3236413" y="1574639"/>
                    <a:pt x="3258355" y="1565561"/>
                    <a:pt x="3274534" y="1549390"/>
                  </a:cubicBezTo>
                  <a:cubicBezTo>
                    <a:pt x="3290713" y="1533220"/>
                    <a:pt x="3299803" y="1511283"/>
                    <a:pt x="3299803" y="1488408"/>
                  </a:cubicBezTo>
                  <a:lnTo>
                    <a:pt x="3299803" y="86219"/>
                  </a:lnTo>
                  <a:cubicBezTo>
                    <a:pt x="3299803" y="63352"/>
                    <a:pt x="3290719" y="41422"/>
                    <a:pt x="3274550" y="25253"/>
                  </a:cubicBezTo>
                  <a:cubicBezTo>
                    <a:pt x="3258381" y="9084"/>
                    <a:pt x="3236451" y="0"/>
                    <a:pt x="3213584" y="0"/>
                  </a:cubicBezTo>
                  <a:lnTo>
                    <a:pt x="303022" y="0"/>
                  </a:lnTo>
                  <a:cubicBezTo>
                    <a:pt x="278489" y="-1"/>
                    <a:pt x="255117" y="10450"/>
                    <a:pt x="238760" y="28735"/>
                  </a:cubicBezTo>
                  <a:lnTo>
                    <a:pt x="21960" y="271092"/>
                  </a:lnTo>
                  <a:cubicBezTo>
                    <a:pt x="7818" y="286900"/>
                    <a:pt x="0" y="307366"/>
                    <a:pt x="0" y="328576"/>
                  </a:cubicBezTo>
                  <a:lnTo>
                    <a:pt x="0" y="1656375"/>
                  </a:lnTo>
                  <a:cubicBezTo>
                    <a:pt x="4" y="1703990"/>
                    <a:pt x="38604" y="1742587"/>
                    <a:pt x="86219" y="1742587"/>
                  </a:cubicBezTo>
                  <a:lnTo>
                    <a:pt x="804624" y="1742587"/>
                  </a:lnTo>
                  <a:cubicBezTo>
                    <a:pt x="829157" y="1742588"/>
                    <a:pt x="852529" y="1732137"/>
                    <a:pt x="868886" y="1713853"/>
                  </a:cubicBezTo>
                  <a:lnTo>
                    <a:pt x="965120" y="1606277"/>
                  </a:lnTo>
                  <a:close/>
                </a:path>
              </a:pathLst>
            </a:custGeom>
            <a:solidFill>
              <a:srgbClr val="AB7F2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62A40EC-F5E7-CA25-4F18-AA40FA9DB89A}"/>
              </a:ext>
            </a:extLst>
          </p:cNvPr>
          <p:cNvGrpSpPr/>
          <p:nvPr/>
        </p:nvGrpSpPr>
        <p:grpSpPr>
          <a:xfrm>
            <a:off x="10312605" y="981075"/>
            <a:ext cx="6946695" cy="7471274"/>
            <a:chOff x="0" y="0"/>
            <a:chExt cx="3482081" cy="374503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12B0B1D-0BD9-752A-9119-E820E5C963D9}"/>
                </a:ext>
              </a:extLst>
            </p:cNvPr>
            <p:cNvSpPr/>
            <p:nvPr/>
          </p:nvSpPr>
          <p:spPr>
            <a:xfrm rot="54000">
              <a:off x="27427" y="25140"/>
              <a:ext cx="3427100" cy="3695385"/>
            </a:xfrm>
            <a:custGeom>
              <a:avLst/>
              <a:gdLst/>
              <a:ahLst/>
              <a:cxnLst/>
              <a:rect l="l" t="t" r="r" b="b"/>
              <a:pathLst>
                <a:path w="3427100" h="3695385">
                  <a:moveTo>
                    <a:pt x="3340848" y="3645148"/>
                  </a:moveTo>
                  <a:lnTo>
                    <a:pt x="143641" y="3695374"/>
                  </a:lnTo>
                  <a:cubicBezTo>
                    <a:pt x="95260" y="3696134"/>
                    <a:pt x="55279" y="3657514"/>
                    <a:pt x="54517" y="3609006"/>
                  </a:cubicBezTo>
                  <a:lnTo>
                    <a:pt x="11" y="139359"/>
                  </a:lnTo>
                  <a:cubicBezTo>
                    <a:pt x="-749" y="90978"/>
                    <a:pt x="37871" y="50997"/>
                    <a:pt x="86379" y="50235"/>
                  </a:cubicBezTo>
                  <a:lnTo>
                    <a:pt x="3283459" y="11"/>
                  </a:lnTo>
                  <a:cubicBezTo>
                    <a:pt x="3331840" y="-749"/>
                    <a:pt x="3371821" y="37871"/>
                    <a:pt x="3372583" y="86379"/>
                  </a:cubicBezTo>
                  <a:lnTo>
                    <a:pt x="3427089" y="3556025"/>
                  </a:lnTo>
                  <a:cubicBezTo>
                    <a:pt x="3427849" y="3604406"/>
                    <a:pt x="3389229" y="3644388"/>
                    <a:pt x="3340721" y="3645150"/>
                  </a:cubicBezTo>
                  <a:close/>
                </a:path>
              </a:pathLst>
            </a:custGeom>
            <a:blipFill>
              <a:blip r:embed="rId2"/>
              <a:stretch>
                <a:fillRect l="-43228" t="-23813" r="-34794" b="-1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BA5A99C-C47C-9BFA-59A6-C89E795F8610}"/>
                </a:ext>
              </a:extLst>
            </p:cNvPr>
            <p:cNvSpPr/>
            <p:nvPr/>
          </p:nvSpPr>
          <p:spPr>
            <a:xfrm>
              <a:off x="0" y="0"/>
              <a:ext cx="3481954" cy="3744903"/>
            </a:xfrm>
            <a:custGeom>
              <a:avLst/>
              <a:gdLst/>
              <a:ahLst/>
              <a:cxnLst/>
              <a:rect l="l" t="t" r="r" b="b"/>
              <a:pathLst>
                <a:path w="3481954" h="3744903">
                  <a:moveTo>
                    <a:pt x="0" y="91567"/>
                  </a:moveTo>
                  <a:lnTo>
                    <a:pt x="0" y="3653336"/>
                  </a:lnTo>
                  <a:cubicBezTo>
                    <a:pt x="0" y="3703882"/>
                    <a:pt x="41021" y="3744903"/>
                    <a:pt x="91567" y="3744903"/>
                  </a:cubicBezTo>
                  <a:lnTo>
                    <a:pt x="3390387" y="3744903"/>
                  </a:lnTo>
                  <a:cubicBezTo>
                    <a:pt x="3440933" y="3744903"/>
                    <a:pt x="3481954" y="3703882"/>
                    <a:pt x="3481954" y="3653336"/>
                  </a:cubicBezTo>
                  <a:lnTo>
                    <a:pt x="3481954" y="91567"/>
                  </a:lnTo>
                  <a:cubicBezTo>
                    <a:pt x="3481954" y="41021"/>
                    <a:pt x="3440933" y="0"/>
                    <a:pt x="3390387" y="0"/>
                  </a:cubicBezTo>
                  <a:lnTo>
                    <a:pt x="91567" y="0"/>
                  </a:lnTo>
                  <a:cubicBezTo>
                    <a:pt x="41021" y="0"/>
                    <a:pt x="0" y="41021"/>
                    <a:pt x="0" y="91567"/>
                  </a:cubicBezTo>
                  <a:close/>
                  <a:moveTo>
                    <a:pt x="2640198" y="331724"/>
                  </a:moveTo>
                  <a:lnTo>
                    <a:pt x="3299328" y="331724"/>
                  </a:lnTo>
                  <a:cubicBezTo>
                    <a:pt x="3349874" y="331724"/>
                    <a:pt x="3390895" y="372745"/>
                    <a:pt x="3390895" y="423291"/>
                  </a:cubicBezTo>
                  <a:lnTo>
                    <a:pt x="3390895" y="3562277"/>
                  </a:lnTo>
                  <a:cubicBezTo>
                    <a:pt x="3390895" y="3612823"/>
                    <a:pt x="3349874" y="3653844"/>
                    <a:pt x="3299328" y="3653844"/>
                  </a:cubicBezTo>
                  <a:lnTo>
                    <a:pt x="182753" y="3653844"/>
                  </a:lnTo>
                  <a:cubicBezTo>
                    <a:pt x="132207" y="3653844"/>
                    <a:pt x="91186" y="3612823"/>
                    <a:pt x="91186" y="3562277"/>
                  </a:cubicBezTo>
                  <a:lnTo>
                    <a:pt x="91186" y="182753"/>
                  </a:lnTo>
                  <a:cubicBezTo>
                    <a:pt x="91186" y="132207"/>
                    <a:pt x="132207" y="91186"/>
                    <a:pt x="182753" y="91186"/>
                  </a:cubicBezTo>
                  <a:lnTo>
                    <a:pt x="2343145" y="91186"/>
                  </a:lnTo>
                  <a:cubicBezTo>
                    <a:pt x="2369180" y="91186"/>
                    <a:pt x="2394072" y="102235"/>
                    <a:pt x="2411471" y="121666"/>
                  </a:cubicBezTo>
                  <a:lnTo>
                    <a:pt x="2572126" y="301244"/>
                  </a:lnTo>
                  <a:cubicBezTo>
                    <a:pt x="2589525" y="320675"/>
                    <a:pt x="2614290" y="331724"/>
                    <a:pt x="2640452" y="331724"/>
                  </a:cubicBezTo>
                  <a:lnTo>
                    <a:pt x="2640198" y="331724"/>
                  </a:lnTo>
                  <a:close/>
                </a:path>
              </a:pathLst>
            </a:custGeom>
            <a:solidFill>
              <a:srgbClr val="E0E1D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700C9B61-A828-5507-11AE-7E1B1D192F77}"/>
              </a:ext>
            </a:extLst>
          </p:cNvPr>
          <p:cNvSpPr txBox="1"/>
          <p:nvPr/>
        </p:nvSpPr>
        <p:spPr>
          <a:xfrm>
            <a:off x="1219200" y="1790700"/>
            <a:ext cx="8132432" cy="490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82"/>
              </a:lnSpc>
            </a:pPr>
            <a:r>
              <a:rPr lang="es-MX" sz="4568" b="1" spc="-251" dirty="0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¿E</a:t>
            </a:r>
            <a:r>
              <a:rPr lang="en-US" sz="4568" b="1" spc="-251" dirty="0" err="1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stá</a:t>
            </a:r>
            <a:r>
              <a:rPr lang="en-US" sz="4568" b="1" spc="-251" dirty="0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 </a:t>
            </a:r>
            <a:r>
              <a:rPr lang="en-US" sz="4568" b="1" spc="-251" dirty="0" err="1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su</a:t>
            </a:r>
            <a:r>
              <a:rPr lang="en-US" sz="4568" b="1" spc="-251" dirty="0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 </a:t>
            </a:r>
            <a:r>
              <a:rPr lang="en-US" sz="4568" b="1" spc="-251" dirty="0" err="1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Edificio</a:t>
            </a:r>
            <a:r>
              <a:rPr lang="en-US" sz="4568" b="1" spc="-251" dirty="0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 </a:t>
            </a:r>
            <a:r>
              <a:rPr lang="en-US" sz="4568" b="1" spc="-251" dirty="0" err="1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Valuado</a:t>
            </a:r>
            <a:r>
              <a:rPr lang="en-US" sz="4568" b="1" spc="-251" dirty="0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 de la Manera </a:t>
            </a:r>
            <a:r>
              <a:rPr lang="en-US" sz="4568" b="1" spc="-251" dirty="0" err="1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Correcta?</a:t>
            </a:r>
            <a:endParaRPr lang="en-US" sz="4568" b="1" spc="-251" dirty="0">
              <a:solidFill>
                <a:srgbClr val="E0E1DD"/>
              </a:solidFill>
              <a:latin typeface="Work Sans Bold"/>
              <a:ea typeface="Work Sans Bold"/>
              <a:cs typeface="Work Sans Bold"/>
              <a:sym typeface="Work Sans Bold"/>
            </a:endParaRPr>
          </a:p>
          <a:p>
            <a:pPr marL="0" lvl="0" indent="0" algn="l">
              <a:lnSpc>
                <a:spcPts val="5482"/>
              </a:lnSpc>
            </a:pPr>
            <a:endParaRPr lang="en-US" sz="4568" b="1" spc="-251" dirty="0">
              <a:solidFill>
                <a:srgbClr val="E0E1DD"/>
              </a:solidFill>
              <a:latin typeface="Work Sans Bold"/>
              <a:ea typeface="Work Sans Bold"/>
              <a:cs typeface="Work Sans Bold"/>
              <a:sym typeface="Work Sans Bold"/>
            </a:endParaRPr>
          </a:p>
          <a:p>
            <a:pPr marL="0" lvl="0" indent="0" algn="l">
              <a:lnSpc>
                <a:spcPts val="5482"/>
              </a:lnSpc>
            </a:pPr>
            <a:endParaRPr lang="en-US" sz="4568" b="1" spc="-251" dirty="0">
              <a:solidFill>
                <a:srgbClr val="E0E1DD"/>
              </a:solidFill>
              <a:latin typeface="Work Sans Bold"/>
              <a:ea typeface="Work Sans Bold"/>
              <a:cs typeface="Work Sans Bold"/>
              <a:sym typeface="Work Sans Bold"/>
            </a:endParaRPr>
          </a:p>
          <a:p>
            <a:pPr marL="0" lvl="0" indent="0" algn="ctr">
              <a:lnSpc>
                <a:spcPts val="5482"/>
              </a:lnSpc>
            </a:pPr>
            <a:r>
              <a:rPr lang="en-US" sz="4568" b="1" spc="-251" dirty="0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Valor Real Efectivo (ACV)</a:t>
            </a:r>
          </a:p>
          <a:p>
            <a:pPr marL="0" lvl="0" indent="0" algn="ctr">
              <a:lnSpc>
                <a:spcPts val="5482"/>
              </a:lnSpc>
            </a:pPr>
            <a:r>
              <a:rPr lang="en-US" sz="4568" b="1" spc="-251" dirty="0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 vs </a:t>
            </a:r>
          </a:p>
          <a:p>
            <a:pPr marL="0" lvl="0" indent="0" algn="ctr">
              <a:lnSpc>
                <a:spcPts val="5482"/>
              </a:lnSpc>
            </a:pPr>
            <a:r>
              <a:rPr lang="en-US" sz="4568" b="1" spc="-251" dirty="0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Costo de </a:t>
            </a:r>
            <a:r>
              <a:rPr lang="en-US" sz="4568" b="1" spc="-251" dirty="0" err="1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Reemplazo (RC)</a:t>
            </a:r>
            <a:endParaRPr lang="en-US" sz="4568" b="1" spc="-251" dirty="0">
              <a:solidFill>
                <a:srgbClr val="E0E1DD"/>
              </a:solidFill>
              <a:latin typeface="Work Sans Bold"/>
              <a:ea typeface="Work Sans Bold"/>
              <a:cs typeface="Work Sans Bold"/>
              <a:sym typeface="Work Sans 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0CF131-F6C4-515E-C66B-FC142BE45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666750"/>
            <a:ext cx="7048247" cy="918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3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64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3EF5C0-D5AA-49E2-89CD-4682BD325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2997C6A-3738-1BA7-9B93-76ECA756A4E2}"/>
              </a:ext>
            </a:extLst>
          </p:cNvPr>
          <p:cNvGrpSpPr/>
          <p:nvPr/>
        </p:nvGrpSpPr>
        <p:grpSpPr>
          <a:xfrm>
            <a:off x="666750" y="666750"/>
            <a:ext cx="16954500" cy="8953500"/>
            <a:chOff x="0" y="0"/>
            <a:chExt cx="3299803" cy="174259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5DB9EC7-A4B3-81B4-1FD4-0C91A1FFA235}"/>
                </a:ext>
              </a:extLst>
            </p:cNvPr>
            <p:cNvSpPr/>
            <p:nvPr/>
          </p:nvSpPr>
          <p:spPr>
            <a:xfrm>
              <a:off x="0" y="0"/>
              <a:ext cx="3299803" cy="1742587"/>
            </a:xfrm>
            <a:custGeom>
              <a:avLst/>
              <a:gdLst/>
              <a:ahLst/>
              <a:cxnLst/>
              <a:rect l="l" t="t" r="r" b="b"/>
              <a:pathLst>
                <a:path w="3299803" h="1742587">
                  <a:moveTo>
                    <a:pt x="965120" y="1606277"/>
                  </a:moveTo>
                  <a:cubicBezTo>
                    <a:pt x="983327" y="1585924"/>
                    <a:pt x="1009342" y="1574291"/>
                    <a:pt x="1036650" y="1574291"/>
                  </a:cubicBezTo>
                  <a:lnTo>
                    <a:pt x="3213538" y="1574626"/>
                  </a:lnTo>
                  <a:cubicBezTo>
                    <a:pt x="3236413" y="1574639"/>
                    <a:pt x="3258355" y="1565561"/>
                    <a:pt x="3274534" y="1549390"/>
                  </a:cubicBezTo>
                  <a:cubicBezTo>
                    <a:pt x="3290713" y="1533220"/>
                    <a:pt x="3299803" y="1511283"/>
                    <a:pt x="3299803" y="1488408"/>
                  </a:cubicBezTo>
                  <a:lnTo>
                    <a:pt x="3299803" y="86219"/>
                  </a:lnTo>
                  <a:cubicBezTo>
                    <a:pt x="3299803" y="63352"/>
                    <a:pt x="3290719" y="41422"/>
                    <a:pt x="3274550" y="25253"/>
                  </a:cubicBezTo>
                  <a:cubicBezTo>
                    <a:pt x="3258381" y="9084"/>
                    <a:pt x="3236451" y="0"/>
                    <a:pt x="3213584" y="0"/>
                  </a:cubicBezTo>
                  <a:lnTo>
                    <a:pt x="303022" y="0"/>
                  </a:lnTo>
                  <a:cubicBezTo>
                    <a:pt x="278489" y="-1"/>
                    <a:pt x="255117" y="10450"/>
                    <a:pt x="238760" y="28735"/>
                  </a:cubicBezTo>
                  <a:lnTo>
                    <a:pt x="21960" y="271092"/>
                  </a:lnTo>
                  <a:cubicBezTo>
                    <a:pt x="7818" y="286900"/>
                    <a:pt x="0" y="307366"/>
                    <a:pt x="0" y="328576"/>
                  </a:cubicBezTo>
                  <a:lnTo>
                    <a:pt x="0" y="1656375"/>
                  </a:lnTo>
                  <a:cubicBezTo>
                    <a:pt x="4" y="1703990"/>
                    <a:pt x="38604" y="1742587"/>
                    <a:pt x="86219" y="1742587"/>
                  </a:cubicBezTo>
                  <a:lnTo>
                    <a:pt x="804624" y="1742587"/>
                  </a:lnTo>
                  <a:cubicBezTo>
                    <a:pt x="829157" y="1742588"/>
                    <a:pt x="852529" y="1732137"/>
                    <a:pt x="868886" y="1713853"/>
                  </a:cubicBezTo>
                  <a:lnTo>
                    <a:pt x="965120" y="1606277"/>
                  </a:lnTo>
                  <a:close/>
                </a:path>
              </a:pathLst>
            </a:custGeom>
            <a:solidFill>
              <a:srgbClr val="AB7F2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B70554D3-E35E-E8F9-F049-E444167F64D1}"/>
              </a:ext>
            </a:extLst>
          </p:cNvPr>
          <p:cNvSpPr txBox="1"/>
          <p:nvPr/>
        </p:nvSpPr>
        <p:spPr>
          <a:xfrm>
            <a:off x="1219200" y="2476500"/>
            <a:ext cx="9372600" cy="3495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482"/>
              </a:lnSpc>
            </a:pPr>
            <a:r>
              <a:rPr lang="es-MX" sz="4568" b="1" spc="-251" dirty="0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Todo sobre seguros para Iglesias y Organizaciones sin Fines de Lucro</a:t>
            </a:r>
            <a:endParaRPr lang="en-US" sz="4568" b="1" spc="-251" dirty="0">
              <a:solidFill>
                <a:srgbClr val="E0E1DD"/>
              </a:solidFill>
              <a:latin typeface="Work Sans Bold"/>
              <a:ea typeface="Work Sans Bold"/>
              <a:cs typeface="Work Sans Bold"/>
              <a:sym typeface="Work Sans Bold"/>
            </a:endParaRPr>
          </a:p>
          <a:p>
            <a:pPr marL="0" lvl="0" indent="0" algn="l">
              <a:lnSpc>
                <a:spcPts val="5482"/>
              </a:lnSpc>
            </a:pPr>
            <a:endParaRPr lang="en-US" sz="4568" b="1" spc="-251" dirty="0">
              <a:solidFill>
                <a:srgbClr val="E0E1DD"/>
              </a:solidFill>
              <a:latin typeface="Work Sans Bold"/>
              <a:ea typeface="Work Sans Bold"/>
              <a:cs typeface="Work Sans Bold"/>
              <a:sym typeface="Work Sans Bold"/>
            </a:endParaRPr>
          </a:p>
          <a:p>
            <a:pPr marL="0" lvl="0" indent="0" algn="ctr">
              <a:lnSpc>
                <a:spcPts val="5482"/>
              </a:lnSpc>
            </a:pPr>
            <a:r>
              <a:rPr lang="en-US" sz="4568" b="1" spc="-251" dirty="0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Guía de Ministry Pacific</a:t>
            </a:r>
          </a:p>
          <a:p>
            <a:pPr marL="0" lvl="0" indent="0" algn="ctr">
              <a:lnSpc>
                <a:spcPts val="5482"/>
              </a:lnSpc>
            </a:pPr>
            <a:r>
              <a:rPr lang="en-US" sz="4568" b="1" spc="-251" dirty="0">
                <a:solidFill>
                  <a:srgbClr val="E0E1D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Disponible en Amazon</a:t>
            </a:r>
          </a:p>
        </p:txBody>
      </p:sp>
      <p:pic>
        <p:nvPicPr>
          <p:cNvPr id="1028" name="Picture 4" descr="The Nonprofit Insurance Reference Guide: A handbook for houses of worship,  ministries and nonprofit organizations.: Hahn, Fritz, Stern, Karlyn,  Castillo, S. Gabriela: 9798253397251: Amazon.com: Books">
            <a:extLst>
              <a:ext uri="{FF2B5EF4-FFF2-40B4-BE49-F238E27FC236}">
                <a16:creationId xmlns:a16="http://schemas.microsoft.com/office/drawing/2014/main" id="{49E23992-A001-ED5D-E481-4042BD4A4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844" y="952500"/>
            <a:ext cx="5219700" cy="749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560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203</Words>
  <Application>Microsoft Macintosh PowerPoint</Application>
  <PresentationFormat>Custom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Archivo Black</vt:lpstr>
      <vt:lpstr>Arial</vt:lpstr>
      <vt:lpstr>Calibri</vt:lpstr>
      <vt:lpstr>Work Sans Bold</vt:lpstr>
      <vt:lpstr>Work Sans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 &amp; AAFCJ</dc:title>
  <dc:creator>localadmin</dc:creator>
  <cp:lastModifiedBy>Sharay G Castillo Montes de Oca</cp:lastModifiedBy>
  <cp:revision>3</cp:revision>
  <dcterms:created xsi:type="dcterms:W3CDTF">2006-08-16T00:00:00Z</dcterms:created>
  <dcterms:modified xsi:type="dcterms:W3CDTF">2026-05-06T05:54:09Z</dcterms:modified>
  <dc:identifier>DAHIjhFSJSo</dc:identifier>
</cp:coreProperties>
</file>