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4" r:id="rId4"/>
    <p:sldId id="257" r:id="rId5"/>
    <p:sldId id="266" r:id="rId6"/>
    <p:sldId id="265" r:id="rId7"/>
    <p:sldId id="267" r:id="rId8"/>
    <p:sldId id="268" r:id="rId9"/>
    <p:sldId id="270" r:id="rId10"/>
    <p:sldId id="269"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CHkZ2Qig9AZO4OJpYT49w==" hashData="Mam+ammIKF33Nl6NJ5YOtEycD7PyGp/Uq4PyNEdNVJ6TeRrSaz1WTWBLkWnsu5F6OW5FzTSuY0lgMMNasYJ/D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40"/>
  </p:normalViewPr>
  <p:slideViewPr>
    <p:cSldViewPr snapToGrid="0">
      <p:cViewPr varScale="1">
        <p:scale>
          <a:sx n="116" d="100"/>
          <a:sy n="116" d="100"/>
        </p:scale>
        <p:origin x="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63E9-6841-97A8-CC78-F773191A5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21C11-FD8C-85E4-DD8D-6EC9F6F14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A3F93-1AF7-705C-7E82-DFF262991EC6}"/>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89808C21-83E3-06B3-30D5-59881D261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5346-D5AA-B41E-B571-BCE9C10C2D74}"/>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13731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5EA7-607C-980D-41CA-1CF5DE135F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00ACE-D673-BD27-D72F-6CD621F86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9E6DF-21C8-6868-834E-B8DE75418619}"/>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74B5CDB0-C8F0-BB4B-F6DD-9665DAC7E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32DE0-B82E-8CD0-FA4B-1FBBE133EA3C}"/>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59680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5EB2A-E927-8CAA-525E-B8C91240E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4D0E61-0E8F-3C5E-7AB3-40BFDD492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AD7E5-201E-F0C6-15B7-B7C24ADC3E5F}"/>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6481F1CB-50EA-BD56-1511-6A5307A3D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F2927-1F86-07B5-E692-53B2654CBF3E}"/>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00174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3E55-D30F-43B8-81BD-136062DDD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B199C-51A5-1DFB-BC54-648D04CE5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15728-F4AB-C4AE-F32B-1B2AB351FC2A}"/>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F5DF9BC3-EC4E-529E-3F55-EBD2CC22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DBE00-9874-CD49-600A-6F98023977E3}"/>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63389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0864-D1D2-3950-F1B8-DD06052B9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F443B5-E4B0-25B1-BD6D-7756C8CEE3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E0C5D-73B1-379E-7247-DA9DAD62C0E5}"/>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E4649D8E-2A44-334B-FF31-4B8071913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07CA7-E26E-F3FE-9D5E-8511CDDF0526}"/>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67030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76D9-D5DD-55C7-0021-7889C1B6C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29EEF-55D9-29AF-6D47-D53DAC5CC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EC762-2A25-B68D-147C-5A328C4C5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41193-338C-B439-8660-115B6271F72B}"/>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85D0F863-ACFA-E262-C47B-44D08B104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B06A-E528-3C07-8114-9A4FFD8603FA}"/>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41831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9891-A2D6-F7F3-E651-DDDC0BCD7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96E6A-446B-5BEF-A25D-644C36AC9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2F1B2-811C-D632-0086-62806681A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87DC5-6407-2D10-111C-786337D76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D854D6-0308-22F9-9E20-AE6C3D39C6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907E28-B672-08A4-A5AB-AE1D269F44BB}"/>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8" name="Footer Placeholder 7">
            <a:extLst>
              <a:ext uri="{FF2B5EF4-FFF2-40B4-BE49-F238E27FC236}">
                <a16:creationId xmlns:a16="http://schemas.microsoft.com/office/drawing/2014/main" id="{7A4ED487-E571-88DA-193D-C1997F040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0D219-3AA8-6FE8-7007-3762385CAE44}"/>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64382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F93F-7946-25B6-278E-85BE13A2F1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1C3A6-D9BC-6F60-ECE0-D6609B33D1A2}"/>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4" name="Footer Placeholder 3">
            <a:extLst>
              <a:ext uri="{FF2B5EF4-FFF2-40B4-BE49-F238E27FC236}">
                <a16:creationId xmlns:a16="http://schemas.microsoft.com/office/drawing/2014/main" id="{04C292E4-F126-853A-E7C0-FE7793C2C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BE710-1806-428E-CACC-F54EB0F207B1}"/>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49843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3C0F7F-FF4E-8082-6088-3DE42E449159}"/>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3" name="Footer Placeholder 2">
            <a:extLst>
              <a:ext uri="{FF2B5EF4-FFF2-40B4-BE49-F238E27FC236}">
                <a16:creationId xmlns:a16="http://schemas.microsoft.com/office/drawing/2014/main" id="{5FDB40E8-9BCC-BD2C-D777-6933139E6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69D95-03F7-3947-EE35-BEC85F1A52F1}"/>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05384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8A4B-D898-3F6A-3513-DD83AADBF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D9A8B-24F2-782F-7A3B-A6D6B3F5D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2AEDD-6E5D-2B5C-4DC2-AF3299A8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43253-9184-AA7C-62B0-4A86D754AD01}"/>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7E9BF891-55BE-791B-471E-282D0CA06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F82F5-FB75-4E58-83B5-DCD92AC4F71D}"/>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98187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7B9C-F73D-A5C9-8FD7-4906A4CA4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7AB54-493F-694B-3136-699C95FF7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3F8B0A-8FA1-EA27-F6E0-1838E1B1C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BFA7B-CB23-187F-A6CC-A4D1E62CC93C}"/>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0847E0D0-BC85-66F5-8268-293325A1A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DED40-5D11-8FE6-281D-FD80E348FFC6}"/>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53404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5A275-E175-6DC7-A5F6-261B1865F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B7EEF-4E8F-008E-B006-7F7512162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7B7B7-07B9-6563-AC22-59647EAE4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7728FE4F-5948-2012-E56E-098C28AE3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BAD414-EC1B-E14F-6EB3-4EBF2F6EE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D3F9D-584A-6740-8BAB-126300A15395}" type="slidenum">
              <a:rPr lang="en-US" smtClean="0"/>
              <a:t>‹#›</a:t>
            </a:fld>
            <a:endParaRPr lang="en-US"/>
          </a:p>
        </p:txBody>
      </p:sp>
    </p:spTree>
    <p:extLst>
      <p:ext uri="{BB962C8B-B14F-4D97-AF65-F5344CB8AC3E}">
        <p14:creationId xmlns:p14="http://schemas.microsoft.com/office/powerpoint/2010/main" val="253270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C84A36-1B74-78FF-AAE4-25D94E1A66ED}"/>
              </a:ext>
            </a:extLst>
          </p:cNvPr>
          <p:cNvPicPr>
            <a:picLocks noChangeAspect="1"/>
          </p:cNvPicPr>
          <p:nvPr/>
        </p:nvPicPr>
        <p:blipFill>
          <a:blip r:embed="rId2"/>
          <a:srcRect b="62570"/>
          <a:stretch>
            <a:fillRect/>
          </a:stretch>
        </p:blipFill>
        <p:spPr>
          <a:xfrm>
            <a:off x="34710" y="493005"/>
            <a:ext cx="12122580" cy="5871990"/>
          </a:xfrm>
          <a:prstGeom prst="rect">
            <a:avLst/>
          </a:prstGeom>
        </p:spPr>
      </p:pic>
    </p:spTree>
    <p:extLst>
      <p:ext uri="{BB962C8B-B14F-4D97-AF65-F5344CB8AC3E}">
        <p14:creationId xmlns:p14="http://schemas.microsoft.com/office/powerpoint/2010/main" val="84526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103100-BDF6-0576-C063-DD7E07A47FF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A00892-9B8F-19BA-F497-93372163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E83104-592C-70B0-6114-EA96CA787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84451D-A0D0-6377-7008-092A1E847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A42DEF-4180-07B1-4E1E-10293992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ECDBC6-F9D4-02A2-5EE6-08FC12EDCFB1}"/>
              </a:ext>
            </a:extLst>
          </p:cNvPr>
          <p:cNvSpPr txBox="1"/>
          <p:nvPr/>
        </p:nvSpPr>
        <p:spPr>
          <a:xfrm>
            <a:off x="448362" y="119876"/>
            <a:ext cx="11294509" cy="6617196"/>
          </a:xfrm>
          <a:prstGeom prst="rect">
            <a:avLst/>
          </a:prstGeom>
          <a:noFill/>
        </p:spPr>
        <p:txBody>
          <a:bodyPr wrap="square" rtlCol="0">
            <a:spAutoFit/>
          </a:bodyPr>
          <a:lstStyle/>
          <a:p>
            <a:r>
              <a:rPr lang="en-US" sz="4400" b="1" dirty="0">
                <a:solidFill>
                  <a:schemeClr val="bg1">
                    <a:lumMod val="75000"/>
                  </a:schemeClr>
                </a:solidFill>
              </a:rPr>
              <a:t>Suspension</a:t>
            </a:r>
          </a:p>
          <a:p>
            <a:endParaRPr lang="en-US" sz="2000" b="1" dirty="0">
              <a:solidFill>
                <a:schemeClr val="bg1">
                  <a:lumMod val="65000"/>
                </a:schemeClr>
              </a:solidFill>
            </a:endParaRPr>
          </a:p>
          <a:p>
            <a:r>
              <a:rPr lang="en-US" sz="3600" b="1" dirty="0">
                <a:solidFill>
                  <a:schemeClr val="bg1">
                    <a:lumMod val="75000"/>
                  </a:schemeClr>
                </a:solidFill>
              </a:rPr>
              <a:t>If the legal counsel recommends a suspension (and the General Board approves it), while the District Board conducts an investigation to determine whether a trial is warranted, the District Board shall decide the terms of the suspension, particularly if the minister holds a pastoral position. The Secretary must notify the minister in writing of the suspension of his or her duties and whether services will be held during that period. The bishop will determine how the pastor’s salary will be handled.</a:t>
            </a:r>
          </a:p>
        </p:txBody>
      </p:sp>
    </p:spTree>
    <p:extLst>
      <p:ext uri="{BB962C8B-B14F-4D97-AF65-F5344CB8AC3E}">
        <p14:creationId xmlns:p14="http://schemas.microsoft.com/office/powerpoint/2010/main" val="44312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374DCF-F2B7-F265-0A42-A265FFF0E30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2210F5-9BAA-160D-9395-B9FE83374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565CC3-4441-71A7-E15F-DF0D38496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221282-15DE-0F6C-5B2B-72FEBB6A3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7C4EC2-E07C-96FC-B7F9-44E48D98F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0C28EA-DEBE-71BC-FC17-68145DB90F9F}"/>
              </a:ext>
            </a:extLst>
          </p:cNvPr>
          <p:cNvSpPr txBox="1"/>
          <p:nvPr/>
        </p:nvSpPr>
        <p:spPr>
          <a:xfrm>
            <a:off x="448362" y="86825"/>
            <a:ext cx="11294509" cy="6678751"/>
          </a:xfrm>
          <a:prstGeom prst="rect">
            <a:avLst/>
          </a:prstGeom>
          <a:noFill/>
        </p:spPr>
        <p:txBody>
          <a:bodyPr wrap="square" rtlCol="0">
            <a:spAutoFit/>
          </a:bodyPr>
          <a:lstStyle/>
          <a:p>
            <a:r>
              <a:rPr lang="en-US" sz="4000" b="1" dirty="0" err="1">
                <a:solidFill>
                  <a:srgbClr val="FFFF00"/>
                </a:solidFill>
              </a:rPr>
              <a:t>Entrevistas</a:t>
            </a:r>
            <a:r>
              <a:rPr lang="en-US" sz="4000" b="1" dirty="0">
                <a:solidFill>
                  <a:srgbClr val="FFFF00"/>
                </a:solidFill>
              </a:rPr>
              <a:t> de la Comisión de </a:t>
            </a:r>
            <a:r>
              <a:rPr lang="en-US" sz="4000" b="1" dirty="0" err="1">
                <a:solidFill>
                  <a:srgbClr val="FFFF00"/>
                </a:solidFill>
              </a:rPr>
              <a:t>Investigación</a:t>
            </a:r>
            <a:br>
              <a:rPr lang="en-US" sz="4000" b="1" dirty="0">
                <a:solidFill>
                  <a:schemeClr val="bg1">
                    <a:lumMod val="65000"/>
                  </a:schemeClr>
                </a:solidFill>
              </a:rPr>
            </a:br>
            <a:r>
              <a:rPr lang="en-US" sz="4000" b="1" dirty="0">
                <a:solidFill>
                  <a:schemeClr val="bg1">
                    <a:lumMod val="75000"/>
                  </a:schemeClr>
                </a:solidFill>
              </a:rPr>
              <a:t>Interviews by the Investigation Commission</a:t>
            </a:r>
          </a:p>
          <a:p>
            <a:endParaRPr lang="en-US" b="1" dirty="0">
              <a:solidFill>
                <a:schemeClr val="bg1">
                  <a:lumMod val="75000"/>
                </a:schemeClr>
              </a:solidFill>
            </a:endParaRPr>
          </a:p>
          <a:p>
            <a:r>
              <a:rPr lang="en-US" sz="3000" b="1" dirty="0">
                <a:solidFill>
                  <a:srgbClr val="FFFF00"/>
                </a:solidFill>
              </a:rPr>
              <a:t>La Comisión de </a:t>
            </a:r>
            <a:r>
              <a:rPr lang="en-US" sz="3000" b="1" dirty="0" err="1">
                <a:solidFill>
                  <a:srgbClr val="FFFF00"/>
                </a:solidFill>
              </a:rPr>
              <a:t>Investigación</a:t>
            </a:r>
            <a:r>
              <a:rPr lang="en-US" sz="3000" b="1" dirty="0">
                <a:solidFill>
                  <a:srgbClr val="FFFF00"/>
                </a:solidFill>
              </a:rPr>
              <a:t> </a:t>
            </a:r>
            <a:r>
              <a:rPr lang="en-US" sz="3000" b="1" dirty="0" err="1">
                <a:solidFill>
                  <a:srgbClr val="FFFF00"/>
                </a:solidFill>
              </a:rPr>
              <a:t>debe</a:t>
            </a:r>
            <a:r>
              <a:rPr lang="en-US" sz="3000" b="1" dirty="0">
                <a:solidFill>
                  <a:srgbClr val="FFFF00"/>
                </a:solidFill>
              </a:rPr>
              <a:t> </a:t>
            </a:r>
            <a:r>
              <a:rPr lang="en-US" sz="3000" b="1" dirty="0" err="1">
                <a:solidFill>
                  <a:srgbClr val="FFFF00"/>
                </a:solidFill>
              </a:rPr>
              <a:t>relacionarse</a:t>
            </a:r>
            <a:r>
              <a:rPr lang="en-US" sz="3000" b="1" dirty="0">
                <a:solidFill>
                  <a:srgbClr val="FFFF00"/>
                </a:solidFill>
              </a:rPr>
              <a:t> de </a:t>
            </a:r>
            <a:r>
              <a:rPr lang="en-US" sz="3000" b="1" dirty="0" err="1">
                <a:solidFill>
                  <a:srgbClr val="FFFF00"/>
                </a:solidFill>
              </a:rPr>
              <a:t>una</a:t>
            </a:r>
            <a:r>
              <a:rPr lang="en-US" sz="3000" b="1" dirty="0">
                <a:solidFill>
                  <a:srgbClr val="FFFF00"/>
                </a:solidFill>
              </a:rPr>
              <a:t> </a:t>
            </a:r>
            <a:r>
              <a:rPr lang="en-US" sz="3000" b="1" dirty="0" err="1">
                <a:solidFill>
                  <a:srgbClr val="FFFF00"/>
                </a:solidFill>
              </a:rPr>
              <a:t>manera</a:t>
            </a:r>
            <a:r>
              <a:rPr lang="en-US" sz="3000" b="1" dirty="0">
                <a:solidFill>
                  <a:srgbClr val="FFFF00"/>
                </a:solidFill>
              </a:rPr>
              <a:t> </a:t>
            </a:r>
            <a:r>
              <a:rPr lang="en-US" sz="3000" b="1" dirty="0" err="1">
                <a:solidFill>
                  <a:srgbClr val="FFFF00"/>
                </a:solidFill>
              </a:rPr>
              <a:t>amable</a:t>
            </a:r>
            <a:r>
              <a:rPr lang="en-US" sz="3000" b="1" dirty="0">
                <a:solidFill>
                  <a:srgbClr val="FFFF00"/>
                </a:solidFill>
              </a:rPr>
              <a:t> y </a:t>
            </a:r>
            <a:r>
              <a:rPr lang="en-US" sz="3000" b="1" dirty="0" err="1">
                <a:solidFill>
                  <a:srgbClr val="FFFF00"/>
                </a:solidFill>
              </a:rPr>
              <a:t>respetuosa</a:t>
            </a:r>
            <a:r>
              <a:rPr lang="en-US" sz="3000" b="1" dirty="0">
                <a:solidFill>
                  <a:srgbClr val="FFFF00"/>
                </a:solidFill>
              </a:rPr>
              <a:t> con ambas partes. Debe </a:t>
            </a:r>
            <a:r>
              <a:rPr lang="en-US" sz="3000" b="1" dirty="0" err="1">
                <a:solidFill>
                  <a:srgbClr val="FFFF00"/>
                </a:solidFill>
              </a:rPr>
              <a:t>mantenerse</a:t>
            </a:r>
            <a:r>
              <a:rPr lang="en-US" sz="3000" b="1" dirty="0">
                <a:solidFill>
                  <a:srgbClr val="FFFF00"/>
                </a:solidFill>
              </a:rPr>
              <a:t> neutral de </a:t>
            </a:r>
            <a:r>
              <a:rPr lang="en-US" sz="3000" b="1" dirty="0" err="1">
                <a:solidFill>
                  <a:srgbClr val="FFFF00"/>
                </a:solidFill>
              </a:rPr>
              <a:t>pensamiento</a:t>
            </a:r>
            <a:r>
              <a:rPr lang="en-US" sz="3000" b="1" dirty="0">
                <a:solidFill>
                  <a:srgbClr val="FFFF00"/>
                </a:solidFill>
              </a:rPr>
              <a:t> y </a:t>
            </a:r>
            <a:r>
              <a:rPr lang="en-US" sz="3000" b="1" dirty="0" err="1">
                <a:solidFill>
                  <a:srgbClr val="FFFF00"/>
                </a:solidFill>
              </a:rPr>
              <a:t>conducta</a:t>
            </a:r>
            <a:r>
              <a:rPr lang="en-US" sz="3000" b="1" dirty="0">
                <a:solidFill>
                  <a:srgbClr val="FFFF00"/>
                </a:solidFill>
              </a:rPr>
              <a:t>. Si </a:t>
            </a:r>
            <a:r>
              <a:rPr lang="en-US" sz="3000" b="1" dirty="0" err="1">
                <a:solidFill>
                  <a:srgbClr val="FFFF00"/>
                </a:solidFill>
              </a:rPr>
              <a:t>el</a:t>
            </a:r>
            <a:r>
              <a:rPr lang="en-US" sz="3000" b="1" dirty="0">
                <a:solidFill>
                  <a:srgbClr val="FFFF00"/>
                </a:solidFill>
              </a:rPr>
              <a:t> </a:t>
            </a:r>
            <a:r>
              <a:rPr lang="en-US" sz="3000" b="1" dirty="0" err="1">
                <a:solidFill>
                  <a:srgbClr val="FFFF00"/>
                </a:solidFill>
              </a:rPr>
              <a:t>ministro</a:t>
            </a:r>
            <a:r>
              <a:rPr lang="en-US" sz="3000" b="1" dirty="0">
                <a:solidFill>
                  <a:srgbClr val="FFFF00"/>
                </a:solidFill>
              </a:rPr>
              <a:t> </a:t>
            </a:r>
            <a:r>
              <a:rPr lang="en-US" sz="3000" b="1" dirty="0" err="1">
                <a:solidFill>
                  <a:srgbClr val="FFFF00"/>
                </a:solidFill>
              </a:rPr>
              <a:t>está</a:t>
            </a:r>
            <a:r>
              <a:rPr lang="en-US" sz="3000" b="1" dirty="0">
                <a:solidFill>
                  <a:srgbClr val="FFFF00"/>
                </a:solidFill>
              </a:rPr>
              <a:t> </a:t>
            </a:r>
            <a:r>
              <a:rPr lang="en-US" sz="3000" b="1" dirty="0" err="1">
                <a:solidFill>
                  <a:srgbClr val="FFFF00"/>
                </a:solidFill>
              </a:rPr>
              <a:t>casado</a:t>
            </a:r>
            <a:r>
              <a:rPr lang="en-US" sz="3000" b="1" dirty="0">
                <a:solidFill>
                  <a:srgbClr val="FFFF00"/>
                </a:solidFill>
              </a:rPr>
              <a:t>, </a:t>
            </a:r>
            <a:r>
              <a:rPr lang="en-US" sz="3000" b="1" dirty="0" err="1">
                <a:solidFill>
                  <a:srgbClr val="FFFF00"/>
                </a:solidFill>
              </a:rPr>
              <a:t>entonces</a:t>
            </a:r>
            <a:r>
              <a:rPr lang="en-US" sz="3000" b="1" dirty="0">
                <a:solidFill>
                  <a:srgbClr val="FFFF00"/>
                </a:solidFill>
              </a:rPr>
              <a:t> se </a:t>
            </a:r>
            <a:r>
              <a:rPr lang="en-US" sz="3000" b="1" dirty="0" err="1">
                <a:solidFill>
                  <a:srgbClr val="FFFF00"/>
                </a:solidFill>
              </a:rPr>
              <a:t>invitará</a:t>
            </a:r>
            <a:r>
              <a:rPr lang="en-US" sz="3000" b="1" dirty="0">
                <a:solidFill>
                  <a:srgbClr val="FFFF00"/>
                </a:solidFill>
              </a:rPr>
              <a:t> también a </a:t>
            </a:r>
            <a:r>
              <a:rPr lang="en-US" sz="3000" b="1" dirty="0" err="1">
                <a:solidFill>
                  <a:srgbClr val="FFFF00"/>
                </a:solidFill>
              </a:rPr>
              <a:t>su</a:t>
            </a:r>
            <a:r>
              <a:rPr lang="en-US" sz="3000" b="1" dirty="0">
                <a:solidFill>
                  <a:srgbClr val="FFFF00"/>
                </a:solidFill>
              </a:rPr>
              <a:t> </a:t>
            </a:r>
            <a:r>
              <a:rPr lang="en-US" sz="3000" b="1" dirty="0" err="1">
                <a:solidFill>
                  <a:srgbClr val="FFFF00"/>
                </a:solidFill>
              </a:rPr>
              <a:t>esposa</a:t>
            </a:r>
            <a:r>
              <a:rPr lang="en-US" sz="3000" b="1" dirty="0">
                <a:solidFill>
                  <a:srgbClr val="FFFF00"/>
                </a:solidFill>
              </a:rPr>
              <a:t> a la </a:t>
            </a:r>
            <a:r>
              <a:rPr lang="en-US" sz="3000" b="1" dirty="0" err="1">
                <a:solidFill>
                  <a:srgbClr val="FFFF00"/>
                </a:solidFill>
              </a:rPr>
              <a:t>entrevista</a:t>
            </a:r>
            <a:r>
              <a:rPr lang="en-US" sz="3000" b="1" dirty="0">
                <a:solidFill>
                  <a:srgbClr val="FFFF00"/>
                </a:solidFill>
              </a:rPr>
              <a:t> con la </a:t>
            </a:r>
            <a:r>
              <a:rPr lang="en-US" sz="3000" b="1" dirty="0" err="1">
                <a:solidFill>
                  <a:srgbClr val="FFFF00"/>
                </a:solidFill>
              </a:rPr>
              <a:t>comisión</a:t>
            </a:r>
            <a:r>
              <a:rPr lang="en-US" sz="3000" b="1" dirty="0">
                <a:solidFill>
                  <a:srgbClr val="FFFF00"/>
                </a:solidFill>
              </a:rPr>
              <a:t> de </a:t>
            </a:r>
            <a:r>
              <a:rPr lang="en-US" sz="3000" b="1" dirty="0" err="1">
                <a:solidFill>
                  <a:srgbClr val="FFFF00"/>
                </a:solidFill>
              </a:rPr>
              <a:t>investigación</a:t>
            </a:r>
            <a:r>
              <a:rPr lang="en-US" sz="3000" b="1" dirty="0">
                <a:solidFill>
                  <a:srgbClr val="FFFF00"/>
                </a:solidFill>
              </a:rPr>
              <a:t>. El </a:t>
            </a:r>
            <a:r>
              <a:rPr lang="en-US" sz="3000" b="1" dirty="0" err="1">
                <a:solidFill>
                  <a:srgbClr val="FFFF00"/>
                </a:solidFill>
              </a:rPr>
              <a:t>Secretario</a:t>
            </a:r>
            <a:r>
              <a:rPr lang="en-US" sz="3000" b="1" dirty="0">
                <a:solidFill>
                  <a:srgbClr val="FFFF00"/>
                </a:solidFill>
              </a:rPr>
              <a:t> </a:t>
            </a:r>
            <a:r>
              <a:rPr lang="en-US" sz="3000" b="1" dirty="0" err="1">
                <a:solidFill>
                  <a:srgbClr val="FFFF00"/>
                </a:solidFill>
              </a:rPr>
              <a:t>levantara</a:t>
            </a:r>
            <a:r>
              <a:rPr lang="en-US" sz="3000" b="1" dirty="0">
                <a:solidFill>
                  <a:srgbClr val="FFFF00"/>
                </a:solidFill>
              </a:rPr>
              <a:t> acta de </a:t>
            </a:r>
            <a:r>
              <a:rPr lang="en-US" sz="3000" b="1" dirty="0" err="1">
                <a:solidFill>
                  <a:srgbClr val="FFFF00"/>
                </a:solidFill>
              </a:rPr>
              <a:t>cada</a:t>
            </a:r>
            <a:r>
              <a:rPr lang="en-US" sz="3000" b="1" dirty="0">
                <a:solidFill>
                  <a:srgbClr val="FFFF00"/>
                </a:solidFill>
              </a:rPr>
              <a:t> reunion o las </a:t>
            </a:r>
            <a:r>
              <a:rPr lang="en-US" sz="3000" b="1" dirty="0" err="1">
                <a:solidFill>
                  <a:srgbClr val="FFFF00"/>
                </a:solidFill>
              </a:rPr>
              <a:t>recabará</a:t>
            </a:r>
            <a:r>
              <a:rPr lang="en-US" sz="3000" b="1" dirty="0">
                <a:solidFill>
                  <a:srgbClr val="FFFF00"/>
                </a:solidFill>
              </a:rPr>
              <a:t> para </a:t>
            </a:r>
            <a:r>
              <a:rPr lang="en-US" sz="3000" b="1" dirty="0" err="1">
                <a:solidFill>
                  <a:srgbClr val="FFFF00"/>
                </a:solidFill>
              </a:rPr>
              <a:t>el</a:t>
            </a:r>
            <a:r>
              <a:rPr lang="en-US" sz="3000" b="1" dirty="0">
                <a:solidFill>
                  <a:srgbClr val="FFFF00"/>
                </a:solidFill>
              </a:rPr>
              <a:t> </a:t>
            </a:r>
            <a:r>
              <a:rPr lang="en-US" sz="3000" b="1" dirty="0" err="1">
                <a:solidFill>
                  <a:srgbClr val="FFFF00"/>
                </a:solidFill>
              </a:rPr>
              <a:t>archivo</a:t>
            </a:r>
            <a:r>
              <a:rPr lang="en-US" sz="3000" b="1" dirty="0">
                <a:solidFill>
                  <a:srgbClr val="FFFF00"/>
                </a:solidFill>
              </a:rPr>
              <a:t> del Distrito.</a:t>
            </a:r>
          </a:p>
          <a:p>
            <a:r>
              <a:rPr lang="en-US" sz="3000" b="1" dirty="0">
                <a:solidFill>
                  <a:schemeClr val="bg1">
                    <a:lumMod val="85000"/>
                  </a:schemeClr>
                </a:solidFill>
              </a:rPr>
              <a:t>The Investigation Commission must relate to both parties in a cordial and respectful way. Must be neutral in thought and conduct. If the minister is married, the wife shall be invited to the interview. The Secretary must take minutes or receive minutes of this meeting for the District archive. </a:t>
            </a:r>
            <a:endParaRPr lang="en-US" sz="4000" b="1" dirty="0">
              <a:solidFill>
                <a:schemeClr val="bg1">
                  <a:lumMod val="75000"/>
                </a:schemeClr>
              </a:solidFill>
            </a:endParaRPr>
          </a:p>
        </p:txBody>
      </p:sp>
    </p:spTree>
    <p:extLst>
      <p:ext uri="{BB962C8B-B14F-4D97-AF65-F5344CB8AC3E}">
        <p14:creationId xmlns:p14="http://schemas.microsoft.com/office/powerpoint/2010/main" val="401576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15092-15A4-0BA0-CA5A-7C00EA567BE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EF078B-F7A5-93CC-0065-9AF05CB28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96F9A5-7253-B0E7-6F44-487EEBE43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01063-141D-C21B-8912-843D67D94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BD030C-6A6F-4C80-6D9D-E5CC7069C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D52612-2B9D-5468-9B8D-FD1270004E36}"/>
              </a:ext>
            </a:extLst>
          </p:cNvPr>
          <p:cNvSpPr txBox="1"/>
          <p:nvPr/>
        </p:nvSpPr>
        <p:spPr>
          <a:xfrm>
            <a:off x="448362" y="307165"/>
            <a:ext cx="11294509" cy="6186309"/>
          </a:xfrm>
          <a:prstGeom prst="rect">
            <a:avLst/>
          </a:prstGeom>
          <a:noFill/>
        </p:spPr>
        <p:txBody>
          <a:bodyPr wrap="square" rtlCol="0">
            <a:spAutoFit/>
          </a:bodyPr>
          <a:lstStyle/>
          <a:p>
            <a:r>
              <a:rPr lang="en-US" sz="4400" b="1" dirty="0" err="1">
                <a:solidFill>
                  <a:srgbClr val="FFFF00"/>
                </a:solidFill>
              </a:rPr>
              <a:t>Renuncia</a:t>
            </a:r>
            <a:br>
              <a:rPr lang="en-US" sz="4400" b="1" dirty="0">
                <a:solidFill>
                  <a:schemeClr val="bg1">
                    <a:lumMod val="75000"/>
                  </a:schemeClr>
                </a:solidFill>
              </a:rPr>
            </a:br>
            <a:r>
              <a:rPr lang="en-US" sz="4400" b="1" dirty="0">
                <a:solidFill>
                  <a:schemeClr val="bg1">
                    <a:lumMod val="75000"/>
                  </a:schemeClr>
                </a:solidFill>
              </a:rPr>
              <a:t>Resignation</a:t>
            </a:r>
          </a:p>
          <a:p>
            <a:endParaRPr lang="en-US" sz="2000" b="1" dirty="0">
              <a:solidFill>
                <a:schemeClr val="bg1">
                  <a:lumMod val="75000"/>
                </a:schemeClr>
              </a:solidFill>
            </a:endParaRPr>
          </a:p>
          <a:p>
            <a:r>
              <a:rPr lang="en-US" sz="3600" b="1" dirty="0">
                <a:solidFill>
                  <a:srgbClr val="FFFF00"/>
                </a:solidFill>
              </a:rPr>
              <a:t>Si </a:t>
            </a:r>
            <a:r>
              <a:rPr lang="en-US" sz="3600" b="1" dirty="0" err="1">
                <a:solidFill>
                  <a:srgbClr val="FFFF00"/>
                </a:solidFill>
              </a:rPr>
              <a:t>el</a:t>
            </a:r>
            <a:r>
              <a:rPr lang="en-US" sz="3600" b="1" dirty="0">
                <a:solidFill>
                  <a:srgbClr val="FFFF00"/>
                </a:solidFill>
              </a:rPr>
              <a:t> </a:t>
            </a:r>
            <a:r>
              <a:rPr lang="en-US" sz="3600" b="1" dirty="0" err="1">
                <a:solidFill>
                  <a:srgbClr val="FFFF00"/>
                </a:solidFill>
              </a:rPr>
              <a:t>ministro</a:t>
            </a:r>
            <a:r>
              <a:rPr lang="en-US" sz="3600" b="1" dirty="0">
                <a:solidFill>
                  <a:srgbClr val="FFFF00"/>
                </a:solidFill>
              </a:rPr>
              <a:t> </a:t>
            </a:r>
            <a:r>
              <a:rPr lang="en-US" sz="3600" b="1" dirty="0" err="1">
                <a:solidFill>
                  <a:srgbClr val="FFFF00"/>
                </a:solidFill>
              </a:rPr>
              <a:t>renuncia</a:t>
            </a:r>
            <a:r>
              <a:rPr lang="en-US" sz="3600" b="1" dirty="0">
                <a:solidFill>
                  <a:srgbClr val="FFFF00"/>
                </a:solidFill>
              </a:rPr>
              <a:t> o decide </a:t>
            </a:r>
            <a:r>
              <a:rPr lang="en-US" sz="3600" b="1" dirty="0" err="1">
                <a:solidFill>
                  <a:srgbClr val="FFFF00"/>
                </a:solidFill>
              </a:rPr>
              <a:t>desafiliarse</a:t>
            </a:r>
            <a:r>
              <a:rPr lang="en-US" sz="3600" b="1" dirty="0">
                <a:solidFill>
                  <a:srgbClr val="FFFF00"/>
                </a:solidFill>
              </a:rPr>
              <a:t> de la </a:t>
            </a:r>
            <a:r>
              <a:rPr lang="en-US" sz="3600" b="1" dirty="0" err="1">
                <a:solidFill>
                  <a:srgbClr val="FFFF00"/>
                </a:solidFill>
              </a:rPr>
              <a:t>Asamblea</a:t>
            </a:r>
            <a:r>
              <a:rPr lang="en-US" sz="3600" b="1" dirty="0">
                <a:solidFill>
                  <a:srgbClr val="FFFF00"/>
                </a:solidFill>
              </a:rPr>
              <a:t> </a:t>
            </a:r>
            <a:r>
              <a:rPr lang="en-US" sz="3600" b="1" dirty="0" err="1">
                <a:solidFill>
                  <a:srgbClr val="FFFF00"/>
                </a:solidFill>
              </a:rPr>
              <a:t>Apostólica</a:t>
            </a:r>
            <a:r>
              <a:rPr lang="en-US" sz="3600" b="1" dirty="0">
                <a:solidFill>
                  <a:srgbClr val="FFFF00"/>
                </a:solidFill>
              </a:rPr>
              <a:t> </a:t>
            </a:r>
            <a:r>
              <a:rPr lang="en-US" sz="3600" b="1" dirty="0" err="1">
                <a:solidFill>
                  <a:srgbClr val="FFFF00"/>
                </a:solidFill>
              </a:rPr>
              <a:t>deberá</a:t>
            </a:r>
            <a:r>
              <a:rPr lang="en-US" sz="3600" b="1" dirty="0">
                <a:solidFill>
                  <a:srgbClr val="FFFF00"/>
                </a:solidFill>
              </a:rPr>
              <a:t> </a:t>
            </a:r>
            <a:r>
              <a:rPr lang="en-US" sz="3600" b="1" dirty="0" err="1">
                <a:solidFill>
                  <a:srgbClr val="FFFF00"/>
                </a:solidFill>
              </a:rPr>
              <a:t>hacerlo</a:t>
            </a:r>
            <a:r>
              <a:rPr lang="en-US" sz="3600" b="1" dirty="0">
                <a:solidFill>
                  <a:srgbClr val="FFFF00"/>
                </a:solidFill>
              </a:rPr>
              <a:t> </a:t>
            </a:r>
            <a:r>
              <a:rPr lang="en-US" sz="3600" b="1" dirty="0" err="1">
                <a:solidFill>
                  <a:srgbClr val="FFFF00"/>
                </a:solidFill>
              </a:rPr>
              <a:t>por</a:t>
            </a:r>
            <a:r>
              <a:rPr lang="en-US" sz="3600" b="1" dirty="0">
                <a:solidFill>
                  <a:srgbClr val="FFFF00"/>
                </a:solidFill>
              </a:rPr>
              <a:t> </a:t>
            </a:r>
            <a:r>
              <a:rPr lang="en-US" sz="3600" b="1" dirty="0" err="1">
                <a:solidFill>
                  <a:srgbClr val="FFFF00"/>
                </a:solidFill>
              </a:rPr>
              <a:t>escrito</a:t>
            </a:r>
            <a:r>
              <a:rPr lang="en-US" sz="3600" b="1" dirty="0">
                <a:solidFill>
                  <a:srgbClr val="FFFF00"/>
                </a:solidFill>
              </a:rPr>
              <a:t>, </a:t>
            </a:r>
            <a:r>
              <a:rPr lang="en-US" sz="3600" b="1" dirty="0" err="1">
                <a:solidFill>
                  <a:srgbClr val="FFFF00"/>
                </a:solidFill>
              </a:rPr>
              <a:t>utilizando</a:t>
            </a:r>
            <a:r>
              <a:rPr lang="en-US" sz="3600" b="1" dirty="0">
                <a:solidFill>
                  <a:srgbClr val="FFFF00"/>
                </a:solidFill>
              </a:rPr>
              <a:t> la formal </a:t>
            </a:r>
            <a:r>
              <a:rPr lang="en-US" sz="3600" b="1" dirty="0" err="1">
                <a:solidFill>
                  <a:srgbClr val="FFFF00"/>
                </a:solidFill>
              </a:rPr>
              <a:t>oficial</a:t>
            </a:r>
            <a:r>
              <a:rPr lang="en-US" sz="3600" b="1" dirty="0">
                <a:solidFill>
                  <a:srgbClr val="FFFF00"/>
                </a:solidFill>
              </a:rPr>
              <a:t> para </a:t>
            </a:r>
            <a:r>
              <a:rPr lang="en-US" sz="3600" b="1" dirty="0" err="1">
                <a:solidFill>
                  <a:srgbClr val="FFFF00"/>
                </a:solidFill>
              </a:rPr>
              <a:t>ello</a:t>
            </a:r>
            <a:r>
              <a:rPr lang="en-US" sz="3600" b="1" dirty="0">
                <a:solidFill>
                  <a:srgbClr val="FFFF00"/>
                </a:solidFill>
              </a:rPr>
              <a:t>. Se </a:t>
            </a:r>
            <a:r>
              <a:rPr lang="en-US" sz="3600" b="1" dirty="0" err="1">
                <a:solidFill>
                  <a:srgbClr val="FFFF00"/>
                </a:solidFill>
              </a:rPr>
              <a:t>debe</a:t>
            </a:r>
            <a:r>
              <a:rPr lang="en-US" sz="3600" b="1" dirty="0">
                <a:solidFill>
                  <a:srgbClr val="FFFF00"/>
                </a:solidFill>
              </a:rPr>
              <a:t> </a:t>
            </a:r>
            <a:r>
              <a:rPr lang="en-US" sz="3600" b="1" dirty="0" err="1">
                <a:solidFill>
                  <a:srgbClr val="FFFF00"/>
                </a:solidFill>
              </a:rPr>
              <a:t>levantar</a:t>
            </a:r>
            <a:r>
              <a:rPr lang="en-US" sz="3600" b="1" dirty="0">
                <a:solidFill>
                  <a:srgbClr val="FFFF00"/>
                </a:solidFill>
              </a:rPr>
              <a:t> un acta </a:t>
            </a:r>
            <a:r>
              <a:rPr lang="en-US" sz="3600" b="1" dirty="0" err="1">
                <a:solidFill>
                  <a:srgbClr val="FFFF00"/>
                </a:solidFill>
              </a:rPr>
              <a:t>si</a:t>
            </a:r>
            <a:r>
              <a:rPr lang="en-US" sz="3600" b="1" dirty="0">
                <a:solidFill>
                  <a:srgbClr val="FFFF00"/>
                </a:solidFill>
              </a:rPr>
              <a:t> </a:t>
            </a:r>
            <a:r>
              <a:rPr lang="en-US" sz="3600" b="1" dirty="0" err="1">
                <a:solidFill>
                  <a:srgbClr val="FFFF00"/>
                </a:solidFill>
              </a:rPr>
              <a:t>el</a:t>
            </a:r>
            <a:r>
              <a:rPr lang="en-US" sz="3600" b="1" dirty="0">
                <a:solidFill>
                  <a:srgbClr val="FFFF00"/>
                </a:solidFill>
              </a:rPr>
              <a:t> </a:t>
            </a:r>
            <a:r>
              <a:rPr lang="en-US" sz="3600" b="1" dirty="0" err="1">
                <a:solidFill>
                  <a:srgbClr val="FFFF00"/>
                </a:solidFill>
              </a:rPr>
              <a:t>ministro</a:t>
            </a:r>
            <a:r>
              <a:rPr lang="en-US" sz="3600" b="1" dirty="0">
                <a:solidFill>
                  <a:srgbClr val="FFFF00"/>
                </a:solidFill>
              </a:rPr>
              <a:t> no </a:t>
            </a:r>
            <a:r>
              <a:rPr lang="en-US" sz="3600" b="1" dirty="0" err="1">
                <a:solidFill>
                  <a:srgbClr val="FFFF00"/>
                </a:solidFill>
              </a:rPr>
              <a:t>renunció</a:t>
            </a:r>
            <a:r>
              <a:rPr lang="en-US" sz="3600" b="1" dirty="0">
                <a:solidFill>
                  <a:srgbClr val="FFFF00"/>
                </a:solidFill>
              </a:rPr>
              <a:t> </a:t>
            </a:r>
            <a:r>
              <a:rPr lang="en-US" sz="3600" b="1" dirty="0" err="1">
                <a:solidFill>
                  <a:srgbClr val="FFFF00"/>
                </a:solidFill>
              </a:rPr>
              <a:t>por</a:t>
            </a:r>
            <a:r>
              <a:rPr lang="en-US" sz="3600" b="1" dirty="0">
                <a:solidFill>
                  <a:srgbClr val="FFFF00"/>
                </a:solidFill>
              </a:rPr>
              <a:t> </a:t>
            </a:r>
            <a:r>
              <a:rPr lang="en-US" sz="3600" b="1" dirty="0" err="1">
                <a:solidFill>
                  <a:srgbClr val="FFFF00"/>
                </a:solidFill>
              </a:rPr>
              <a:t>escrito</a:t>
            </a:r>
            <a:r>
              <a:rPr lang="en-US" sz="3600" b="1" dirty="0">
                <a:solidFill>
                  <a:srgbClr val="FFFF00"/>
                </a:solidFill>
              </a:rPr>
              <a:t>. </a:t>
            </a:r>
          </a:p>
          <a:p>
            <a:r>
              <a:rPr lang="en-US" sz="3600" b="1" dirty="0">
                <a:solidFill>
                  <a:schemeClr val="bg1">
                    <a:lumMod val="75000"/>
                  </a:schemeClr>
                </a:solidFill>
              </a:rPr>
              <a:t>If a minister resigns or decides to disaffiliate from the Apostolic Assembly, he must do so in writing, using the official form provided for that purpose. A minute must be made if the minister did not resign in writing. </a:t>
            </a:r>
          </a:p>
        </p:txBody>
      </p:sp>
    </p:spTree>
    <p:extLst>
      <p:ext uri="{BB962C8B-B14F-4D97-AF65-F5344CB8AC3E}">
        <p14:creationId xmlns:p14="http://schemas.microsoft.com/office/powerpoint/2010/main" val="37110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5F4BD7-054D-540E-3C5B-83387502D3D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7E26-22FC-0DC7-E51D-0B75EDDE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24DA87-A2FF-289E-67CE-660204E4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D03FE3-1ADC-77B7-6291-C1129A914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997C1B-2E1E-382E-2210-1FA3681D0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4B2CD2-0B2F-2B47-9BAB-7EF8A4860099}"/>
              </a:ext>
            </a:extLst>
          </p:cNvPr>
          <p:cNvSpPr txBox="1"/>
          <p:nvPr/>
        </p:nvSpPr>
        <p:spPr>
          <a:xfrm>
            <a:off x="448362" y="185978"/>
            <a:ext cx="11294509" cy="6370975"/>
          </a:xfrm>
          <a:prstGeom prst="rect">
            <a:avLst/>
          </a:prstGeom>
          <a:noFill/>
        </p:spPr>
        <p:txBody>
          <a:bodyPr wrap="square" rtlCol="0">
            <a:spAutoFit/>
          </a:bodyPr>
          <a:lstStyle/>
          <a:p>
            <a:r>
              <a:rPr lang="en-US" sz="4000" b="1" dirty="0" err="1">
                <a:solidFill>
                  <a:srgbClr val="FFFF00"/>
                </a:solidFill>
              </a:rPr>
              <a:t>Récord</a:t>
            </a:r>
            <a:r>
              <a:rPr lang="en-US" sz="4000" b="1" dirty="0">
                <a:solidFill>
                  <a:srgbClr val="FFFF00"/>
                </a:solidFill>
              </a:rPr>
              <a:t> de </a:t>
            </a:r>
            <a:r>
              <a:rPr lang="en-US" sz="4000" b="1" dirty="0" err="1">
                <a:solidFill>
                  <a:srgbClr val="FFFF00"/>
                </a:solidFill>
              </a:rPr>
              <a:t>Documentos</a:t>
            </a:r>
            <a:br>
              <a:rPr lang="en-US" sz="4000" b="1" dirty="0">
                <a:solidFill>
                  <a:schemeClr val="bg1">
                    <a:lumMod val="75000"/>
                  </a:schemeClr>
                </a:solidFill>
              </a:rPr>
            </a:br>
            <a:r>
              <a:rPr lang="en-US" sz="4000" b="1" dirty="0">
                <a:solidFill>
                  <a:schemeClr val="bg1">
                    <a:lumMod val="75000"/>
                  </a:schemeClr>
                </a:solidFill>
              </a:rPr>
              <a:t>Paper Trail</a:t>
            </a:r>
          </a:p>
          <a:p>
            <a:endParaRPr lang="en-US" sz="2000" b="1" dirty="0">
              <a:solidFill>
                <a:schemeClr val="bg1">
                  <a:lumMod val="75000"/>
                </a:schemeClr>
              </a:solidFill>
            </a:endParaRPr>
          </a:p>
          <a:p>
            <a:r>
              <a:rPr lang="en-US" sz="2800" b="1" dirty="0">
                <a:solidFill>
                  <a:srgbClr val="FFFF00"/>
                </a:solidFill>
              </a:rPr>
              <a:t>Los </a:t>
            </a:r>
            <a:r>
              <a:rPr lang="en-US" sz="2800" b="1" dirty="0" err="1">
                <a:solidFill>
                  <a:srgbClr val="FFFF00"/>
                </a:solidFill>
              </a:rPr>
              <a:t>miembros</a:t>
            </a:r>
            <a:r>
              <a:rPr lang="en-US" sz="2800" b="1" dirty="0">
                <a:solidFill>
                  <a:srgbClr val="FFFF00"/>
                </a:solidFill>
              </a:rPr>
              <a:t> de la </a:t>
            </a:r>
            <a:r>
              <a:rPr lang="en-US" sz="2800" b="1" dirty="0" err="1">
                <a:solidFill>
                  <a:srgbClr val="FFFF00"/>
                </a:solidFill>
              </a:rPr>
              <a:t>comisión</a:t>
            </a:r>
            <a:r>
              <a:rPr lang="en-US" sz="2800" b="1" dirty="0">
                <a:solidFill>
                  <a:srgbClr val="FFFF00"/>
                </a:solidFill>
              </a:rPr>
              <a:t> de </a:t>
            </a:r>
            <a:r>
              <a:rPr lang="en-US" sz="2800" b="1" dirty="0" err="1">
                <a:solidFill>
                  <a:srgbClr val="FFFF00"/>
                </a:solidFill>
              </a:rPr>
              <a:t>investigación</a:t>
            </a:r>
            <a:r>
              <a:rPr lang="en-US" sz="2800" b="1" dirty="0">
                <a:solidFill>
                  <a:srgbClr val="FFFF00"/>
                </a:solidFill>
              </a:rPr>
              <a:t> </a:t>
            </a:r>
            <a:r>
              <a:rPr lang="en-US" sz="2800" b="1" dirty="0" err="1">
                <a:solidFill>
                  <a:srgbClr val="FFFF00"/>
                </a:solidFill>
              </a:rPr>
              <a:t>deben</a:t>
            </a:r>
            <a:r>
              <a:rPr lang="en-US" sz="2800" b="1" dirty="0">
                <a:solidFill>
                  <a:srgbClr val="FFFF00"/>
                </a:solidFill>
              </a:rPr>
              <a:t> </a:t>
            </a:r>
            <a:r>
              <a:rPr lang="en-US" sz="2800" b="1" dirty="0" err="1">
                <a:solidFill>
                  <a:srgbClr val="FFFF00"/>
                </a:solidFill>
              </a:rPr>
              <a:t>llevar</a:t>
            </a:r>
            <a:r>
              <a:rPr lang="en-US" sz="2800" b="1" dirty="0">
                <a:solidFill>
                  <a:srgbClr val="FFFF00"/>
                </a:solidFill>
              </a:rPr>
              <a:t> un </a:t>
            </a:r>
            <a:r>
              <a:rPr lang="en-US" sz="2800" b="1" dirty="0" err="1">
                <a:solidFill>
                  <a:srgbClr val="FFFF00"/>
                </a:solidFill>
              </a:rPr>
              <a:t>registro</a:t>
            </a:r>
            <a:r>
              <a:rPr lang="en-US" sz="2800" b="1" dirty="0">
                <a:solidFill>
                  <a:srgbClr val="FFFF00"/>
                </a:solidFill>
              </a:rPr>
              <a:t> de </a:t>
            </a:r>
            <a:r>
              <a:rPr lang="en-US" sz="2800" b="1" dirty="0" err="1">
                <a:solidFill>
                  <a:srgbClr val="FFFF00"/>
                </a:solidFill>
              </a:rPr>
              <a:t>todas</a:t>
            </a:r>
            <a:r>
              <a:rPr lang="en-US" sz="2800" b="1" dirty="0">
                <a:solidFill>
                  <a:srgbClr val="FFFF00"/>
                </a:solidFill>
              </a:rPr>
              <a:t> las </a:t>
            </a:r>
            <a:r>
              <a:rPr lang="en-US" sz="2800" b="1" dirty="0" err="1">
                <a:solidFill>
                  <a:srgbClr val="FFFF00"/>
                </a:solidFill>
              </a:rPr>
              <a:t>llamadas</a:t>
            </a:r>
            <a:r>
              <a:rPr lang="en-US" sz="2800" b="1" dirty="0">
                <a:solidFill>
                  <a:srgbClr val="FFFF00"/>
                </a:solidFill>
              </a:rPr>
              <a:t> </a:t>
            </a:r>
            <a:r>
              <a:rPr lang="en-US" sz="2800" b="1" dirty="0" err="1">
                <a:solidFill>
                  <a:srgbClr val="FFFF00"/>
                </a:solidFill>
              </a:rPr>
              <a:t>telefónicas</a:t>
            </a:r>
            <a:r>
              <a:rPr lang="en-US" sz="2800" b="1" dirty="0">
                <a:solidFill>
                  <a:srgbClr val="FFFF00"/>
                </a:solidFill>
              </a:rPr>
              <a:t> y </a:t>
            </a:r>
            <a:r>
              <a:rPr lang="en-US" sz="2800" b="1" dirty="0" err="1">
                <a:solidFill>
                  <a:srgbClr val="FFFF00"/>
                </a:solidFill>
              </a:rPr>
              <a:t>correos</a:t>
            </a:r>
            <a:r>
              <a:rPr lang="en-US" sz="2800" b="1" dirty="0">
                <a:solidFill>
                  <a:srgbClr val="FFFF00"/>
                </a:solidFill>
              </a:rPr>
              <a:t> </a:t>
            </a:r>
            <a:r>
              <a:rPr lang="en-US" sz="2800" b="1" dirty="0" err="1">
                <a:solidFill>
                  <a:srgbClr val="FFFF00"/>
                </a:solidFill>
              </a:rPr>
              <a:t>electrónicos</a:t>
            </a:r>
            <a:r>
              <a:rPr lang="en-US" sz="2800" b="1" dirty="0">
                <a:solidFill>
                  <a:srgbClr val="FFFF00"/>
                </a:solidFill>
              </a:rPr>
              <a:t> con </a:t>
            </a:r>
            <a:r>
              <a:rPr lang="en-US" sz="2800" b="1" dirty="0" err="1">
                <a:solidFill>
                  <a:srgbClr val="FFFF00"/>
                </a:solidFill>
              </a:rPr>
              <a:t>el</a:t>
            </a:r>
            <a:r>
              <a:rPr lang="en-US" sz="2800" b="1" dirty="0">
                <a:solidFill>
                  <a:srgbClr val="FFFF00"/>
                </a:solidFill>
              </a:rPr>
              <a:t> </a:t>
            </a:r>
            <a:r>
              <a:rPr lang="en-US" sz="2800" b="1" dirty="0" err="1">
                <a:solidFill>
                  <a:srgbClr val="FFFF00"/>
                </a:solidFill>
              </a:rPr>
              <a:t>acusado</a:t>
            </a:r>
            <a:r>
              <a:rPr lang="en-US" sz="2800" b="1" dirty="0">
                <a:solidFill>
                  <a:srgbClr val="FFFF00"/>
                </a:solidFill>
              </a:rPr>
              <a:t> y con </a:t>
            </a:r>
            <a:r>
              <a:rPr lang="en-US" sz="2800" b="1" dirty="0" err="1">
                <a:solidFill>
                  <a:srgbClr val="FFFF00"/>
                </a:solidFill>
              </a:rPr>
              <a:t>el</a:t>
            </a:r>
            <a:r>
              <a:rPr lang="en-US" sz="2800" b="1" dirty="0">
                <a:solidFill>
                  <a:srgbClr val="FFFF00"/>
                </a:solidFill>
              </a:rPr>
              <a:t> </a:t>
            </a:r>
            <a:r>
              <a:rPr lang="en-US" sz="2800" b="1" dirty="0" err="1">
                <a:solidFill>
                  <a:srgbClr val="FFFF00"/>
                </a:solidFill>
              </a:rPr>
              <a:t>acusador</a:t>
            </a:r>
            <a:r>
              <a:rPr lang="en-US" sz="2800" b="1" dirty="0">
                <a:solidFill>
                  <a:srgbClr val="FFFF00"/>
                </a:solidFill>
              </a:rPr>
              <a:t>. Esto </a:t>
            </a:r>
            <a:r>
              <a:rPr lang="en-US" sz="2800" b="1" dirty="0" err="1">
                <a:solidFill>
                  <a:srgbClr val="FFFF00"/>
                </a:solidFill>
              </a:rPr>
              <a:t>permite</a:t>
            </a:r>
            <a:r>
              <a:rPr lang="en-US" sz="2800" b="1" dirty="0">
                <a:solidFill>
                  <a:srgbClr val="FFFF00"/>
                </a:solidFill>
              </a:rPr>
              <a:t> </a:t>
            </a:r>
            <a:r>
              <a:rPr lang="en-US" sz="2800" b="1" dirty="0" err="1">
                <a:solidFill>
                  <a:srgbClr val="FFFF00"/>
                </a:solidFill>
              </a:rPr>
              <a:t>que</a:t>
            </a:r>
            <a:r>
              <a:rPr lang="en-US" sz="2800" b="1" dirty="0">
                <a:solidFill>
                  <a:srgbClr val="FFFF00"/>
                </a:solidFill>
              </a:rPr>
              <a:t> </a:t>
            </a:r>
            <a:r>
              <a:rPr lang="en-US" sz="2800" b="1" dirty="0" err="1">
                <a:solidFill>
                  <a:srgbClr val="FFFF00"/>
                </a:solidFill>
              </a:rPr>
              <a:t>todos</a:t>
            </a:r>
            <a:r>
              <a:rPr lang="en-US" sz="2800" b="1" dirty="0">
                <a:solidFill>
                  <a:srgbClr val="FFFF00"/>
                </a:solidFill>
              </a:rPr>
              <a:t> </a:t>
            </a:r>
            <a:r>
              <a:rPr lang="en-US" sz="2800" b="1" dirty="0" err="1">
                <a:solidFill>
                  <a:srgbClr val="FFFF00"/>
                </a:solidFill>
              </a:rPr>
              <a:t>los</a:t>
            </a:r>
            <a:r>
              <a:rPr lang="en-US" sz="2800" b="1" dirty="0">
                <a:solidFill>
                  <a:srgbClr val="FFFF00"/>
                </a:solidFill>
              </a:rPr>
              <a:t> </a:t>
            </a:r>
            <a:r>
              <a:rPr lang="en-US" sz="2800" b="1" dirty="0" err="1">
                <a:solidFill>
                  <a:srgbClr val="FFFF00"/>
                </a:solidFill>
              </a:rPr>
              <a:t>miembros</a:t>
            </a:r>
            <a:r>
              <a:rPr lang="en-US" sz="2800" b="1" dirty="0">
                <a:solidFill>
                  <a:srgbClr val="FFFF00"/>
                </a:solidFill>
              </a:rPr>
              <a:t> </a:t>
            </a:r>
            <a:r>
              <a:rPr lang="en-US" sz="2800" b="1" dirty="0" err="1">
                <a:solidFill>
                  <a:srgbClr val="FFFF00"/>
                </a:solidFill>
              </a:rPr>
              <a:t>estén</a:t>
            </a:r>
            <a:r>
              <a:rPr lang="en-US" sz="2800" b="1" dirty="0">
                <a:solidFill>
                  <a:srgbClr val="FFFF00"/>
                </a:solidFill>
              </a:rPr>
              <a:t> </a:t>
            </a:r>
            <a:r>
              <a:rPr lang="en-US" sz="2800" b="1" dirty="0" err="1">
                <a:solidFill>
                  <a:srgbClr val="FFFF00"/>
                </a:solidFill>
              </a:rPr>
              <a:t>informados</a:t>
            </a:r>
            <a:r>
              <a:rPr lang="en-US" sz="2800" b="1" dirty="0">
                <a:solidFill>
                  <a:srgbClr val="FFFF00"/>
                </a:solidFill>
              </a:rPr>
              <a:t> y </a:t>
            </a:r>
            <a:r>
              <a:rPr lang="en-US" sz="2800" b="1" dirty="0" err="1">
                <a:solidFill>
                  <a:srgbClr val="FFFF00"/>
                </a:solidFill>
              </a:rPr>
              <a:t>si</a:t>
            </a:r>
            <a:r>
              <a:rPr lang="en-US" sz="2800" b="1" dirty="0">
                <a:solidFill>
                  <a:srgbClr val="FFFF00"/>
                </a:solidFill>
              </a:rPr>
              <a:t> </a:t>
            </a:r>
            <a:r>
              <a:rPr lang="en-US" sz="2800" b="1" dirty="0" err="1">
                <a:solidFill>
                  <a:srgbClr val="FFFF00"/>
                </a:solidFill>
              </a:rPr>
              <a:t>en</a:t>
            </a:r>
            <a:r>
              <a:rPr lang="en-US" sz="2800" b="1" dirty="0">
                <a:solidFill>
                  <a:srgbClr val="FFFF00"/>
                </a:solidFill>
              </a:rPr>
              <a:t> </a:t>
            </a:r>
            <a:r>
              <a:rPr lang="en-US" sz="2800" b="1" dirty="0" err="1">
                <a:solidFill>
                  <a:srgbClr val="FFFF00"/>
                </a:solidFill>
              </a:rPr>
              <a:t>algún</a:t>
            </a:r>
            <a:r>
              <a:rPr lang="en-US" sz="2800" b="1" dirty="0">
                <a:solidFill>
                  <a:srgbClr val="FFFF00"/>
                </a:solidFill>
              </a:rPr>
              <a:t> </a:t>
            </a:r>
            <a:r>
              <a:rPr lang="en-US" sz="2800" b="1" dirty="0" err="1">
                <a:solidFill>
                  <a:srgbClr val="FFFF00"/>
                </a:solidFill>
              </a:rPr>
              <a:t>momento</a:t>
            </a:r>
            <a:r>
              <a:rPr lang="en-US" sz="2800" b="1" dirty="0">
                <a:solidFill>
                  <a:srgbClr val="FFFF00"/>
                </a:solidFill>
              </a:rPr>
              <a:t> </a:t>
            </a:r>
            <a:r>
              <a:rPr lang="en-US" sz="2800" b="1" dirty="0" err="1">
                <a:solidFill>
                  <a:srgbClr val="FFFF00"/>
                </a:solidFill>
              </a:rPr>
              <a:t>una</a:t>
            </a:r>
            <a:r>
              <a:rPr lang="en-US" sz="2800" b="1" dirty="0">
                <a:solidFill>
                  <a:srgbClr val="FFFF00"/>
                </a:solidFill>
              </a:rPr>
              <a:t> de las partes </a:t>
            </a:r>
            <a:r>
              <a:rPr lang="en-US" sz="2800" b="1" dirty="0" err="1">
                <a:solidFill>
                  <a:srgbClr val="FFFF00"/>
                </a:solidFill>
              </a:rPr>
              <a:t>hace</a:t>
            </a:r>
            <a:r>
              <a:rPr lang="en-US" sz="2800" b="1" dirty="0">
                <a:solidFill>
                  <a:srgbClr val="FFFF00"/>
                </a:solidFill>
              </a:rPr>
              <a:t> </a:t>
            </a:r>
            <a:r>
              <a:rPr lang="en-US" sz="2800" b="1" dirty="0" err="1">
                <a:solidFill>
                  <a:srgbClr val="FFFF00"/>
                </a:solidFill>
              </a:rPr>
              <a:t>declaraciones</a:t>
            </a:r>
            <a:r>
              <a:rPr lang="en-US" sz="2800" b="1" dirty="0">
                <a:solidFill>
                  <a:srgbClr val="FFFF00"/>
                </a:solidFill>
              </a:rPr>
              <a:t> falsas, se </a:t>
            </a:r>
            <a:r>
              <a:rPr lang="en-US" sz="2800" b="1" dirty="0" err="1">
                <a:solidFill>
                  <a:srgbClr val="FFFF00"/>
                </a:solidFill>
              </a:rPr>
              <a:t>podrá</a:t>
            </a:r>
            <a:r>
              <a:rPr lang="en-US" sz="2800" b="1" dirty="0">
                <a:solidFill>
                  <a:srgbClr val="FFFF00"/>
                </a:solidFill>
              </a:rPr>
              <a:t> </a:t>
            </a:r>
            <a:r>
              <a:rPr lang="en-US" sz="2800" b="1" dirty="0" err="1">
                <a:solidFill>
                  <a:srgbClr val="FFFF00"/>
                </a:solidFill>
              </a:rPr>
              <a:t>verificar</a:t>
            </a:r>
            <a:r>
              <a:rPr lang="en-US" sz="2800" b="1" dirty="0">
                <a:solidFill>
                  <a:srgbClr val="FFFF00"/>
                </a:solidFill>
              </a:rPr>
              <a:t> con </a:t>
            </a:r>
            <a:r>
              <a:rPr lang="en-US" sz="2800" b="1" dirty="0" err="1">
                <a:solidFill>
                  <a:srgbClr val="FFFF00"/>
                </a:solidFill>
              </a:rPr>
              <a:t>el</a:t>
            </a:r>
            <a:r>
              <a:rPr lang="en-US" sz="2800" b="1" dirty="0">
                <a:solidFill>
                  <a:srgbClr val="FFFF00"/>
                </a:solidFill>
              </a:rPr>
              <a:t> </a:t>
            </a:r>
            <a:r>
              <a:rPr lang="en-US" sz="2800" b="1" dirty="0" err="1">
                <a:solidFill>
                  <a:srgbClr val="FFFF00"/>
                </a:solidFill>
              </a:rPr>
              <a:t>récord</a:t>
            </a:r>
            <a:r>
              <a:rPr lang="en-US" sz="2800" b="1" dirty="0">
                <a:solidFill>
                  <a:srgbClr val="FFFF00"/>
                </a:solidFill>
              </a:rPr>
              <a:t> de </a:t>
            </a:r>
            <a:r>
              <a:rPr lang="en-US" sz="2800" b="1" dirty="0" err="1">
                <a:solidFill>
                  <a:srgbClr val="FFFF00"/>
                </a:solidFill>
              </a:rPr>
              <a:t>documentos</a:t>
            </a:r>
            <a:r>
              <a:rPr lang="en-US" sz="2800" b="1" dirty="0">
                <a:solidFill>
                  <a:srgbClr val="FFFF00"/>
                </a:solidFill>
              </a:rPr>
              <a:t>. </a:t>
            </a:r>
            <a:r>
              <a:rPr lang="en-US" sz="2800" b="1" dirty="0" err="1">
                <a:solidFill>
                  <a:srgbClr val="FFFF00"/>
                </a:solidFill>
              </a:rPr>
              <a:t>Todas</a:t>
            </a:r>
            <a:r>
              <a:rPr lang="en-US" sz="2800" b="1" dirty="0">
                <a:solidFill>
                  <a:srgbClr val="FFFF00"/>
                </a:solidFill>
              </a:rPr>
              <a:t> las </a:t>
            </a:r>
            <a:r>
              <a:rPr lang="en-US" sz="2800" b="1" dirty="0" err="1">
                <a:solidFill>
                  <a:srgbClr val="FFFF00"/>
                </a:solidFill>
              </a:rPr>
              <a:t>entrevistas</a:t>
            </a:r>
            <a:r>
              <a:rPr lang="en-US" sz="2800" b="1" dirty="0">
                <a:solidFill>
                  <a:srgbClr val="FFFF00"/>
                </a:solidFill>
              </a:rPr>
              <a:t> </a:t>
            </a:r>
            <a:r>
              <a:rPr lang="en-US" sz="2800" b="1" dirty="0" err="1">
                <a:solidFill>
                  <a:srgbClr val="FFFF00"/>
                </a:solidFill>
              </a:rPr>
              <a:t>por</a:t>
            </a:r>
            <a:r>
              <a:rPr lang="en-US" sz="2800" b="1" dirty="0">
                <a:solidFill>
                  <a:srgbClr val="FFFF00"/>
                </a:solidFill>
              </a:rPr>
              <a:t> Zoom </a:t>
            </a:r>
            <a:r>
              <a:rPr lang="en-US" sz="2800" b="1" dirty="0" err="1">
                <a:solidFill>
                  <a:srgbClr val="FFFF00"/>
                </a:solidFill>
              </a:rPr>
              <a:t>deben</a:t>
            </a:r>
            <a:r>
              <a:rPr lang="en-US" sz="2800" b="1" dirty="0">
                <a:solidFill>
                  <a:srgbClr val="FFFF00"/>
                </a:solidFill>
              </a:rPr>
              <a:t> </a:t>
            </a:r>
            <a:r>
              <a:rPr lang="en-US" sz="2800" b="1" dirty="0" err="1">
                <a:solidFill>
                  <a:srgbClr val="FFFF00"/>
                </a:solidFill>
              </a:rPr>
              <a:t>grabarse</a:t>
            </a:r>
            <a:r>
              <a:rPr lang="en-US" sz="2800" b="1" dirty="0">
                <a:solidFill>
                  <a:srgbClr val="FFFF00"/>
                </a:solidFill>
              </a:rPr>
              <a:t>.</a:t>
            </a:r>
          </a:p>
          <a:p>
            <a:r>
              <a:rPr lang="en-US" sz="2800" b="1" dirty="0">
                <a:solidFill>
                  <a:schemeClr val="bg1">
                    <a:lumMod val="75000"/>
                  </a:schemeClr>
                </a:solidFill>
              </a:rPr>
              <a:t>Members of the </a:t>
            </a:r>
            <a:r>
              <a:rPr lang="en-US" sz="2800" b="1">
                <a:solidFill>
                  <a:schemeClr val="bg1">
                    <a:lumMod val="75000"/>
                  </a:schemeClr>
                </a:solidFill>
              </a:rPr>
              <a:t>investigation commission </a:t>
            </a:r>
            <a:r>
              <a:rPr lang="en-US" sz="2800" b="1" dirty="0">
                <a:solidFill>
                  <a:schemeClr val="bg1">
                    <a:lumMod val="75000"/>
                  </a:schemeClr>
                </a:solidFill>
              </a:rPr>
              <a:t>must keep a record of all phone calls and emails with the accused and the accuser. This ensures that all members are kept informed, and if at any time one of the parties makes false statements, this can be verified using the record of documents. All Zoom interviews must be recorded.</a:t>
            </a:r>
          </a:p>
        </p:txBody>
      </p:sp>
    </p:spTree>
    <p:extLst>
      <p:ext uri="{BB962C8B-B14F-4D97-AF65-F5344CB8AC3E}">
        <p14:creationId xmlns:p14="http://schemas.microsoft.com/office/powerpoint/2010/main" val="340916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DBD982-B3DE-82E8-90D0-B185F176565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10DDE6-30B4-D427-51AF-52D444F2F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5FBD0D-C687-8C7B-BB5E-04593457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0B12DF-D9FC-E851-C14E-7A501E786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AF8A4E-45D0-C9A5-59F2-FE72A2EBF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C9815D-AD48-82C8-C0F4-6DE3848C6C09}"/>
              </a:ext>
            </a:extLst>
          </p:cNvPr>
          <p:cNvSpPr txBox="1"/>
          <p:nvPr/>
        </p:nvSpPr>
        <p:spPr>
          <a:xfrm>
            <a:off x="504556" y="429657"/>
            <a:ext cx="11182121" cy="5940088"/>
          </a:xfrm>
          <a:prstGeom prst="rect">
            <a:avLst/>
          </a:prstGeom>
          <a:noFill/>
        </p:spPr>
        <p:txBody>
          <a:bodyPr wrap="square" rtlCol="0">
            <a:spAutoFit/>
          </a:bodyPr>
          <a:lstStyle/>
          <a:p>
            <a:pPr algn="ctr"/>
            <a:r>
              <a:rPr lang="en-US" sz="7200" dirty="0">
                <a:solidFill>
                  <a:schemeClr val="bg1"/>
                </a:solidFill>
                <a:latin typeface="Gill Sans MT" panose="020B0502020104020203" pitchFamily="34" charset="77"/>
              </a:rPr>
              <a:t>PROCESO DE INVESTIGACIÓN</a:t>
            </a:r>
          </a:p>
          <a:p>
            <a:pPr algn="ctr"/>
            <a:endParaRPr lang="en-US" sz="3200" dirty="0">
              <a:solidFill>
                <a:schemeClr val="bg1"/>
              </a:solidFill>
              <a:latin typeface="Gill Sans MT" panose="020B0502020104020203" pitchFamily="34" charset="77"/>
            </a:endParaRPr>
          </a:p>
          <a:p>
            <a:pPr algn="ctr"/>
            <a:r>
              <a:rPr lang="en-US" sz="7200" dirty="0">
                <a:solidFill>
                  <a:schemeClr val="accent4">
                    <a:lumMod val="40000"/>
                    <a:lumOff val="60000"/>
                  </a:schemeClr>
                </a:solidFill>
                <a:latin typeface="Gill Sans MT" panose="020B0502020104020203" pitchFamily="34" charset="77"/>
              </a:rPr>
              <a:t>INVESTIGATION </a:t>
            </a:r>
          </a:p>
          <a:p>
            <a:pPr algn="ctr"/>
            <a:r>
              <a:rPr lang="en-US" sz="7200" dirty="0">
                <a:solidFill>
                  <a:schemeClr val="accent4">
                    <a:lumMod val="40000"/>
                    <a:lumOff val="60000"/>
                  </a:schemeClr>
                </a:solidFill>
                <a:latin typeface="Gill Sans MT" panose="020B0502020104020203" pitchFamily="34" charset="77"/>
              </a:rPr>
              <a:t>PROCESS</a:t>
            </a:r>
          </a:p>
          <a:p>
            <a:pPr algn="ctr"/>
            <a:r>
              <a:rPr lang="en-US" sz="1600" dirty="0">
                <a:solidFill>
                  <a:schemeClr val="accent4">
                    <a:lumMod val="40000"/>
                    <a:lumOff val="60000"/>
                  </a:schemeClr>
                </a:solidFill>
                <a:latin typeface="Gill Sans MT" panose="020B0502020104020203" pitchFamily="34" charset="77"/>
              </a:rPr>
              <a:t> </a:t>
            </a:r>
            <a:endParaRPr lang="en-US" sz="2000" dirty="0">
              <a:solidFill>
                <a:schemeClr val="accent4">
                  <a:lumMod val="40000"/>
                  <a:lumOff val="60000"/>
                </a:schemeClr>
              </a:solidFill>
              <a:latin typeface="Gill Sans MT" panose="020B0502020104020203" pitchFamily="34" charset="77"/>
            </a:endParaRPr>
          </a:p>
          <a:p>
            <a:pPr algn="ctr"/>
            <a:r>
              <a:rPr lang="en-US" sz="4000" dirty="0">
                <a:solidFill>
                  <a:schemeClr val="bg1"/>
                </a:solidFill>
                <a:latin typeface="Gill Sans MT" panose="020B0502020104020203" pitchFamily="34" charset="77"/>
              </a:rPr>
              <a:t>Bishop Ismael Martín del Campo</a:t>
            </a:r>
          </a:p>
        </p:txBody>
      </p:sp>
    </p:spTree>
    <p:extLst>
      <p:ext uri="{BB962C8B-B14F-4D97-AF65-F5344CB8AC3E}">
        <p14:creationId xmlns:p14="http://schemas.microsoft.com/office/powerpoint/2010/main" val="364574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3431C-F8D0-8162-DF43-93BFC17BAD0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92C0DC-064F-4118-4038-E7B023020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8B6A7B-384E-5AB9-8218-8504B083F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183047-580E-8838-A94D-0CFBD9046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ECF496-F34E-BBDF-9F9F-BA7DEC3E7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77028-63FA-C9F9-C2C9-DDAE9F05E2DC}"/>
              </a:ext>
            </a:extLst>
          </p:cNvPr>
          <p:cNvSpPr txBox="1"/>
          <p:nvPr/>
        </p:nvSpPr>
        <p:spPr>
          <a:xfrm>
            <a:off x="504556" y="130893"/>
            <a:ext cx="11182121" cy="6586418"/>
          </a:xfrm>
          <a:prstGeom prst="rect">
            <a:avLst/>
          </a:prstGeom>
          <a:noFill/>
        </p:spPr>
        <p:txBody>
          <a:bodyPr wrap="square" rtlCol="0">
            <a:spAutoFit/>
          </a:bodyPr>
          <a:lstStyle/>
          <a:p>
            <a:r>
              <a:rPr lang="es-419" sz="3600" b="1" dirty="0">
                <a:solidFill>
                  <a:srgbClr val="FFFF00"/>
                </a:solidFill>
              </a:rPr>
              <a:t>La investigación bajo la jurisdicción del Distrito</a:t>
            </a:r>
            <a:br>
              <a:rPr lang="en-US" sz="3600" dirty="0"/>
            </a:br>
            <a:r>
              <a:rPr lang="en-US" sz="3600" b="1" dirty="0">
                <a:solidFill>
                  <a:schemeClr val="bg1">
                    <a:lumMod val="65000"/>
                  </a:schemeClr>
                </a:solidFill>
              </a:rPr>
              <a:t>The investigation under the jurisdiction of the District</a:t>
            </a:r>
          </a:p>
          <a:p>
            <a:endParaRPr lang="en-US" b="1" dirty="0">
              <a:solidFill>
                <a:schemeClr val="bg1">
                  <a:lumMod val="65000"/>
                </a:schemeClr>
              </a:solidFill>
            </a:endParaRPr>
          </a:p>
          <a:p>
            <a:r>
              <a:rPr lang="en-US" sz="3000" dirty="0" err="1">
                <a:solidFill>
                  <a:srgbClr val="FFFF00"/>
                </a:solidFill>
                <a:latin typeface="Gill Sans MT" panose="020B0502020104020203" pitchFamily="34" charset="77"/>
              </a:rPr>
              <a:t>Artículo</a:t>
            </a:r>
            <a:r>
              <a:rPr lang="en-US" sz="3000" dirty="0">
                <a:solidFill>
                  <a:srgbClr val="FFFF00"/>
                </a:solidFill>
                <a:latin typeface="Gill Sans MT" panose="020B0502020104020203" pitchFamily="34" charset="77"/>
              </a:rPr>
              <a:t> 49, </a:t>
            </a:r>
            <a:r>
              <a:rPr lang="en-US" sz="3000" dirty="0" err="1">
                <a:solidFill>
                  <a:srgbClr val="FFFF00"/>
                </a:solidFill>
                <a:latin typeface="Gill Sans MT" panose="020B0502020104020203" pitchFamily="34" charset="77"/>
              </a:rPr>
              <a:t>inciso</a:t>
            </a:r>
            <a:r>
              <a:rPr lang="en-US" sz="3000" dirty="0">
                <a:solidFill>
                  <a:srgbClr val="FFFF00"/>
                </a:solidFill>
                <a:latin typeface="Gill Sans MT" panose="020B0502020104020203" pitchFamily="34" charset="77"/>
              </a:rPr>
              <a:t> III</a:t>
            </a:r>
          </a:p>
          <a:p>
            <a:r>
              <a:rPr lang="en-US" sz="3000" dirty="0">
                <a:solidFill>
                  <a:srgbClr val="FFFF00"/>
                </a:solidFill>
                <a:latin typeface="Gill Sans MT" panose="020B0502020104020203" pitchFamily="34" charset="77"/>
              </a:rPr>
              <a:t>Los </a:t>
            </a:r>
            <a:r>
              <a:rPr lang="en-US" sz="3000" dirty="0" err="1">
                <a:solidFill>
                  <a:srgbClr val="FFFF00"/>
                </a:solidFill>
                <a:latin typeface="Gill Sans MT" panose="020B0502020104020203" pitchFamily="34" charset="77"/>
              </a:rPr>
              <a:t>pastores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encargados</a:t>
            </a:r>
            <a:r>
              <a:rPr lang="en-US" sz="3000" dirty="0">
                <a:solidFill>
                  <a:srgbClr val="FFFF00"/>
                </a:solidFill>
                <a:latin typeface="Gill Sans MT" panose="020B0502020104020203" pitchFamily="34" charset="77"/>
              </a:rPr>
              <a:t> de </a:t>
            </a:r>
            <a:r>
              <a:rPr lang="en-US" sz="3000" dirty="0" err="1">
                <a:solidFill>
                  <a:srgbClr val="FFFF00"/>
                </a:solidFill>
                <a:latin typeface="Gill Sans MT" panose="020B0502020104020203" pitchFamily="34" charset="77"/>
              </a:rPr>
              <a:t>obras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nuevas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evangelistas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asistentes</a:t>
            </a:r>
            <a:r>
              <a:rPr lang="en-US" sz="3000" dirty="0">
                <a:solidFill>
                  <a:srgbClr val="FFFF00"/>
                </a:solidFill>
                <a:latin typeface="Gill Sans MT" panose="020B0502020104020203" pitchFamily="34" charset="77"/>
              </a:rPr>
              <a:t> de </a:t>
            </a:r>
            <a:r>
              <a:rPr lang="en-US" sz="3000" dirty="0" err="1">
                <a:solidFill>
                  <a:srgbClr val="FFFF00"/>
                </a:solidFill>
                <a:latin typeface="Gill Sans MT" panose="020B0502020104020203" pitchFamily="34" charset="77"/>
              </a:rPr>
              <a:t>pastores</a:t>
            </a:r>
            <a:r>
              <a:rPr lang="en-US" sz="3000" dirty="0">
                <a:solidFill>
                  <a:srgbClr val="FFFF00"/>
                </a:solidFill>
                <a:latin typeface="Gill Sans MT" panose="020B0502020104020203" pitchFamily="34" charset="77"/>
              </a:rPr>
              <a:t> y </a:t>
            </a:r>
            <a:r>
              <a:rPr lang="en-US" sz="3000" dirty="0" err="1">
                <a:solidFill>
                  <a:srgbClr val="FFFF00"/>
                </a:solidFill>
                <a:latin typeface="Gill Sans MT" panose="020B0502020104020203" pitchFamily="34" charset="77"/>
              </a:rPr>
              <a:t>ministros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ordenados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serán</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juzgados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en</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reunión</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presidida</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por</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el</a:t>
            </a:r>
            <a:r>
              <a:rPr lang="en-US" sz="3000" dirty="0">
                <a:solidFill>
                  <a:srgbClr val="FFFF00"/>
                </a:solidFill>
                <a:latin typeface="Gill Sans MT" panose="020B0502020104020203" pitchFamily="34" charset="77"/>
              </a:rPr>
              <a:t> Obispo del Distrito </a:t>
            </a:r>
            <a:r>
              <a:rPr lang="en-US" sz="3000" dirty="0" err="1">
                <a:solidFill>
                  <a:srgbClr val="FFFF00"/>
                </a:solidFill>
                <a:latin typeface="Gill Sans MT" panose="020B0502020104020203" pitchFamily="34" charset="77"/>
              </a:rPr>
              <a:t>respectivo</a:t>
            </a:r>
            <a:r>
              <a:rPr lang="en-US" sz="3000" dirty="0">
                <a:solidFill>
                  <a:srgbClr val="FFFF00"/>
                </a:solidFill>
                <a:latin typeface="Gill Sans MT" panose="020B0502020104020203" pitchFamily="34" charset="77"/>
              </a:rPr>
              <a:t> y con la </a:t>
            </a:r>
            <a:r>
              <a:rPr lang="en-US" sz="3000" dirty="0" err="1">
                <a:solidFill>
                  <a:srgbClr val="FFFF00"/>
                </a:solidFill>
                <a:latin typeface="Gill Sans MT" panose="020B0502020104020203" pitchFamily="34" charset="77"/>
              </a:rPr>
              <a:t>presencia</a:t>
            </a:r>
            <a:r>
              <a:rPr lang="en-US" sz="3000" dirty="0">
                <a:solidFill>
                  <a:srgbClr val="FFFF00"/>
                </a:solidFill>
                <a:latin typeface="Gill Sans MT" panose="020B0502020104020203" pitchFamily="34" charset="77"/>
              </a:rPr>
              <a:t> de </a:t>
            </a:r>
            <a:r>
              <a:rPr lang="en-US" sz="3000" dirty="0" err="1">
                <a:solidFill>
                  <a:srgbClr val="FFFF00"/>
                </a:solidFill>
                <a:latin typeface="Gill Sans MT" panose="020B0502020104020203" pitchFamily="34" charset="77"/>
              </a:rPr>
              <a:t>por</a:t>
            </a:r>
            <a:r>
              <a:rPr lang="en-US" sz="3000" dirty="0">
                <a:solidFill>
                  <a:srgbClr val="FFFF00"/>
                </a:solidFill>
                <a:latin typeface="Gill Sans MT" panose="020B0502020104020203" pitchFamily="34" charset="77"/>
              </a:rPr>
              <a:t> lo </a:t>
            </a:r>
            <a:r>
              <a:rPr lang="en-US" sz="3000" dirty="0" err="1">
                <a:solidFill>
                  <a:srgbClr val="FFFF00"/>
                </a:solidFill>
                <a:latin typeface="Gill Sans MT" panose="020B0502020104020203" pitchFamily="34" charset="77"/>
              </a:rPr>
              <a:t>menos</a:t>
            </a:r>
            <a:r>
              <a:rPr lang="en-US" sz="3000" dirty="0">
                <a:solidFill>
                  <a:srgbClr val="FFFF00"/>
                </a:solidFill>
                <a:latin typeface="Gill Sans MT" panose="020B0502020104020203" pitchFamily="34" charset="77"/>
              </a:rPr>
              <a:t> dos </a:t>
            </a:r>
            <a:r>
              <a:rPr lang="en-US" sz="3000" dirty="0" err="1">
                <a:solidFill>
                  <a:srgbClr val="FFFF00"/>
                </a:solidFill>
                <a:latin typeface="Gill Sans MT" panose="020B0502020104020203" pitchFamily="34" charset="77"/>
              </a:rPr>
              <a:t>ancianos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auxiliares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además</a:t>
            </a:r>
            <a:r>
              <a:rPr lang="en-US" sz="3000" dirty="0">
                <a:solidFill>
                  <a:srgbClr val="FFFF00"/>
                </a:solidFill>
                <a:latin typeface="Gill Sans MT" panose="020B0502020104020203" pitchFamily="34" charset="77"/>
              </a:rPr>
              <a:t> de </a:t>
            </a:r>
            <a:r>
              <a:rPr lang="en-US" sz="3000" dirty="0" err="1">
                <a:solidFill>
                  <a:srgbClr val="FFFF00"/>
                </a:solidFill>
                <a:latin typeface="Gill Sans MT" panose="020B0502020104020203" pitchFamily="34" charset="77"/>
              </a:rPr>
              <a:t>los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testigos</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que</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sean</a:t>
            </a:r>
            <a:r>
              <a:rPr lang="en-US" sz="3000" dirty="0">
                <a:solidFill>
                  <a:srgbClr val="FFFF00"/>
                </a:solidFill>
                <a:latin typeface="Gill Sans MT" panose="020B0502020104020203" pitchFamily="34" charset="77"/>
              </a:rPr>
              <a:t> </a:t>
            </a:r>
            <a:r>
              <a:rPr lang="en-US" sz="3000" dirty="0" err="1">
                <a:solidFill>
                  <a:srgbClr val="FFFF00"/>
                </a:solidFill>
                <a:latin typeface="Gill Sans MT" panose="020B0502020104020203" pitchFamily="34" charset="77"/>
              </a:rPr>
              <a:t>necesarios</a:t>
            </a:r>
            <a:r>
              <a:rPr lang="en-US" sz="3000" dirty="0">
                <a:solidFill>
                  <a:srgbClr val="FFFF00"/>
                </a:solidFill>
                <a:latin typeface="Gill Sans MT" panose="020B0502020104020203" pitchFamily="34" charset="77"/>
              </a:rPr>
              <a:t>. </a:t>
            </a:r>
          </a:p>
          <a:p>
            <a:r>
              <a:rPr lang="en-US" sz="3000" dirty="0">
                <a:solidFill>
                  <a:schemeClr val="accent4">
                    <a:lumMod val="60000"/>
                    <a:lumOff val="40000"/>
                  </a:schemeClr>
                </a:solidFill>
                <a:latin typeface="Gill Sans MT" panose="020B0502020104020203" pitchFamily="34" charset="77"/>
              </a:rPr>
              <a:t>Article 49, paragraph III</a:t>
            </a:r>
          </a:p>
          <a:p>
            <a:r>
              <a:rPr lang="en-US" sz="3000" dirty="0">
                <a:solidFill>
                  <a:schemeClr val="accent4">
                    <a:lumMod val="60000"/>
                    <a:lumOff val="40000"/>
                  </a:schemeClr>
                </a:solidFill>
                <a:latin typeface="Gill Sans MT" panose="020B0502020104020203" pitchFamily="34" charset="77"/>
              </a:rPr>
              <a:t>Pastors, those in charge of new works, evangelists, pastors' assistants, and ordained ministers will be judged in a meeting presided over by the Bishop of the respective District and with the presence of at least two auxiliary elders, in addition to the necessary witnesses.</a:t>
            </a:r>
          </a:p>
        </p:txBody>
      </p:sp>
    </p:spTree>
    <p:extLst>
      <p:ext uri="{BB962C8B-B14F-4D97-AF65-F5344CB8AC3E}">
        <p14:creationId xmlns:p14="http://schemas.microsoft.com/office/powerpoint/2010/main" val="181310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7E707D-4657-6DD8-8B67-9906C89FB26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CE3A522-9072-F3B7-1122-47904BC35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03C89F-E631-4D6C-6769-ABEA21558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CC67ED-9DA9-8D99-DB5F-3EA98AF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C3F04E-65A4-C4D3-C189-F46C790A1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722F41-1F71-8E98-C004-7F04F7910714}"/>
              </a:ext>
            </a:extLst>
          </p:cNvPr>
          <p:cNvSpPr txBox="1"/>
          <p:nvPr/>
        </p:nvSpPr>
        <p:spPr>
          <a:xfrm>
            <a:off x="504556" y="196995"/>
            <a:ext cx="11182121" cy="7048083"/>
          </a:xfrm>
          <a:prstGeom prst="rect">
            <a:avLst/>
          </a:prstGeom>
          <a:noFill/>
        </p:spPr>
        <p:txBody>
          <a:bodyPr wrap="square" rtlCol="0">
            <a:spAutoFit/>
          </a:bodyPr>
          <a:lstStyle/>
          <a:p>
            <a:r>
              <a:rPr lang="es-419" sz="4800" b="1" dirty="0">
                <a:solidFill>
                  <a:srgbClr val="FFFF00"/>
                </a:solidFill>
              </a:rPr>
              <a:t>¿Qué es una investigación?</a:t>
            </a:r>
            <a:br>
              <a:rPr lang="en-US" sz="4800" b="1" dirty="0"/>
            </a:br>
            <a:r>
              <a:rPr lang="en-US" sz="4800" b="1" dirty="0">
                <a:solidFill>
                  <a:srgbClr val="B5BEC3"/>
                </a:solidFill>
              </a:rPr>
              <a:t>What is an investigation?</a:t>
            </a:r>
          </a:p>
          <a:p>
            <a:endParaRPr lang="en-US" sz="2000" b="1" dirty="0">
              <a:solidFill>
                <a:srgbClr val="B5BEC3"/>
              </a:solidFill>
            </a:endParaRPr>
          </a:p>
          <a:p>
            <a:r>
              <a:rPr lang="es-419" sz="3200" b="1" dirty="0">
                <a:solidFill>
                  <a:srgbClr val="FFFF00"/>
                </a:solidFill>
              </a:rPr>
              <a:t>Una investigación se realiza por la Mesa Directiva Distrital, o una comisión de la misma, cuando una acusación por escrito se recibe en contra de un pastor, o ministro del distrito o cuando se levanta un acta de una acusación.</a:t>
            </a:r>
          </a:p>
          <a:p>
            <a:endParaRPr lang="es-419" sz="2000" b="1" dirty="0">
              <a:solidFill>
                <a:srgbClr val="FFFF00"/>
              </a:solidFill>
            </a:endParaRPr>
          </a:p>
          <a:p>
            <a:r>
              <a:rPr lang="en-US" sz="3200" b="1" dirty="0">
                <a:solidFill>
                  <a:srgbClr val="B5BEC3"/>
                </a:solidFill>
              </a:rPr>
              <a:t>An investigation is conducted by the District Board of Directors, or a commission of the District Board, when they receive a written accusation against a minister of the district or when a minute was wrote due to an accusation. </a:t>
            </a:r>
          </a:p>
          <a:p>
            <a:pPr algn="ctr"/>
            <a:endParaRPr lang="en-US" sz="4800" dirty="0">
              <a:solidFill>
                <a:schemeClr val="accent4">
                  <a:lumMod val="60000"/>
                  <a:lumOff val="40000"/>
                </a:schemeClr>
              </a:solidFill>
              <a:latin typeface="Gill Sans MT" panose="020B0502020104020203" pitchFamily="34" charset="77"/>
            </a:endParaRPr>
          </a:p>
        </p:txBody>
      </p:sp>
    </p:spTree>
    <p:extLst>
      <p:ext uri="{BB962C8B-B14F-4D97-AF65-F5344CB8AC3E}">
        <p14:creationId xmlns:p14="http://schemas.microsoft.com/office/powerpoint/2010/main" val="360082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51F4AB-3E97-342D-C32E-39CB95B660A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048AF0-46AE-B561-C381-E15043E3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AB94D3-BD27-F9FD-8ED4-6DD6DDAE2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A85C88-0FA0-5328-A42F-676400C96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A248ED-59AE-1548-DB3E-C04A06360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47BE10-64D3-66DA-3C1B-B835B8EF9833}"/>
              </a:ext>
            </a:extLst>
          </p:cNvPr>
          <p:cNvSpPr txBox="1"/>
          <p:nvPr/>
        </p:nvSpPr>
        <p:spPr>
          <a:xfrm>
            <a:off x="504556" y="461403"/>
            <a:ext cx="11182121" cy="5940088"/>
          </a:xfrm>
          <a:prstGeom prst="rect">
            <a:avLst/>
          </a:prstGeom>
          <a:noFill/>
        </p:spPr>
        <p:txBody>
          <a:bodyPr wrap="square" rtlCol="0">
            <a:spAutoFit/>
          </a:bodyPr>
          <a:lstStyle/>
          <a:p>
            <a:r>
              <a:rPr lang="es-419" sz="3600" b="1" dirty="0">
                <a:solidFill>
                  <a:srgbClr val="FFFF00"/>
                </a:solidFill>
              </a:rPr>
              <a:t>La investigación determina si se necesita un juicio</a:t>
            </a:r>
            <a:r>
              <a:rPr lang="en-US" sz="3600" b="1" dirty="0">
                <a:solidFill>
                  <a:srgbClr val="FFFF00"/>
                </a:solidFill>
              </a:rPr>
              <a:t> </a:t>
            </a:r>
            <a:br>
              <a:rPr lang="en-US" sz="3600" dirty="0"/>
            </a:br>
            <a:r>
              <a:rPr lang="en-US" sz="3600" b="1" dirty="0">
                <a:solidFill>
                  <a:srgbClr val="B5BEC3"/>
                </a:solidFill>
              </a:rPr>
              <a:t>Investigation determines whether trial is needed</a:t>
            </a:r>
          </a:p>
          <a:p>
            <a:endParaRPr lang="en-US" sz="2000" b="1" dirty="0">
              <a:solidFill>
                <a:srgbClr val="B5BEC3"/>
              </a:solidFill>
            </a:endParaRPr>
          </a:p>
          <a:p>
            <a:r>
              <a:rPr lang="en-US" sz="3600" b="1" dirty="0">
                <a:solidFill>
                  <a:srgbClr val="FFFF00"/>
                </a:solidFill>
              </a:rPr>
              <a:t>La </a:t>
            </a:r>
            <a:r>
              <a:rPr lang="en-US" sz="3600" b="1" dirty="0" err="1">
                <a:solidFill>
                  <a:srgbClr val="FFFF00"/>
                </a:solidFill>
              </a:rPr>
              <a:t>investigación</a:t>
            </a:r>
            <a:r>
              <a:rPr lang="en-US" sz="3600" b="1" dirty="0">
                <a:solidFill>
                  <a:srgbClr val="FFFF00"/>
                </a:solidFill>
              </a:rPr>
              <a:t> </a:t>
            </a:r>
            <a:r>
              <a:rPr lang="en-US" sz="3600" b="1" dirty="0" err="1">
                <a:solidFill>
                  <a:srgbClr val="FFFF00"/>
                </a:solidFill>
              </a:rPr>
              <a:t>facilita</a:t>
            </a:r>
            <a:r>
              <a:rPr lang="en-US" sz="3600" b="1" dirty="0">
                <a:solidFill>
                  <a:srgbClr val="FFFF00"/>
                </a:solidFill>
              </a:rPr>
              <a:t> </a:t>
            </a:r>
            <a:r>
              <a:rPr lang="en-US" sz="3600" b="1" dirty="0" err="1">
                <a:solidFill>
                  <a:srgbClr val="FFFF00"/>
                </a:solidFill>
              </a:rPr>
              <a:t>que</a:t>
            </a:r>
            <a:r>
              <a:rPr lang="en-US" sz="3600" b="1" dirty="0">
                <a:solidFill>
                  <a:srgbClr val="FFFF00"/>
                </a:solidFill>
              </a:rPr>
              <a:t> la Mesa </a:t>
            </a:r>
            <a:r>
              <a:rPr lang="en-US" sz="3600" b="1" dirty="0" err="1">
                <a:solidFill>
                  <a:srgbClr val="FFFF00"/>
                </a:solidFill>
              </a:rPr>
              <a:t>Directiva</a:t>
            </a:r>
            <a:r>
              <a:rPr lang="en-US" sz="3600" b="1" dirty="0">
                <a:solidFill>
                  <a:srgbClr val="FFFF00"/>
                </a:solidFill>
              </a:rPr>
              <a:t> </a:t>
            </a:r>
            <a:r>
              <a:rPr lang="en-US" sz="3600" b="1" dirty="0" err="1">
                <a:solidFill>
                  <a:srgbClr val="FFFF00"/>
                </a:solidFill>
              </a:rPr>
              <a:t>Distrital</a:t>
            </a:r>
            <a:r>
              <a:rPr lang="en-US" sz="3600" b="1" dirty="0">
                <a:solidFill>
                  <a:srgbClr val="FFFF00"/>
                </a:solidFill>
              </a:rPr>
              <a:t> </a:t>
            </a:r>
            <a:r>
              <a:rPr lang="en-US" sz="3600" b="1" dirty="0" err="1">
                <a:solidFill>
                  <a:srgbClr val="FFFF00"/>
                </a:solidFill>
              </a:rPr>
              <a:t>evalúe</a:t>
            </a:r>
            <a:r>
              <a:rPr lang="en-US" sz="3600" b="1" dirty="0">
                <a:solidFill>
                  <a:srgbClr val="FFFF00"/>
                </a:solidFill>
              </a:rPr>
              <a:t> </a:t>
            </a:r>
            <a:r>
              <a:rPr lang="en-US" sz="3600" b="1" dirty="0" err="1">
                <a:solidFill>
                  <a:srgbClr val="FFFF00"/>
                </a:solidFill>
              </a:rPr>
              <a:t>si</a:t>
            </a:r>
            <a:r>
              <a:rPr lang="en-US" sz="3600" b="1" dirty="0">
                <a:solidFill>
                  <a:srgbClr val="FFFF00"/>
                </a:solidFill>
              </a:rPr>
              <a:t> </a:t>
            </a:r>
            <a:r>
              <a:rPr lang="en-US" sz="3600" b="1" dirty="0" err="1">
                <a:solidFill>
                  <a:srgbClr val="FFFF00"/>
                </a:solidFill>
              </a:rPr>
              <a:t>procede</a:t>
            </a:r>
            <a:r>
              <a:rPr lang="en-US" sz="3600" b="1" dirty="0">
                <a:solidFill>
                  <a:srgbClr val="FFFF00"/>
                </a:solidFill>
              </a:rPr>
              <a:t> </a:t>
            </a:r>
            <a:r>
              <a:rPr lang="en-US" sz="3600" b="1" dirty="0" err="1">
                <a:solidFill>
                  <a:srgbClr val="FFFF00"/>
                </a:solidFill>
              </a:rPr>
              <a:t>hacer</a:t>
            </a:r>
            <a:r>
              <a:rPr lang="en-US" sz="3600" b="1" dirty="0">
                <a:solidFill>
                  <a:srgbClr val="FFFF00"/>
                </a:solidFill>
              </a:rPr>
              <a:t> un </a:t>
            </a:r>
            <a:r>
              <a:rPr lang="en-US" sz="3600" b="1" dirty="0" err="1">
                <a:solidFill>
                  <a:srgbClr val="FFFF00"/>
                </a:solidFill>
              </a:rPr>
              <a:t>juicio</a:t>
            </a:r>
            <a:r>
              <a:rPr lang="en-US" sz="3600" b="1" dirty="0">
                <a:solidFill>
                  <a:srgbClr val="FFFF00"/>
                </a:solidFill>
              </a:rPr>
              <a:t>. </a:t>
            </a:r>
          </a:p>
          <a:p>
            <a:r>
              <a:rPr lang="en-US" sz="3600" b="1" dirty="0">
                <a:solidFill>
                  <a:srgbClr val="FFFF00"/>
                </a:solidFill>
              </a:rPr>
              <a:t>También da </a:t>
            </a:r>
            <a:r>
              <a:rPr lang="en-US" sz="3600" b="1" dirty="0" err="1">
                <a:solidFill>
                  <a:srgbClr val="FFFF00"/>
                </a:solidFill>
              </a:rPr>
              <a:t>oportunidad</a:t>
            </a:r>
            <a:r>
              <a:rPr lang="en-US" sz="3600" b="1" dirty="0">
                <a:solidFill>
                  <a:srgbClr val="FFFF00"/>
                </a:solidFill>
              </a:rPr>
              <a:t> para </a:t>
            </a:r>
            <a:r>
              <a:rPr lang="en-US" sz="3600" b="1" dirty="0" err="1">
                <a:solidFill>
                  <a:srgbClr val="FFFF00"/>
                </a:solidFill>
              </a:rPr>
              <a:t>que</a:t>
            </a:r>
            <a:r>
              <a:rPr lang="en-US" sz="3600" b="1" dirty="0">
                <a:solidFill>
                  <a:srgbClr val="FFFF00"/>
                </a:solidFill>
              </a:rPr>
              <a:t> </a:t>
            </a:r>
            <a:r>
              <a:rPr lang="en-US" sz="3600" b="1" dirty="0" err="1">
                <a:solidFill>
                  <a:srgbClr val="FFFF00"/>
                </a:solidFill>
              </a:rPr>
              <a:t>el</a:t>
            </a:r>
            <a:r>
              <a:rPr lang="en-US" sz="3600" b="1" dirty="0">
                <a:solidFill>
                  <a:srgbClr val="FFFF00"/>
                </a:solidFill>
              </a:rPr>
              <a:t> </a:t>
            </a:r>
            <a:r>
              <a:rPr lang="en-US" sz="3600" b="1" dirty="0" err="1">
                <a:solidFill>
                  <a:srgbClr val="FFFF00"/>
                </a:solidFill>
              </a:rPr>
              <a:t>ministro</a:t>
            </a:r>
            <a:r>
              <a:rPr lang="en-US" sz="3600" b="1" dirty="0">
                <a:solidFill>
                  <a:srgbClr val="FFFF00"/>
                </a:solidFill>
              </a:rPr>
              <a:t> </a:t>
            </a:r>
            <a:r>
              <a:rPr lang="en-US" sz="3600" b="1" dirty="0" err="1">
                <a:solidFill>
                  <a:srgbClr val="FFFF00"/>
                </a:solidFill>
              </a:rPr>
              <a:t>renuncie</a:t>
            </a:r>
            <a:r>
              <a:rPr lang="en-US" sz="3600" b="1" dirty="0">
                <a:solidFill>
                  <a:srgbClr val="FFFF00"/>
                </a:solidFill>
              </a:rPr>
              <a:t> de </a:t>
            </a:r>
            <a:r>
              <a:rPr lang="en-US" sz="3600" b="1" dirty="0" err="1">
                <a:solidFill>
                  <a:srgbClr val="FFFF00"/>
                </a:solidFill>
              </a:rPr>
              <a:t>voluntad</a:t>
            </a:r>
            <a:r>
              <a:rPr lang="en-US" sz="3600" b="1" dirty="0">
                <a:solidFill>
                  <a:srgbClr val="FFFF00"/>
                </a:solidFill>
              </a:rPr>
              <a:t> </a:t>
            </a:r>
            <a:r>
              <a:rPr lang="en-US" sz="3600" b="1" dirty="0" err="1">
                <a:solidFill>
                  <a:srgbClr val="FFFF00"/>
                </a:solidFill>
              </a:rPr>
              <a:t>propia</a:t>
            </a:r>
            <a:r>
              <a:rPr lang="en-US" sz="3600" b="1" dirty="0">
                <a:solidFill>
                  <a:srgbClr val="FFFF00"/>
                </a:solidFill>
              </a:rPr>
              <a:t> </a:t>
            </a:r>
            <a:r>
              <a:rPr lang="en-US" sz="3600" b="1" dirty="0" err="1">
                <a:solidFill>
                  <a:srgbClr val="FFFF00"/>
                </a:solidFill>
              </a:rPr>
              <a:t>si</a:t>
            </a:r>
            <a:r>
              <a:rPr lang="en-US" sz="3600" b="1" dirty="0">
                <a:solidFill>
                  <a:srgbClr val="FFFF00"/>
                </a:solidFill>
              </a:rPr>
              <a:t> </a:t>
            </a:r>
            <a:r>
              <a:rPr lang="en-US" sz="3600" b="1" dirty="0" err="1">
                <a:solidFill>
                  <a:srgbClr val="FFFF00"/>
                </a:solidFill>
              </a:rPr>
              <a:t>desea</a:t>
            </a:r>
            <a:r>
              <a:rPr lang="en-US" sz="3600" b="1" dirty="0">
                <a:solidFill>
                  <a:srgbClr val="FFFF00"/>
                </a:solidFill>
              </a:rPr>
              <a:t> </a:t>
            </a:r>
            <a:r>
              <a:rPr lang="en-US" sz="3600" b="1" dirty="0" err="1">
                <a:solidFill>
                  <a:srgbClr val="FFFF00"/>
                </a:solidFill>
              </a:rPr>
              <a:t>evitar</a:t>
            </a:r>
            <a:r>
              <a:rPr lang="en-US" sz="3600" b="1" dirty="0">
                <a:solidFill>
                  <a:srgbClr val="FFFF00"/>
                </a:solidFill>
              </a:rPr>
              <a:t> un </a:t>
            </a:r>
            <a:r>
              <a:rPr lang="en-US" sz="3600" b="1" dirty="0" err="1">
                <a:solidFill>
                  <a:srgbClr val="FFFF00"/>
                </a:solidFill>
              </a:rPr>
              <a:t>juicio</a:t>
            </a:r>
            <a:r>
              <a:rPr lang="en-US" sz="3600" b="1" dirty="0">
                <a:solidFill>
                  <a:srgbClr val="FFFF00"/>
                </a:solidFill>
              </a:rPr>
              <a:t>.</a:t>
            </a:r>
          </a:p>
          <a:p>
            <a:r>
              <a:rPr lang="en-US" sz="3600" b="1" dirty="0">
                <a:solidFill>
                  <a:srgbClr val="B5BEC3"/>
                </a:solidFill>
              </a:rPr>
              <a:t>The investigation enables the District Board to determine whether to proceed with a trial.</a:t>
            </a:r>
          </a:p>
          <a:p>
            <a:r>
              <a:rPr lang="en-US" sz="3600" b="1" dirty="0">
                <a:solidFill>
                  <a:srgbClr val="B5BEC3"/>
                </a:solidFill>
              </a:rPr>
              <a:t>It also gives the minister the opportunity to resign voluntarily if he wishes to avoid a trial.</a:t>
            </a:r>
          </a:p>
        </p:txBody>
      </p:sp>
    </p:spTree>
    <p:extLst>
      <p:ext uri="{BB962C8B-B14F-4D97-AF65-F5344CB8AC3E}">
        <p14:creationId xmlns:p14="http://schemas.microsoft.com/office/powerpoint/2010/main" val="49475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0A9802-AEC3-3BAC-881F-E92687B6912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A74806-14D0-8213-F74D-DD8860616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29D484-DA5B-DA67-75A2-409440626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B71C66-EC5C-2C3C-5252-52B73912E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05CB47-7CFB-3A0C-2210-4532CD84F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983518-3560-127A-DF1F-3009B0F8CF59}"/>
              </a:ext>
            </a:extLst>
          </p:cNvPr>
          <p:cNvSpPr txBox="1"/>
          <p:nvPr/>
        </p:nvSpPr>
        <p:spPr>
          <a:xfrm>
            <a:off x="448362" y="141910"/>
            <a:ext cx="11294509" cy="6617196"/>
          </a:xfrm>
          <a:prstGeom prst="rect">
            <a:avLst/>
          </a:prstGeom>
          <a:noFill/>
        </p:spPr>
        <p:txBody>
          <a:bodyPr wrap="square" rtlCol="0">
            <a:spAutoFit/>
          </a:bodyPr>
          <a:lstStyle/>
          <a:p>
            <a:r>
              <a:rPr lang="en-US" sz="4000" b="1" dirty="0">
                <a:solidFill>
                  <a:srgbClr val="FFFF00"/>
                </a:solidFill>
              </a:rPr>
              <a:t>¿</a:t>
            </a:r>
            <a:r>
              <a:rPr lang="en-US" sz="4000" b="1" dirty="0" err="1">
                <a:solidFill>
                  <a:srgbClr val="FFFF00"/>
                </a:solidFill>
              </a:rPr>
              <a:t>Qué</a:t>
            </a:r>
            <a:r>
              <a:rPr lang="en-US" sz="4000" b="1" dirty="0">
                <a:solidFill>
                  <a:srgbClr val="FFFF00"/>
                </a:solidFill>
              </a:rPr>
              <a:t> es </a:t>
            </a:r>
            <a:r>
              <a:rPr lang="en-US" sz="4000" b="1" dirty="0" err="1">
                <a:solidFill>
                  <a:srgbClr val="FFFF00"/>
                </a:solidFill>
              </a:rPr>
              <a:t>una</a:t>
            </a:r>
            <a:r>
              <a:rPr lang="en-US" sz="4000" b="1" dirty="0">
                <a:solidFill>
                  <a:srgbClr val="FFFF00"/>
                </a:solidFill>
              </a:rPr>
              <a:t> </a:t>
            </a:r>
            <a:r>
              <a:rPr lang="en-US" sz="4000" b="1" dirty="0" err="1">
                <a:solidFill>
                  <a:srgbClr val="FFFF00"/>
                </a:solidFill>
              </a:rPr>
              <a:t>acusación</a:t>
            </a:r>
            <a:r>
              <a:rPr lang="en-US" sz="4000" b="1" dirty="0">
                <a:solidFill>
                  <a:srgbClr val="FFFF00"/>
                </a:solidFill>
              </a:rPr>
              <a:t>?</a:t>
            </a:r>
            <a:br>
              <a:rPr lang="en-US" sz="4000" b="1" dirty="0">
                <a:solidFill>
                  <a:srgbClr val="B5BEC3"/>
                </a:solidFill>
              </a:rPr>
            </a:br>
            <a:r>
              <a:rPr lang="en-US" sz="4000" b="1" dirty="0">
                <a:solidFill>
                  <a:srgbClr val="B5BEC3"/>
                </a:solidFill>
              </a:rPr>
              <a:t>What is an accusation?</a:t>
            </a:r>
          </a:p>
          <a:p>
            <a:endParaRPr lang="en-US" sz="2000" b="1" dirty="0">
              <a:solidFill>
                <a:srgbClr val="B5BEC3"/>
              </a:solidFill>
            </a:endParaRPr>
          </a:p>
          <a:p>
            <a:r>
              <a:rPr lang="es-419" sz="3600" b="1" dirty="0">
                <a:solidFill>
                  <a:srgbClr val="FFFF00"/>
                </a:solidFill>
              </a:rPr>
              <a:t>Una acusación es una carta o correo electrónico recibido por un miembro de la Mesa Directiva Distrital que acusa a un pastor o ministro de pecados morales o eticos, (abuso infantil, acoso sexual, adulterio, fornicación, malversación de fondos, etc).</a:t>
            </a:r>
          </a:p>
          <a:p>
            <a:r>
              <a:rPr lang="en-US" sz="3600" b="1" dirty="0">
                <a:solidFill>
                  <a:srgbClr val="B5BEC3"/>
                </a:solidFill>
              </a:rPr>
              <a:t>An accusation is a letter or an email received by a District Board Member that accuses a minister of moral or ethic sins (child abuse, sexual harassment, adultery, fornication, embezzlement, </a:t>
            </a:r>
            <a:r>
              <a:rPr lang="en-US" sz="3600" b="1" dirty="0" err="1">
                <a:solidFill>
                  <a:srgbClr val="B5BEC3"/>
                </a:solidFill>
              </a:rPr>
              <a:t>etc</a:t>
            </a:r>
            <a:r>
              <a:rPr lang="en-US" sz="3600" b="1" dirty="0">
                <a:solidFill>
                  <a:srgbClr val="B5BEC3"/>
                </a:solidFill>
              </a:rPr>
              <a:t>). </a:t>
            </a:r>
          </a:p>
        </p:txBody>
      </p:sp>
    </p:spTree>
    <p:extLst>
      <p:ext uri="{BB962C8B-B14F-4D97-AF65-F5344CB8AC3E}">
        <p14:creationId xmlns:p14="http://schemas.microsoft.com/office/powerpoint/2010/main" val="376332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A406B-4E29-3558-4B72-4AEADEA10A1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BA9899-D672-FDFE-08EA-9DF5A7A3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7AFE8B-AEF2-AC89-CE1A-324B5EB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E91287-A023-7DD2-DD7B-566FAAC74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7D374-A79F-0FF1-E44C-3A5B302DF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3BF5A1-33DE-3E19-44B3-2A319748C511}"/>
              </a:ext>
            </a:extLst>
          </p:cNvPr>
          <p:cNvSpPr txBox="1"/>
          <p:nvPr/>
        </p:nvSpPr>
        <p:spPr>
          <a:xfrm>
            <a:off x="448362" y="141910"/>
            <a:ext cx="11294509" cy="6555641"/>
          </a:xfrm>
          <a:prstGeom prst="rect">
            <a:avLst/>
          </a:prstGeom>
          <a:noFill/>
        </p:spPr>
        <p:txBody>
          <a:bodyPr wrap="square" rtlCol="0">
            <a:spAutoFit/>
          </a:bodyPr>
          <a:lstStyle/>
          <a:p>
            <a:r>
              <a:rPr lang="en-US" sz="4000" b="1" dirty="0">
                <a:solidFill>
                  <a:srgbClr val="FFFF00"/>
                </a:solidFill>
              </a:rPr>
              <a:t>¿</a:t>
            </a:r>
            <a:r>
              <a:rPr lang="en-US" sz="4000" b="1" dirty="0" err="1">
                <a:solidFill>
                  <a:srgbClr val="FFFF00"/>
                </a:solidFill>
              </a:rPr>
              <a:t>Cómo</a:t>
            </a:r>
            <a:r>
              <a:rPr lang="en-US" sz="4000" b="1" dirty="0">
                <a:solidFill>
                  <a:srgbClr val="FFFF00"/>
                </a:solidFill>
              </a:rPr>
              <a:t> se </a:t>
            </a:r>
            <a:r>
              <a:rPr lang="en-US" sz="4000" b="1" dirty="0" err="1">
                <a:solidFill>
                  <a:srgbClr val="FFFF00"/>
                </a:solidFill>
              </a:rPr>
              <a:t>procede</a:t>
            </a:r>
            <a:r>
              <a:rPr lang="en-US" sz="4000" b="1" dirty="0">
                <a:solidFill>
                  <a:srgbClr val="FFFF00"/>
                </a:solidFill>
              </a:rPr>
              <a:t> a </a:t>
            </a:r>
            <a:r>
              <a:rPr lang="en-US" sz="4000" b="1" dirty="0" err="1">
                <a:solidFill>
                  <a:srgbClr val="FFFF00"/>
                </a:solidFill>
              </a:rPr>
              <a:t>investigación</a:t>
            </a:r>
            <a:r>
              <a:rPr lang="en-US" sz="4000" b="1" dirty="0">
                <a:solidFill>
                  <a:srgbClr val="FFFF00"/>
                </a:solidFill>
              </a:rPr>
              <a:t>?</a:t>
            </a:r>
            <a:br>
              <a:rPr lang="en-US" sz="4000" b="1" dirty="0">
                <a:solidFill>
                  <a:srgbClr val="B5BEC3"/>
                </a:solidFill>
              </a:rPr>
            </a:br>
            <a:r>
              <a:rPr lang="en-US" sz="4000" b="1" dirty="0">
                <a:solidFill>
                  <a:srgbClr val="B5BEC3"/>
                </a:solidFill>
              </a:rPr>
              <a:t>How do you proceed to investigate?</a:t>
            </a:r>
          </a:p>
          <a:p>
            <a:endParaRPr lang="en-US" sz="2000" b="1" dirty="0">
              <a:solidFill>
                <a:srgbClr val="B5BEC3"/>
              </a:solidFill>
            </a:endParaRPr>
          </a:p>
          <a:p>
            <a:r>
              <a:rPr lang="en-US" sz="3200" b="1" dirty="0">
                <a:solidFill>
                  <a:srgbClr val="FFFF00"/>
                </a:solidFill>
              </a:rPr>
              <a:t>La Mesa </a:t>
            </a:r>
            <a:r>
              <a:rPr lang="en-US" sz="3200" b="1" dirty="0" err="1">
                <a:solidFill>
                  <a:srgbClr val="FFFF00"/>
                </a:solidFill>
              </a:rPr>
              <a:t>Directiva</a:t>
            </a:r>
            <a:r>
              <a:rPr lang="en-US" sz="3200" b="1" dirty="0">
                <a:solidFill>
                  <a:srgbClr val="FFFF00"/>
                </a:solidFill>
              </a:rPr>
              <a:t> </a:t>
            </a:r>
            <a:r>
              <a:rPr lang="en-US" sz="3200" b="1" dirty="0" err="1">
                <a:solidFill>
                  <a:srgbClr val="FFFF00"/>
                </a:solidFill>
              </a:rPr>
              <a:t>Distrital</a:t>
            </a:r>
            <a:r>
              <a:rPr lang="en-US" sz="3200" b="1" dirty="0">
                <a:solidFill>
                  <a:srgbClr val="FFFF00"/>
                </a:solidFill>
              </a:rPr>
              <a:t> </a:t>
            </a:r>
            <a:r>
              <a:rPr lang="en-US" sz="3200" b="1" dirty="0" err="1">
                <a:solidFill>
                  <a:srgbClr val="FFFF00"/>
                </a:solidFill>
              </a:rPr>
              <a:t>en</a:t>
            </a:r>
            <a:r>
              <a:rPr lang="en-US" sz="3200" b="1" dirty="0">
                <a:solidFill>
                  <a:srgbClr val="FFFF00"/>
                </a:solidFill>
              </a:rPr>
              <a:t> </a:t>
            </a:r>
            <a:r>
              <a:rPr lang="en-US" sz="3200" b="1" dirty="0" err="1">
                <a:solidFill>
                  <a:srgbClr val="FFFF00"/>
                </a:solidFill>
              </a:rPr>
              <a:t>una</a:t>
            </a:r>
            <a:r>
              <a:rPr lang="en-US" sz="3200" b="1" dirty="0">
                <a:solidFill>
                  <a:srgbClr val="FFFF00"/>
                </a:solidFill>
              </a:rPr>
              <a:t> </a:t>
            </a:r>
            <a:r>
              <a:rPr lang="en-US" sz="3200" b="1" dirty="0" err="1">
                <a:solidFill>
                  <a:srgbClr val="FFFF00"/>
                </a:solidFill>
              </a:rPr>
              <a:t>reunión</a:t>
            </a:r>
            <a:r>
              <a:rPr lang="en-US" sz="3200" b="1" dirty="0">
                <a:solidFill>
                  <a:srgbClr val="FFFF00"/>
                </a:solidFill>
              </a:rPr>
              <a:t> </a:t>
            </a:r>
            <a:r>
              <a:rPr lang="en-US" sz="3200" b="1" dirty="0" err="1">
                <a:solidFill>
                  <a:srgbClr val="FFFF00"/>
                </a:solidFill>
              </a:rPr>
              <a:t>ordinaria</a:t>
            </a:r>
            <a:r>
              <a:rPr lang="en-US" sz="3200" b="1" dirty="0">
                <a:solidFill>
                  <a:srgbClr val="FFFF00"/>
                </a:solidFill>
              </a:rPr>
              <a:t> o </a:t>
            </a:r>
            <a:r>
              <a:rPr lang="en-US" sz="3200" b="1" dirty="0" err="1">
                <a:solidFill>
                  <a:srgbClr val="FFFF00"/>
                </a:solidFill>
              </a:rPr>
              <a:t>extraordinaria</a:t>
            </a:r>
            <a:r>
              <a:rPr lang="en-US" sz="3200" b="1" dirty="0">
                <a:solidFill>
                  <a:srgbClr val="FFFF00"/>
                </a:solidFill>
              </a:rPr>
              <a:t>, </a:t>
            </a:r>
            <a:r>
              <a:rPr lang="en-US" sz="3200" b="1" dirty="0" err="1">
                <a:solidFill>
                  <a:srgbClr val="FFFF00"/>
                </a:solidFill>
              </a:rPr>
              <a:t>revisa</a:t>
            </a:r>
            <a:r>
              <a:rPr lang="en-US" sz="3200" b="1" dirty="0">
                <a:solidFill>
                  <a:srgbClr val="FFFF00"/>
                </a:solidFill>
              </a:rPr>
              <a:t> la </a:t>
            </a:r>
            <a:r>
              <a:rPr lang="en-US" sz="3200" b="1" dirty="0" err="1">
                <a:solidFill>
                  <a:srgbClr val="FFFF00"/>
                </a:solidFill>
              </a:rPr>
              <a:t>acusación</a:t>
            </a:r>
            <a:r>
              <a:rPr lang="en-US" sz="3200" b="1" dirty="0">
                <a:solidFill>
                  <a:srgbClr val="FFFF00"/>
                </a:solidFill>
              </a:rPr>
              <a:t> y </a:t>
            </a:r>
            <a:r>
              <a:rPr lang="en-US" sz="3200" b="1" dirty="0" err="1">
                <a:solidFill>
                  <a:srgbClr val="FFFF00"/>
                </a:solidFill>
              </a:rPr>
              <a:t>nombra</a:t>
            </a:r>
            <a:r>
              <a:rPr lang="en-US" sz="3200" b="1" dirty="0">
                <a:solidFill>
                  <a:srgbClr val="FFFF00"/>
                </a:solidFill>
              </a:rPr>
              <a:t> a </a:t>
            </a:r>
            <a:r>
              <a:rPr lang="en-US" sz="3200" b="1" dirty="0" err="1">
                <a:solidFill>
                  <a:srgbClr val="FFFF00"/>
                </a:solidFill>
              </a:rPr>
              <a:t>los</a:t>
            </a:r>
            <a:r>
              <a:rPr lang="en-US" sz="3200" b="1" dirty="0">
                <a:solidFill>
                  <a:srgbClr val="FFFF00"/>
                </a:solidFill>
              </a:rPr>
              <a:t> </a:t>
            </a:r>
            <a:r>
              <a:rPr lang="en-US" sz="3200" b="1" dirty="0" err="1">
                <a:solidFill>
                  <a:srgbClr val="FFFF00"/>
                </a:solidFill>
              </a:rPr>
              <a:t>miembros</a:t>
            </a:r>
            <a:r>
              <a:rPr lang="en-US" sz="3200" b="1" dirty="0">
                <a:solidFill>
                  <a:srgbClr val="FFFF00"/>
                </a:solidFill>
              </a:rPr>
              <a:t> </a:t>
            </a:r>
            <a:r>
              <a:rPr lang="en-US" sz="3200" b="1" dirty="0" err="1">
                <a:solidFill>
                  <a:srgbClr val="FFFF00"/>
                </a:solidFill>
              </a:rPr>
              <a:t>necesarios</a:t>
            </a:r>
            <a:r>
              <a:rPr lang="en-US" sz="3200" b="1" dirty="0">
                <a:solidFill>
                  <a:srgbClr val="FFFF00"/>
                </a:solidFill>
              </a:rPr>
              <a:t> para </a:t>
            </a:r>
            <a:r>
              <a:rPr lang="en-US" sz="3200" b="1" dirty="0" err="1">
                <a:solidFill>
                  <a:srgbClr val="FFFF00"/>
                </a:solidFill>
              </a:rPr>
              <a:t>hablar</a:t>
            </a:r>
            <a:r>
              <a:rPr lang="en-US" sz="3200" b="1" dirty="0">
                <a:solidFill>
                  <a:srgbClr val="FFFF00"/>
                </a:solidFill>
              </a:rPr>
              <a:t> con </a:t>
            </a:r>
            <a:r>
              <a:rPr lang="en-US" sz="3200" b="1" dirty="0" err="1">
                <a:solidFill>
                  <a:srgbClr val="FFFF00"/>
                </a:solidFill>
              </a:rPr>
              <a:t>el</a:t>
            </a:r>
            <a:r>
              <a:rPr lang="en-US" sz="3200" b="1" dirty="0">
                <a:solidFill>
                  <a:srgbClr val="FFFF00"/>
                </a:solidFill>
              </a:rPr>
              <a:t> </a:t>
            </a:r>
            <a:r>
              <a:rPr lang="en-US" sz="3200" b="1" dirty="0" err="1">
                <a:solidFill>
                  <a:srgbClr val="FFFF00"/>
                </a:solidFill>
              </a:rPr>
              <a:t>ministro</a:t>
            </a:r>
            <a:r>
              <a:rPr lang="en-US" sz="3200" b="1" dirty="0">
                <a:solidFill>
                  <a:srgbClr val="FFFF00"/>
                </a:solidFill>
              </a:rPr>
              <a:t> </a:t>
            </a:r>
            <a:r>
              <a:rPr lang="en-US" sz="3200" b="1" dirty="0" err="1">
                <a:solidFill>
                  <a:srgbClr val="FFFF00"/>
                </a:solidFill>
              </a:rPr>
              <a:t>acusado</a:t>
            </a:r>
            <a:r>
              <a:rPr lang="en-US" sz="3200" b="1" dirty="0">
                <a:solidFill>
                  <a:srgbClr val="FFFF00"/>
                </a:solidFill>
              </a:rPr>
              <a:t> y con la </a:t>
            </a:r>
            <a:r>
              <a:rPr lang="en-US" sz="3200" b="1" dirty="0" err="1">
                <a:solidFill>
                  <a:srgbClr val="FFFF00"/>
                </a:solidFill>
              </a:rPr>
              <a:t>parte</a:t>
            </a:r>
            <a:r>
              <a:rPr lang="en-US" sz="3200" b="1" dirty="0">
                <a:solidFill>
                  <a:srgbClr val="FFFF00"/>
                </a:solidFill>
              </a:rPr>
              <a:t> </a:t>
            </a:r>
            <a:r>
              <a:rPr lang="en-US" sz="3200" b="1" dirty="0" err="1">
                <a:solidFill>
                  <a:srgbClr val="FFFF00"/>
                </a:solidFill>
              </a:rPr>
              <a:t>acusadora</a:t>
            </a:r>
            <a:r>
              <a:rPr lang="en-US" sz="3200" b="1" dirty="0">
                <a:solidFill>
                  <a:srgbClr val="FFFF00"/>
                </a:solidFill>
              </a:rPr>
              <a:t>. El </a:t>
            </a:r>
            <a:r>
              <a:rPr lang="en-US" sz="3200" b="1" dirty="0" err="1">
                <a:solidFill>
                  <a:srgbClr val="FFFF00"/>
                </a:solidFill>
              </a:rPr>
              <a:t>Secretario</a:t>
            </a:r>
            <a:r>
              <a:rPr lang="en-US" sz="3200" b="1" dirty="0">
                <a:solidFill>
                  <a:srgbClr val="FFFF00"/>
                </a:solidFill>
              </a:rPr>
              <a:t> </a:t>
            </a:r>
            <a:r>
              <a:rPr lang="en-US" sz="3200" b="1" dirty="0" err="1">
                <a:solidFill>
                  <a:srgbClr val="FFFF00"/>
                </a:solidFill>
              </a:rPr>
              <a:t>verifica</a:t>
            </a:r>
            <a:r>
              <a:rPr lang="en-US" sz="3200" b="1" dirty="0">
                <a:solidFill>
                  <a:srgbClr val="FFFF00"/>
                </a:solidFill>
              </a:rPr>
              <a:t> </a:t>
            </a:r>
            <a:r>
              <a:rPr lang="en-US" sz="3200" b="1" dirty="0" err="1">
                <a:solidFill>
                  <a:srgbClr val="FFFF00"/>
                </a:solidFill>
              </a:rPr>
              <a:t>que</a:t>
            </a:r>
            <a:r>
              <a:rPr lang="en-US" sz="3200" b="1" dirty="0">
                <a:solidFill>
                  <a:srgbClr val="FFFF00"/>
                </a:solidFill>
              </a:rPr>
              <a:t> </a:t>
            </a:r>
            <a:r>
              <a:rPr lang="en-US" sz="3200" b="1" dirty="0" err="1">
                <a:solidFill>
                  <a:srgbClr val="FFFF00"/>
                </a:solidFill>
              </a:rPr>
              <a:t>en</a:t>
            </a:r>
            <a:r>
              <a:rPr lang="en-US" sz="3200" b="1" dirty="0">
                <a:solidFill>
                  <a:srgbClr val="FFFF00"/>
                </a:solidFill>
              </a:rPr>
              <a:t> </a:t>
            </a:r>
            <a:r>
              <a:rPr lang="en-US" sz="3200" b="1" dirty="0" err="1">
                <a:solidFill>
                  <a:srgbClr val="FFFF00"/>
                </a:solidFill>
              </a:rPr>
              <a:t>el</a:t>
            </a:r>
            <a:r>
              <a:rPr lang="en-US" sz="3200" b="1" dirty="0">
                <a:solidFill>
                  <a:srgbClr val="FFFF00"/>
                </a:solidFill>
              </a:rPr>
              <a:t> acta </a:t>
            </a:r>
            <a:r>
              <a:rPr lang="en-US" sz="3200" b="1" dirty="0" err="1">
                <a:solidFill>
                  <a:srgbClr val="FFFF00"/>
                </a:solidFill>
              </a:rPr>
              <a:t>quedó</a:t>
            </a:r>
            <a:r>
              <a:rPr lang="en-US" sz="3200" b="1" dirty="0">
                <a:solidFill>
                  <a:srgbClr val="FFFF00"/>
                </a:solidFill>
              </a:rPr>
              <a:t> </a:t>
            </a:r>
            <a:r>
              <a:rPr lang="en-US" sz="3200" b="1" dirty="0" err="1">
                <a:solidFill>
                  <a:srgbClr val="FFFF00"/>
                </a:solidFill>
              </a:rPr>
              <a:t>escrito</a:t>
            </a:r>
            <a:r>
              <a:rPr lang="en-US" sz="3200" b="1" dirty="0">
                <a:solidFill>
                  <a:srgbClr val="FFFF00"/>
                </a:solidFill>
              </a:rPr>
              <a:t> </a:t>
            </a:r>
            <a:r>
              <a:rPr lang="en-US" sz="3200" b="1" dirty="0" err="1">
                <a:solidFill>
                  <a:srgbClr val="FFFF00"/>
                </a:solidFill>
              </a:rPr>
              <a:t>que</a:t>
            </a:r>
            <a:r>
              <a:rPr lang="en-US" sz="3200" b="1" dirty="0">
                <a:solidFill>
                  <a:srgbClr val="FFFF00"/>
                </a:solidFill>
              </a:rPr>
              <a:t> se </a:t>
            </a:r>
            <a:r>
              <a:rPr lang="en-US" sz="3200" b="1" dirty="0" err="1">
                <a:solidFill>
                  <a:srgbClr val="FFFF00"/>
                </a:solidFill>
              </a:rPr>
              <a:t>nombró</a:t>
            </a:r>
            <a:r>
              <a:rPr lang="en-US" sz="3200" b="1" dirty="0">
                <a:solidFill>
                  <a:srgbClr val="FFFF00"/>
                </a:solidFill>
              </a:rPr>
              <a:t> </a:t>
            </a:r>
            <a:r>
              <a:rPr lang="en-US" sz="3200" b="1" dirty="0" err="1">
                <a:solidFill>
                  <a:srgbClr val="FFFF00"/>
                </a:solidFill>
              </a:rPr>
              <a:t>una</a:t>
            </a:r>
            <a:r>
              <a:rPr lang="en-US" sz="3200" b="1" dirty="0">
                <a:solidFill>
                  <a:srgbClr val="FFFF00"/>
                </a:solidFill>
              </a:rPr>
              <a:t> Comisión de </a:t>
            </a:r>
            <a:r>
              <a:rPr lang="en-US" sz="3200" b="1" dirty="0" err="1">
                <a:solidFill>
                  <a:srgbClr val="FFFF00"/>
                </a:solidFill>
              </a:rPr>
              <a:t>Investigación</a:t>
            </a:r>
            <a:r>
              <a:rPr lang="en-US" sz="3200" b="1" dirty="0">
                <a:solidFill>
                  <a:srgbClr val="FFFF00"/>
                </a:solidFill>
              </a:rPr>
              <a:t>.</a:t>
            </a:r>
          </a:p>
          <a:p>
            <a:r>
              <a:rPr lang="en-US" sz="3200" b="1" dirty="0">
                <a:solidFill>
                  <a:srgbClr val="B5BEC3"/>
                </a:solidFill>
              </a:rPr>
              <a:t>The District Board in an ordinary or extraordinary meeting reviews the accusation and appoints the necessary members to speak to the accused minister and to the accusing party. The Secretary verifies that the minutes state that an investigative committee was appointed.</a:t>
            </a:r>
          </a:p>
        </p:txBody>
      </p:sp>
    </p:spTree>
    <p:extLst>
      <p:ext uri="{BB962C8B-B14F-4D97-AF65-F5344CB8AC3E}">
        <p14:creationId xmlns:p14="http://schemas.microsoft.com/office/powerpoint/2010/main" val="197153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88A25F-E9DC-29A2-3047-AAAC14454E6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A4AF5A-7CCC-3709-F468-07543E91C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C21047-EBFC-E2C8-D081-DE9B02D1F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74D390-C4ED-129F-5C8D-E9AD93DDE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87228B-575F-2561-CCE3-8ACBEAF28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FDE578-8F67-0301-BF89-70C9CB637144}"/>
              </a:ext>
            </a:extLst>
          </p:cNvPr>
          <p:cNvSpPr txBox="1"/>
          <p:nvPr/>
        </p:nvSpPr>
        <p:spPr>
          <a:xfrm>
            <a:off x="448362" y="141910"/>
            <a:ext cx="11294509" cy="6217087"/>
          </a:xfrm>
          <a:prstGeom prst="rect">
            <a:avLst/>
          </a:prstGeom>
          <a:noFill/>
        </p:spPr>
        <p:txBody>
          <a:bodyPr wrap="square" rtlCol="0">
            <a:spAutoFit/>
          </a:bodyPr>
          <a:lstStyle/>
          <a:p>
            <a:r>
              <a:rPr lang="en-US" sz="4000" b="1" dirty="0" err="1">
                <a:solidFill>
                  <a:srgbClr val="FFFF00"/>
                </a:solidFill>
              </a:rPr>
              <a:t>Consultas</a:t>
            </a:r>
            <a:r>
              <a:rPr lang="en-US" sz="4000" b="1" dirty="0">
                <a:solidFill>
                  <a:srgbClr val="FFFF00"/>
                </a:solidFill>
              </a:rPr>
              <a:t> </a:t>
            </a:r>
            <a:r>
              <a:rPr lang="en-US" sz="4000" b="1" dirty="0" err="1">
                <a:solidFill>
                  <a:srgbClr val="FFFF00"/>
                </a:solidFill>
              </a:rPr>
              <a:t>Legales</a:t>
            </a:r>
            <a:br>
              <a:rPr lang="en-US" sz="4000" b="1" dirty="0">
                <a:solidFill>
                  <a:srgbClr val="B5BEC3"/>
                </a:solidFill>
              </a:rPr>
            </a:br>
            <a:r>
              <a:rPr lang="en-US" sz="4000" b="1" dirty="0">
                <a:solidFill>
                  <a:srgbClr val="B5BEC3"/>
                </a:solidFill>
              </a:rPr>
              <a:t>Legal Consultations</a:t>
            </a:r>
          </a:p>
          <a:p>
            <a:endParaRPr lang="en-US" b="1" dirty="0">
              <a:solidFill>
                <a:srgbClr val="FFFF00"/>
              </a:solidFill>
            </a:endParaRPr>
          </a:p>
          <a:p>
            <a:r>
              <a:rPr lang="en-US" sz="3000" b="1" dirty="0">
                <a:solidFill>
                  <a:srgbClr val="FFFF00"/>
                </a:solidFill>
              </a:rPr>
              <a:t>Cuando </a:t>
            </a:r>
            <a:r>
              <a:rPr lang="en-US" sz="3000" b="1" dirty="0" err="1">
                <a:solidFill>
                  <a:srgbClr val="FFFF00"/>
                </a:solidFill>
              </a:rPr>
              <a:t>una</a:t>
            </a:r>
            <a:r>
              <a:rPr lang="en-US" sz="3000" b="1" dirty="0">
                <a:solidFill>
                  <a:srgbClr val="FFFF00"/>
                </a:solidFill>
              </a:rPr>
              <a:t> </a:t>
            </a:r>
            <a:r>
              <a:rPr lang="en-US" sz="3000" b="1" dirty="0" err="1">
                <a:solidFill>
                  <a:srgbClr val="FFFF00"/>
                </a:solidFill>
              </a:rPr>
              <a:t>acusación</a:t>
            </a:r>
            <a:r>
              <a:rPr lang="en-US" sz="3000" b="1" dirty="0">
                <a:solidFill>
                  <a:srgbClr val="FFFF00"/>
                </a:solidFill>
              </a:rPr>
              <a:t> surge es </a:t>
            </a:r>
            <a:r>
              <a:rPr lang="en-US" sz="3000" b="1" dirty="0" err="1">
                <a:solidFill>
                  <a:srgbClr val="FFFF00"/>
                </a:solidFill>
              </a:rPr>
              <a:t>importante</a:t>
            </a:r>
            <a:r>
              <a:rPr lang="en-US" sz="3000" b="1" dirty="0">
                <a:solidFill>
                  <a:srgbClr val="FFFF00"/>
                </a:solidFill>
              </a:rPr>
              <a:t> </a:t>
            </a:r>
            <a:r>
              <a:rPr lang="en-US" sz="3000" b="1" dirty="0" err="1">
                <a:solidFill>
                  <a:srgbClr val="FFFF00"/>
                </a:solidFill>
              </a:rPr>
              <a:t>consultar</a:t>
            </a:r>
            <a:r>
              <a:rPr lang="en-US" sz="3000" b="1" dirty="0">
                <a:solidFill>
                  <a:srgbClr val="FFFF00"/>
                </a:solidFill>
              </a:rPr>
              <a:t> con </a:t>
            </a:r>
            <a:r>
              <a:rPr lang="en-US" sz="3000" b="1" dirty="0" err="1">
                <a:solidFill>
                  <a:srgbClr val="FFFF00"/>
                </a:solidFill>
              </a:rPr>
              <a:t>el</a:t>
            </a:r>
            <a:r>
              <a:rPr lang="en-US" sz="3000" b="1" dirty="0">
                <a:solidFill>
                  <a:srgbClr val="FFFF00"/>
                </a:solidFill>
              </a:rPr>
              <a:t> mentor de la Mesa </a:t>
            </a:r>
            <a:r>
              <a:rPr lang="en-US" sz="3000" b="1" dirty="0" err="1">
                <a:solidFill>
                  <a:srgbClr val="FFFF00"/>
                </a:solidFill>
              </a:rPr>
              <a:t>Directiva</a:t>
            </a:r>
            <a:r>
              <a:rPr lang="en-US" sz="3000" b="1" dirty="0">
                <a:solidFill>
                  <a:srgbClr val="FFFF00"/>
                </a:solidFill>
              </a:rPr>
              <a:t> General, </a:t>
            </a:r>
            <a:r>
              <a:rPr lang="en-US" sz="3000" b="1" dirty="0" err="1">
                <a:solidFill>
                  <a:srgbClr val="FFFF00"/>
                </a:solidFill>
              </a:rPr>
              <a:t>quienes</a:t>
            </a:r>
            <a:r>
              <a:rPr lang="en-US" sz="3000" b="1" dirty="0">
                <a:solidFill>
                  <a:srgbClr val="FFFF00"/>
                </a:solidFill>
              </a:rPr>
              <a:t> </a:t>
            </a:r>
            <a:r>
              <a:rPr lang="en-US" sz="3000" b="1" dirty="0" err="1">
                <a:solidFill>
                  <a:srgbClr val="FFFF00"/>
                </a:solidFill>
              </a:rPr>
              <a:t>determinarán</a:t>
            </a:r>
            <a:r>
              <a:rPr lang="en-US" sz="3000" b="1" dirty="0">
                <a:solidFill>
                  <a:srgbClr val="FFFF00"/>
                </a:solidFill>
              </a:rPr>
              <a:t> </a:t>
            </a:r>
            <a:r>
              <a:rPr lang="en-US" sz="3000" b="1" dirty="0" err="1">
                <a:solidFill>
                  <a:srgbClr val="FFFF00"/>
                </a:solidFill>
              </a:rPr>
              <a:t>si</a:t>
            </a:r>
            <a:r>
              <a:rPr lang="en-US" sz="3000" b="1" dirty="0">
                <a:solidFill>
                  <a:srgbClr val="FFFF00"/>
                </a:solidFill>
              </a:rPr>
              <a:t> se </a:t>
            </a:r>
            <a:r>
              <a:rPr lang="en-US" sz="3000" b="1" dirty="0" err="1">
                <a:solidFill>
                  <a:srgbClr val="FFFF00"/>
                </a:solidFill>
              </a:rPr>
              <a:t>necesita</a:t>
            </a:r>
            <a:r>
              <a:rPr lang="en-US" sz="3000" b="1" dirty="0">
                <a:solidFill>
                  <a:srgbClr val="FFFF00"/>
                </a:solidFill>
              </a:rPr>
              <a:t> </a:t>
            </a:r>
            <a:r>
              <a:rPr lang="en-US" sz="3000" b="1" dirty="0" err="1">
                <a:solidFill>
                  <a:srgbClr val="FFFF00"/>
                </a:solidFill>
              </a:rPr>
              <a:t>consultar</a:t>
            </a:r>
            <a:r>
              <a:rPr lang="en-US" sz="3000" b="1" dirty="0">
                <a:solidFill>
                  <a:srgbClr val="FFFF00"/>
                </a:solidFill>
              </a:rPr>
              <a:t> con </a:t>
            </a:r>
            <a:r>
              <a:rPr lang="en-US" sz="3000" b="1" dirty="0" err="1">
                <a:solidFill>
                  <a:srgbClr val="FFFF00"/>
                </a:solidFill>
              </a:rPr>
              <a:t>el</a:t>
            </a:r>
            <a:r>
              <a:rPr lang="en-US" sz="3000" b="1" dirty="0">
                <a:solidFill>
                  <a:srgbClr val="FFFF00"/>
                </a:solidFill>
              </a:rPr>
              <a:t> </a:t>
            </a:r>
            <a:r>
              <a:rPr lang="en-US" sz="3000" b="1" dirty="0" err="1">
                <a:solidFill>
                  <a:srgbClr val="FFFF00"/>
                </a:solidFill>
              </a:rPr>
              <a:t>Consejero</a:t>
            </a:r>
            <a:r>
              <a:rPr lang="en-US" sz="3000" b="1" dirty="0">
                <a:solidFill>
                  <a:srgbClr val="FFFF00"/>
                </a:solidFill>
              </a:rPr>
              <a:t> Legal. Toda consulta con </a:t>
            </a:r>
            <a:r>
              <a:rPr lang="en-US" sz="3000" b="1" dirty="0" err="1">
                <a:solidFill>
                  <a:srgbClr val="FFFF00"/>
                </a:solidFill>
              </a:rPr>
              <a:t>el</a:t>
            </a:r>
            <a:r>
              <a:rPr lang="en-US" sz="3000" b="1" dirty="0">
                <a:solidFill>
                  <a:srgbClr val="FFFF00"/>
                </a:solidFill>
              </a:rPr>
              <a:t> </a:t>
            </a:r>
            <a:r>
              <a:rPr lang="en-US" sz="3000" b="1" dirty="0" err="1">
                <a:solidFill>
                  <a:srgbClr val="FFFF00"/>
                </a:solidFill>
              </a:rPr>
              <a:t>Consejero</a:t>
            </a:r>
            <a:r>
              <a:rPr lang="en-US" sz="3000" b="1" dirty="0">
                <a:solidFill>
                  <a:srgbClr val="FFFF00"/>
                </a:solidFill>
              </a:rPr>
              <a:t> Legal </a:t>
            </a:r>
            <a:r>
              <a:rPr lang="en-US" sz="3000" b="1" dirty="0" err="1">
                <a:solidFill>
                  <a:srgbClr val="FFFF00"/>
                </a:solidFill>
              </a:rPr>
              <a:t>debe</a:t>
            </a:r>
            <a:r>
              <a:rPr lang="en-US" sz="3000" b="1" dirty="0">
                <a:solidFill>
                  <a:srgbClr val="FFFF00"/>
                </a:solidFill>
              </a:rPr>
              <a:t> </a:t>
            </a:r>
            <a:r>
              <a:rPr lang="en-US" sz="3000" b="1" dirty="0" err="1">
                <a:solidFill>
                  <a:srgbClr val="FFFF00"/>
                </a:solidFill>
              </a:rPr>
              <a:t>hacerse</a:t>
            </a:r>
            <a:r>
              <a:rPr lang="en-US" sz="3000" b="1" dirty="0">
                <a:solidFill>
                  <a:srgbClr val="FFFF00"/>
                </a:solidFill>
              </a:rPr>
              <a:t> </a:t>
            </a:r>
            <a:r>
              <a:rPr lang="en-US" sz="3000" b="1" dirty="0" err="1">
                <a:solidFill>
                  <a:srgbClr val="FFFF00"/>
                </a:solidFill>
              </a:rPr>
              <a:t>por</a:t>
            </a:r>
            <a:r>
              <a:rPr lang="en-US" sz="3000" b="1" dirty="0">
                <a:solidFill>
                  <a:srgbClr val="FFFF00"/>
                </a:solidFill>
              </a:rPr>
              <a:t> </a:t>
            </a:r>
            <a:r>
              <a:rPr lang="en-US" sz="3000" b="1" dirty="0" err="1">
                <a:solidFill>
                  <a:srgbClr val="FFFF00"/>
                </a:solidFill>
              </a:rPr>
              <a:t>referencia</a:t>
            </a:r>
            <a:r>
              <a:rPr lang="en-US" sz="3000" b="1" dirty="0">
                <a:solidFill>
                  <a:srgbClr val="FFFF00"/>
                </a:solidFill>
              </a:rPr>
              <a:t> del Presidente, </a:t>
            </a:r>
            <a:r>
              <a:rPr lang="en-US" sz="3000" b="1" dirty="0" err="1">
                <a:solidFill>
                  <a:srgbClr val="FFFF00"/>
                </a:solidFill>
              </a:rPr>
              <a:t>Vicepresidente</a:t>
            </a:r>
            <a:r>
              <a:rPr lang="en-US" sz="3000" b="1" dirty="0">
                <a:solidFill>
                  <a:srgbClr val="FFFF00"/>
                </a:solidFill>
              </a:rPr>
              <a:t>, </a:t>
            </a:r>
            <a:r>
              <a:rPr lang="en-US" sz="3000" b="1" dirty="0" err="1">
                <a:solidFill>
                  <a:srgbClr val="FFFF00"/>
                </a:solidFill>
              </a:rPr>
              <a:t>Secretario</a:t>
            </a:r>
            <a:r>
              <a:rPr lang="en-US" sz="3000" b="1" dirty="0">
                <a:solidFill>
                  <a:srgbClr val="FFFF00"/>
                </a:solidFill>
              </a:rPr>
              <a:t> General o </a:t>
            </a:r>
            <a:r>
              <a:rPr lang="en-US" sz="3000" b="1" dirty="0" err="1">
                <a:solidFill>
                  <a:srgbClr val="FFFF00"/>
                </a:solidFill>
              </a:rPr>
              <a:t>el</a:t>
            </a:r>
            <a:r>
              <a:rPr lang="en-US" sz="3000" b="1" dirty="0">
                <a:solidFill>
                  <a:srgbClr val="FFFF00"/>
                </a:solidFill>
              </a:rPr>
              <a:t> mentor.</a:t>
            </a:r>
          </a:p>
          <a:p>
            <a:r>
              <a:rPr lang="en-US" sz="3000" b="1" dirty="0">
                <a:solidFill>
                  <a:srgbClr val="B5BEC3"/>
                </a:solidFill>
              </a:rPr>
              <a:t>When an accusation arises it is important to consult with a General Board Member, who shall determine whether to consult with Legal Counsel. All consultation with the Legal Counsel of the church shall be done by referral of the President, Vice President or General Secretary or GB mentor.</a:t>
            </a:r>
          </a:p>
        </p:txBody>
      </p:sp>
    </p:spTree>
    <p:extLst>
      <p:ext uri="{BB962C8B-B14F-4D97-AF65-F5344CB8AC3E}">
        <p14:creationId xmlns:p14="http://schemas.microsoft.com/office/powerpoint/2010/main" val="336864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E28EA1-D7D5-3BEC-8818-86FCD7F1DE1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235A3B-118F-802A-235E-F7B3B8C2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8ED616-5667-D8D7-72F5-37A74EC11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4EB6C9-DDF0-EADD-C4D5-E0F0B37A7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F3360D-905F-F7A4-292C-2952B393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439B3C-97CE-D4D3-D748-963A4CDA8017}"/>
              </a:ext>
            </a:extLst>
          </p:cNvPr>
          <p:cNvSpPr txBox="1"/>
          <p:nvPr/>
        </p:nvSpPr>
        <p:spPr>
          <a:xfrm>
            <a:off x="448362" y="141910"/>
            <a:ext cx="11294509" cy="6617196"/>
          </a:xfrm>
          <a:prstGeom prst="rect">
            <a:avLst/>
          </a:prstGeom>
          <a:noFill/>
        </p:spPr>
        <p:txBody>
          <a:bodyPr wrap="square" rtlCol="0">
            <a:spAutoFit/>
          </a:bodyPr>
          <a:lstStyle/>
          <a:p>
            <a:r>
              <a:rPr lang="en-US" sz="4400" b="1" dirty="0" err="1">
                <a:solidFill>
                  <a:srgbClr val="FFFF00"/>
                </a:solidFill>
              </a:rPr>
              <a:t>Suspensión</a:t>
            </a:r>
            <a:br>
              <a:rPr lang="en-US" sz="4000" b="1" dirty="0">
                <a:solidFill>
                  <a:srgbClr val="FFFF00"/>
                </a:solidFill>
              </a:rPr>
            </a:br>
            <a:endParaRPr lang="en-US" sz="2000" b="1" dirty="0">
              <a:solidFill>
                <a:schemeClr val="bg1">
                  <a:lumMod val="65000"/>
                </a:schemeClr>
              </a:solidFill>
            </a:endParaRPr>
          </a:p>
          <a:p>
            <a:r>
              <a:rPr lang="en-US" sz="3600" b="1" dirty="0">
                <a:solidFill>
                  <a:srgbClr val="FFFF00"/>
                </a:solidFill>
              </a:rPr>
              <a:t>Si </a:t>
            </a:r>
            <a:r>
              <a:rPr lang="en-US" sz="3600" b="1" dirty="0" err="1">
                <a:solidFill>
                  <a:srgbClr val="FFFF00"/>
                </a:solidFill>
              </a:rPr>
              <a:t>el</a:t>
            </a:r>
            <a:r>
              <a:rPr lang="en-US" sz="3600" b="1" dirty="0">
                <a:solidFill>
                  <a:srgbClr val="FFFF00"/>
                </a:solidFill>
              </a:rPr>
              <a:t> </a:t>
            </a:r>
            <a:r>
              <a:rPr lang="en-US" sz="3600" b="1" dirty="0" err="1">
                <a:solidFill>
                  <a:srgbClr val="FFFF00"/>
                </a:solidFill>
              </a:rPr>
              <a:t>consejero</a:t>
            </a:r>
            <a:r>
              <a:rPr lang="en-US" sz="3600" b="1" dirty="0">
                <a:solidFill>
                  <a:srgbClr val="FFFF00"/>
                </a:solidFill>
              </a:rPr>
              <a:t> legal </a:t>
            </a:r>
            <a:r>
              <a:rPr lang="en-US" sz="3600" b="1" dirty="0" err="1">
                <a:solidFill>
                  <a:srgbClr val="FFFF00"/>
                </a:solidFill>
              </a:rPr>
              <a:t>recomienda</a:t>
            </a:r>
            <a:r>
              <a:rPr lang="en-US" sz="3600" b="1" dirty="0">
                <a:solidFill>
                  <a:srgbClr val="FFFF00"/>
                </a:solidFill>
              </a:rPr>
              <a:t> </a:t>
            </a:r>
            <a:r>
              <a:rPr lang="en-US" sz="3600" b="1" dirty="0" err="1">
                <a:solidFill>
                  <a:srgbClr val="FFFF00"/>
                </a:solidFill>
              </a:rPr>
              <a:t>una</a:t>
            </a:r>
            <a:r>
              <a:rPr lang="en-US" sz="3600" b="1" dirty="0">
                <a:solidFill>
                  <a:srgbClr val="FFFF00"/>
                </a:solidFill>
              </a:rPr>
              <a:t> suspension (y la </a:t>
            </a:r>
            <a:r>
              <a:rPr lang="en-US" sz="3600" b="1" dirty="0" err="1">
                <a:solidFill>
                  <a:srgbClr val="FFFF00"/>
                </a:solidFill>
              </a:rPr>
              <a:t>aprueba</a:t>
            </a:r>
            <a:r>
              <a:rPr lang="en-US" sz="3600" b="1" dirty="0">
                <a:solidFill>
                  <a:srgbClr val="FFFF00"/>
                </a:solidFill>
              </a:rPr>
              <a:t> la Mesa </a:t>
            </a:r>
            <a:r>
              <a:rPr lang="en-US" sz="3600" b="1" dirty="0" err="1">
                <a:solidFill>
                  <a:srgbClr val="FFFF00"/>
                </a:solidFill>
              </a:rPr>
              <a:t>Directiva</a:t>
            </a:r>
            <a:r>
              <a:rPr lang="en-US" sz="3600" b="1" dirty="0">
                <a:solidFill>
                  <a:srgbClr val="FFFF00"/>
                </a:solidFill>
              </a:rPr>
              <a:t> General), </a:t>
            </a:r>
            <a:r>
              <a:rPr lang="en-US" sz="3600" b="1" dirty="0" err="1">
                <a:solidFill>
                  <a:srgbClr val="FFFF00"/>
                </a:solidFill>
              </a:rPr>
              <a:t>mientras</a:t>
            </a:r>
            <a:r>
              <a:rPr lang="en-US" sz="3600" b="1" dirty="0">
                <a:solidFill>
                  <a:srgbClr val="FFFF00"/>
                </a:solidFill>
              </a:rPr>
              <a:t> </a:t>
            </a:r>
            <a:r>
              <a:rPr lang="en-US" sz="3600" b="1" dirty="0" err="1">
                <a:solidFill>
                  <a:srgbClr val="FFFF00"/>
                </a:solidFill>
              </a:rPr>
              <a:t>que</a:t>
            </a:r>
            <a:r>
              <a:rPr lang="en-US" sz="3600" b="1" dirty="0">
                <a:solidFill>
                  <a:srgbClr val="FFFF00"/>
                </a:solidFill>
              </a:rPr>
              <a:t> la Mesa </a:t>
            </a:r>
            <a:r>
              <a:rPr lang="en-US" sz="3600" b="1" dirty="0" err="1">
                <a:solidFill>
                  <a:srgbClr val="FFFF00"/>
                </a:solidFill>
              </a:rPr>
              <a:t>Directiva</a:t>
            </a:r>
            <a:r>
              <a:rPr lang="en-US" sz="3600" b="1" dirty="0">
                <a:solidFill>
                  <a:srgbClr val="FFFF00"/>
                </a:solidFill>
              </a:rPr>
              <a:t> </a:t>
            </a:r>
            <a:r>
              <a:rPr lang="en-US" sz="3600" b="1" dirty="0" err="1">
                <a:solidFill>
                  <a:srgbClr val="FFFF00"/>
                </a:solidFill>
              </a:rPr>
              <a:t>Distrital</a:t>
            </a:r>
            <a:r>
              <a:rPr lang="en-US" sz="3600" b="1" dirty="0">
                <a:solidFill>
                  <a:srgbClr val="FFFF00"/>
                </a:solidFill>
              </a:rPr>
              <a:t> </a:t>
            </a:r>
            <a:r>
              <a:rPr lang="en-US" sz="3600" b="1" dirty="0" err="1">
                <a:solidFill>
                  <a:srgbClr val="FFFF00"/>
                </a:solidFill>
              </a:rPr>
              <a:t>hace</a:t>
            </a:r>
            <a:r>
              <a:rPr lang="en-US" sz="3600" b="1" dirty="0">
                <a:solidFill>
                  <a:srgbClr val="FFFF00"/>
                </a:solidFill>
              </a:rPr>
              <a:t> la </a:t>
            </a:r>
            <a:r>
              <a:rPr lang="en-US" sz="3600" b="1" dirty="0" err="1">
                <a:solidFill>
                  <a:srgbClr val="FFFF00"/>
                </a:solidFill>
              </a:rPr>
              <a:t>investigación</a:t>
            </a:r>
            <a:r>
              <a:rPr lang="en-US" sz="3600" b="1" dirty="0">
                <a:solidFill>
                  <a:srgbClr val="FFFF00"/>
                </a:solidFill>
              </a:rPr>
              <a:t>, para decider </a:t>
            </a:r>
            <a:r>
              <a:rPr lang="en-US" sz="3600" b="1" dirty="0" err="1">
                <a:solidFill>
                  <a:srgbClr val="FFFF00"/>
                </a:solidFill>
              </a:rPr>
              <a:t>si</a:t>
            </a:r>
            <a:r>
              <a:rPr lang="en-US" sz="3600" b="1" dirty="0">
                <a:solidFill>
                  <a:srgbClr val="FFFF00"/>
                </a:solidFill>
              </a:rPr>
              <a:t> </a:t>
            </a:r>
            <a:r>
              <a:rPr lang="en-US" sz="3600" b="1" dirty="0" err="1">
                <a:solidFill>
                  <a:srgbClr val="FFFF00"/>
                </a:solidFill>
              </a:rPr>
              <a:t>procede</a:t>
            </a:r>
            <a:r>
              <a:rPr lang="en-US" sz="3600" b="1" dirty="0">
                <a:solidFill>
                  <a:srgbClr val="FFFF00"/>
                </a:solidFill>
              </a:rPr>
              <a:t> un </a:t>
            </a:r>
            <a:r>
              <a:rPr lang="en-US" sz="3600" b="1" dirty="0" err="1">
                <a:solidFill>
                  <a:srgbClr val="FFFF00"/>
                </a:solidFill>
              </a:rPr>
              <a:t>juicio</a:t>
            </a:r>
            <a:r>
              <a:rPr lang="en-US" sz="3600" b="1" dirty="0">
                <a:solidFill>
                  <a:srgbClr val="FFFF00"/>
                </a:solidFill>
              </a:rPr>
              <a:t>, </a:t>
            </a:r>
            <a:r>
              <a:rPr lang="en-US" sz="3600" b="1" dirty="0" err="1">
                <a:solidFill>
                  <a:srgbClr val="FFFF00"/>
                </a:solidFill>
              </a:rPr>
              <a:t>esta</a:t>
            </a:r>
            <a:r>
              <a:rPr lang="en-US" sz="3600" b="1" dirty="0">
                <a:solidFill>
                  <a:srgbClr val="FFFF00"/>
                </a:solidFill>
              </a:rPr>
              <a:t> ultima </a:t>
            </a:r>
            <a:r>
              <a:rPr lang="en-US" sz="3600" b="1" dirty="0" err="1">
                <a:solidFill>
                  <a:srgbClr val="FFFF00"/>
                </a:solidFill>
              </a:rPr>
              <a:t>decidirá</a:t>
            </a:r>
            <a:r>
              <a:rPr lang="en-US" sz="3600" b="1" dirty="0">
                <a:solidFill>
                  <a:srgbClr val="FFFF00"/>
                </a:solidFill>
              </a:rPr>
              <a:t> las </a:t>
            </a:r>
            <a:r>
              <a:rPr lang="en-US" sz="3600" b="1" dirty="0" err="1">
                <a:solidFill>
                  <a:srgbClr val="FFFF00"/>
                </a:solidFill>
              </a:rPr>
              <a:t>condiciones</a:t>
            </a:r>
            <a:r>
              <a:rPr lang="en-US" sz="3600" b="1" dirty="0">
                <a:solidFill>
                  <a:srgbClr val="FFFF00"/>
                </a:solidFill>
              </a:rPr>
              <a:t> de la suspension, </a:t>
            </a:r>
            <a:r>
              <a:rPr lang="en-US" sz="3600" b="1" dirty="0" err="1">
                <a:solidFill>
                  <a:srgbClr val="FFFF00"/>
                </a:solidFill>
              </a:rPr>
              <a:t>particularmente</a:t>
            </a:r>
            <a:r>
              <a:rPr lang="en-US" sz="3600" b="1" dirty="0">
                <a:solidFill>
                  <a:srgbClr val="FFFF00"/>
                </a:solidFill>
              </a:rPr>
              <a:t> </a:t>
            </a:r>
            <a:r>
              <a:rPr lang="en-US" sz="3600" b="1" dirty="0" err="1">
                <a:solidFill>
                  <a:srgbClr val="FFFF00"/>
                </a:solidFill>
              </a:rPr>
              <a:t>si</a:t>
            </a:r>
            <a:r>
              <a:rPr lang="en-US" sz="3600" b="1" dirty="0">
                <a:solidFill>
                  <a:srgbClr val="FFFF00"/>
                </a:solidFill>
              </a:rPr>
              <a:t> </a:t>
            </a:r>
            <a:r>
              <a:rPr lang="en-US" sz="3600" b="1" dirty="0" err="1">
                <a:solidFill>
                  <a:srgbClr val="FFFF00"/>
                </a:solidFill>
              </a:rPr>
              <a:t>tiene</a:t>
            </a:r>
            <a:r>
              <a:rPr lang="en-US" sz="3600" b="1" dirty="0">
                <a:solidFill>
                  <a:srgbClr val="FFFF00"/>
                </a:solidFill>
              </a:rPr>
              <a:t> </a:t>
            </a:r>
            <a:r>
              <a:rPr lang="en-US" sz="3600" b="1" dirty="0" err="1">
                <a:solidFill>
                  <a:srgbClr val="FFFF00"/>
                </a:solidFill>
              </a:rPr>
              <a:t>algún</a:t>
            </a:r>
            <a:r>
              <a:rPr lang="en-US" sz="3600" b="1" dirty="0">
                <a:solidFill>
                  <a:srgbClr val="FFFF00"/>
                </a:solidFill>
              </a:rPr>
              <a:t> cargo pastoral. El </a:t>
            </a:r>
            <a:r>
              <a:rPr lang="en-US" sz="3600" b="1" dirty="0" err="1">
                <a:solidFill>
                  <a:srgbClr val="FFFF00"/>
                </a:solidFill>
              </a:rPr>
              <a:t>Secretario</a:t>
            </a:r>
            <a:r>
              <a:rPr lang="en-US" sz="3600" b="1" dirty="0">
                <a:solidFill>
                  <a:srgbClr val="FFFF00"/>
                </a:solidFill>
              </a:rPr>
              <a:t> </a:t>
            </a:r>
            <a:r>
              <a:rPr lang="en-US" sz="3600" b="1" dirty="0" err="1">
                <a:solidFill>
                  <a:srgbClr val="FFFF00"/>
                </a:solidFill>
              </a:rPr>
              <a:t>debe</a:t>
            </a:r>
            <a:r>
              <a:rPr lang="en-US" sz="3600" b="1" dirty="0">
                <a:solidFill>
                  <a:srgbClr val="FFFF00"/>
                </a:solidFill>
              </a:rPr>
              <a:t> </a:t>
            </a:r>
            <a:r>
              <a:rPr lang="en-US" sz="3600" b="1" dirty="0" err="1">
                <a:solidFill>
                  <a:srgbClr val="FFFF00"/>
                </a:solidFill>
              </a:rPr>
              <a:t>notificar</a:t>
            </a:r>
            <a:r>
              <a:rPr lang="en-US" sz="3600" b="1" dirty="0">
                <a:solidFill>
                  <a:srgbClr val="FFFF00"/>
                </a:solidFill>
              </a:rPr>
              <a:t> </a:t>
            </a:r>
            <a:r>
              <a:rPr lang="en-US" sz="3600" b="1" dirty="0" err="1">
                <a:solidFill>
                  <a:srgbClr val="FFFF00"/>
                </a:solidFill>
              </a:rPr>
              <a:t>por</a:t>
            </a:r>
            <a:r>
              <a:rPr lang="en-US" sz="3600" b="1" dirty="0">
                <a:solidFill>
                  <a:srgbClr val="FFFF00"/>
                </a:solidFill>
              </a:rPr>
              <a:t> </a:t>
            </a:r>
            <a:r>
              <a:rPr lang="en-US" sz="3600" b="1" dirty="0" err="1">
                <a:solidFill>
                  <a:srgbClr val="FFFF00"/>
                </a:solidFill>
              </a:rPr>
              <a:t>escrito</a:t>
            </a:r>
            <a:r>
              <a:rPr lang="en-US" sz="3600" b="1" dirty="0">
                <a:solidFill>
                  <a:srgbClr val="FFFF00"/>
                </a:solidFill>
              </a:rPr>
              <a:t> al </a:t>
            </a:r>
            <a:r>
              <a:rPr lang="en-US" sz="3600" b="1" dirty="0" err="1">
                <a:solidFill>
                  <a:srgbClr val="FFFF00"/>
                </a:solidFill>
              </a:rPr>
              <a:t>ministro</a:t>
            </a:r>
            <a:r>
              <a:rPr lang="en-US" sz="3600" b="1" dirty="0">
                <a:solidFill>
                  <a:srgbClr val="FFFF00"/>
                </a:solidFill>
              </a:rPr>
              <a:t> </a:t>
            </a:r>
            <a:r>
              <a:rPr lang="en-US" sz="3600" b="1" dirty="0" err="1">
                <a:solidFill>
                  <a:srgbClr val="FFFF00"/>
                </a:solidFill>
              </a:rPr>
              <a:t>sobre</a:t>
            </a:r>
            <a:r>
              <a:rPr lang="en-US" sz="3600" b="1" dirty="0">
                <a:solidFill>
                  <a:srgbClr val="FFFF00"/>
                </a:solidFill>
              </a:rPr>
              <a:t> la suspension de sus </a:t>
            </a:r>
            <a:r>
              <a:rPr lang="en-US" sz="3600" b="1" dirty="0" err="1">
                <a:solidFill>
                  <a:srgbClr val="FFFF00"/>
                </a:solidFill>
              </a:rPr>
              <a:t>funciones</a:t>
            </a:r>
            <a:r>
              <a:rPr lang="en-US" sz="3600" b="1" dirty="0">
                <a:solidFill>
                  <a:srgbClr val="FFFF00"/>
                </a:solidFill>
              </a:rPr>
              <a:t> y </a:t>
            </a:r>
            <a:r>
              <a:rPr lang="en-US" sz="3600" b="1" dirty="0" err="1">
                <a:solidFill>
                  <a:srgbClr val="FFFF00"/>
                </a:solidFill>
              </a:rPr>
              <a:t>si</a:t>
            </a:r>
            <a:r>
              <a:rPr lang="en-US" sz="3600" b="1" dirty="0">
                <a:solidFill>
                  <a:srgbClr val="FFFF00"/>
                </a:solidFill>
              </a:rPr>
              <a:t> no se </a:t>
            </a:r>
            <a:r>
              <a:rPr lang="en-US" sz="3600" b="1" dirty="0" err="1">
                <a:solidFill>
                  <a:srgbClr val="FFFF00"/>
                </a:solidFill>
              </a:rPr>
              <a:t>congregará</a:t>
            </a:r>
            <a:r>
              <a:rPr lang="en-US" sz="3600" b="1" dirty="0">
                <a:solidFill>
                  <a:srgbClr val="FFFF00"/>
                </a:solidFill>
              </a:rPr>
              <a:t> </a:t>
            </a:r>
            <a:r>
              <a:rPr lang="en-US" sz="3600" b="1" dirty="0" err="1">
                <a:solidFill>
                  <a:srgbClr val="FFFF00"/>
                </a:solidFill>
              </a:rPr>
              <a:t>por</a:t>
            </a:r>
            <a:r>
              <a:rPr lang="en-US" sz="3600" b="1" dirty="0">
                <a:solidFill>
                  <a:srgbClr val="FFFF00"/>
                </a:solidFill>
              </a:rPr>
              <a:t> </a:t>
            </a:r>
            <a:r>
              <a:rPr lang="en-US" sz="3600" b="1" dirty="0" err="1">
                <a:solidFill>
                  <a:srgbClr val="FFFF00"/>
                </a:solidFill>
              </a:rPr>
              <a:t>esa</a:t>
            </a:r>
            <a:r>
              <a:rPr lang="en-US" sz="3600" b="1" dirty="0">
                <a:solidFill>
                  <a:srgbClr val="FFFF00"/>
                </a:solidFill>
              </a:rPr>
              <a:t> </a:t>
            </a:r>
            <a:r>
              <a:rPr lang="en-US" sz="3600" b="1" dirty="0" err="1">
                <a:solidFill>
                  <a:srgbClr val="FFFF00"/>
                </a:solidFill>
              </a:rPr>
              <a:t>temporada</a:t>
            </a:r>
            <a:r>
              <a:rPr lang="en-US" sz="3600" b="1" dirty="0">
                <a:solidFill>
                  <a:srgbClr val="FFFF00"/>
                </a:solidFill>
              </a:rPr>
              <a:t>. El obispo </a:t>
            </a:r>
            <a:r>
              <a:rPr lang="en-US" sz="3600" b="1" dirty="0" err="1">
                <a:solidFill>
                  <a:srgbClr val="FFFF00"/>
                </a:solidFill>
              </a:rPr>
              <a:t>determinará</a:t>
            </a:r>
            <a:r>
              <a:rPr lang="en-US" sz="3600" b="1" dirty="0">
                <a:solidFill>
                  <a:srgbClr val="FFFF00"/>
                </a:solidFill>
              </a:rPr>
              <a:t> </a:t>
            </a:r>
            <a:r>
              <a:rPr lang="en-US" sz="3600" b="1" dirty="0" err="1">
                <a:solidFill>
                  <a:srgbClr val="FFFF00"/>
                </a:solidFill>
              </a:rPr>
              <a:t>como</a:t>
            </a:r>
            <a:r>
              <a:rPr lang="en-US" sz="3600" b="1" dirty="0">
                <a:solidFill>
                  <a:srgbClr val="FFFF00"/>
                </a:solidFill>
              </a:rPr>
              <a:t> se </a:t>
            </a:r>
            <a:r>
              <a:rPr lang="en-US" sz="3600" b="1" dirty="0" err="1">
                <a:solidFill>
                  <a:srgbClr val="FFFF00"/>
                </a:solidFill>
              </a:rPr>
              <a:t>continuará</a:t>
            </a:r>
            <a:r>
              <a:rPr lang="en-US" sz="3600" b="1" dirty="0">
                <a:solidFill>
                  <a:srgbClr val="FFFF00"/>
                </a:solidFill>
              </a:rPr>
              <a:t> con </a:t>
            </a:r>
            <a:r>
              <a:rPr lang="en-US" sz="3600" b="1" dirty="0" err="1">
                <a:solidFill>
                  <a:srgbClr val="FFFF00"/>
                </a:solidFill>
              </a:rPr>
              <a:t>el</a:t>
            </a:r>
            <a:r>
              <a:rPr lang="en-US" sz="3600" b="1" dirty="0">
                <a:solidFill>
                  <a:srgbClr val="FFFF00"/>
                </a:solidFill>
              </a:rPr>
              <a:t> </a:t>
            </a:r>
            <a:r>
              <a:rPr lang="en-US" sz="3600" b="1" dirty="0" err="1">
                <a:solidFill>
                  <a:srgbClr val="FFFF00"/>
                </a:solidFill>
              </a:rPr>
              <a:t>salario</a:t>
            </a:r>
            <a:r>
              <a:rPr lang="en-US" sz="3600" b="1" dirty="0">
                <a:solidFill>
                  <a:srgbClr val="FFFF00"/>
                </a:solidFill>
              </a:rPr>
              <a:t> del pastor.</a:t>
            </a:r>
          </a:p>
        </p:txBody>
      </p:sp>
    </p:spTree>
    <p:extLst>
      <p:ext uri="{BB962C8B-B14F-4D97-AF65-F5344CB8AC3E}">
        <p14:creationId xmlns:p14="http://schemas.microsoft.com/office/powerpoint/2010/main" val="2757775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1139</Words>
  <Application>Microsoft Macintosh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Ismael Martin Del Campo</dc:creator>
  <cp:lastModifiedBy>Ismael Martin Del Campo</cp:lastModifiedBy>
  <cp:revision>12</cp:revision>
  <dcterms:created xsi:type="dcterms:W3CDTF">2026-05-05T05:21:07Z</dcterms:created>
  <dcterms:modified xsi:type="dcterms:W3CDTF">2026-05-05T09:43:57Z</dcterms:modified>
</cp:coreProperties>
</file>