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5143500" cy="9144000"/>
  <p:embeddedFontLst>
    <p:embeddedFont>
      <p:font typeface="Funnel Sans"/>
      <p:regular r:id="rId23"/>
      <p:bold r:id="rId24"/>
      <p:italic r:id="rId25"/>
      <p:boldItalic r:id="rId26"/>
    </p:embeddedFont>
    <p:embeddedFont>
      <p:font typeface="Mona Sans SemiBold"/>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FunnelSans-bold.fntdata"/><Relationship Id="rId23" Type="http://schemas.openxmlformats.org/officeDocument/2006/relationships/font" Target="fonts/Funnel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FunnelSans-boldItalic.fntdata"/><Relationship Id="rId25" Type="http://schemas.openxmlformats.org/officeDocument/2006/relationships/font" Target="fonts/FunnelSans-italic.fntdata"/><Relationship Id="rId28" Type="http://schemas.openxmlformats.org/officeDocument/2006/relationships/font" Target="fonts/MonaSansSemiBold-bold.fntdata"/><Relationship Id="rId27" Type="http://schemas.openxmlformats.org/officeDocument/2006/relationships/font" Target="fonts/MonaSansSemiBold-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aSansSemiBold-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MonaSansSemiBol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57400" y="685800"/>
            <a:ext cx="342915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514350" y="4343400"/>
            <a:ext cx="41148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 name="Google Shape;66;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67" name="Google Shape;67;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0" name="Google Shape;220;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21" name="Google Shape;221;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7" name="Google Shape;237;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38" name="Google Shape;238;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 name="Google Shape;255;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56" name="Google Shape;256;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 name="Google Shape;270;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71" name="Google Shape;271;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0" name="Google Shape;280;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81" name="Google Shape;281;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 name="Google Shape;294;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La santidad no es meramente lo que ocurre por dentro. Es el interior hecho visible. Cuando Dios verdaderamente habita una vida, esa vida comienza a verse diferente. La transformación interna produce evidencia externa que no puede ocultarse ni suprimirse.</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95" name="Google Shape;295;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La Escritura llama consistentemente a Su pueblo a vestirse de manera que refleje humildad en lugar de llamar la atención sobre el cuerpo. </a:t>
            </a:r>
            <a:r>
              <a:rPr b="1" lang="en-US" sz="1200">
                <a:solidFill>
                  <a:srgbClr val="52586B"/>
                </a:solidFill>
                <a:latin typeface="Funnel Sans"/>
                <a:ea typeface="Funnel Sans"/>
                <a:cs typeface="Funnel Sans"/>
                <a:sym typeface="Funnel Sans"/>
              </a:rPr>
              <a:t>1 Timoteo 2:9–10</a:t>
            </a:r>
            <a:r>
              <a:rPr lang="en-US" sz="1200">
                <a:solidFill>
                  <a:srgbClr val="52586B"/>
                </a:solidFill>
                <a:latin typeface="Funnel Sans"/>
                <a:ea typeface="Funnel Sans"/>
                <a:cs typeface="Funnel Sans"/>
                <a:sym typeface="Funnel Sans"/>
              </a:rPr>
              <a:t> instruye a las mujeres a adornarse con "ropa decorosa, con pudor y modestia." La palabra griega para pudor habla de una disposición de reverencia — una conciencia de ser visto por Dios. La modestia no se trata solo de la tela; se trata del espíritu que elige cómo presentarse ante Dios y al mundo.</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23" name="Google Shape;323;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5" name="Google Shape;335;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36" name="Google Shape;336;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3" name="Google Shape;353;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54" name="Google Shape;354;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 name="Google Shape;75;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76" name="Google Shape;76;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 name="Google Shape;90;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91" name="Google Shape;91;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 name="Google Shape;106;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07" name="Google Shape;107;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 name="Google Shape;130;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31" name="Google Shape;131;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 name="Google Shape;149;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50" name="Google Shape;150;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64" name="Google Shape;164;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82" name="Google Shape;182;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9" name="Google Shape;199;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00" name="Google Shape;200;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6" name="Shape 6"/>
        <p:cNvGrpSpPr/>
        <p:nvPr/>
      </p:nvGrpSpPr>
      <p:grpSpPr>
        <a:xfrm>
          <a:off x="0" y="0"/>
          <a:ext cx="0" cy="0"/>
          <a:chOff x="0" y="0"/>
          <a:chExt cx="0" cy="0"/>
        </a:xfrm>
      </p:grpSpPr>
      <p:pic>
        <p:nvPicPr>
          <p:cNvPr descr="preencoded.png" id="7" name="Google Shape;7;p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 name="Google Shape;8;p2"/>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bg>
      <p:bgPr>
        <a:solidFill>
          <a:srgbClr val="000000"/>
        </a:solidFill>
      </p:bgPr>
    </p:bg>
    <p:spTree>
      <p:nvGrpSpPr>
        <p:cNvPr id="33" name="Shape 33"/>
        <p:cNvGrpSpPr/>
        <p:nvPr/>
      </p:nvGrpSpPr>
      <p:grpSpPr>
        <a:xfrm>
          <a:off x="0" y="0"/>
          <a:ext cx="0" cy="0"/>
          <a:chOff x="0" y="0"/>
          <a:chExt cx="0" cy="0"/>
        </a:xfrm>
      </p:grpSpPr>
      <p:pic>
        <p:nvPicPr>
          <p:cNvPr descr="preencoded.png" id="34" name="Google Shape;34;p1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5" name="Google Shape;35;p11"/>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bg>
      <p:bgPr>
        <a:solidFill>
          <a:srgbClr val="000000"/>
        </a:solidFill>
      </p:bgPr>
    </p:bg>
    <p:spTree>
      <p:nvGrpSpPr>
        <p:cNvPr id="36" name="Shape 36"/>
        <p:cNvGrpSpPr/>
        <p:nvPr/>
      </p:nvGrpSpPr>
      <p:grpSpPr>
        <a:xfrm>
          <a:off x="0" y="0"/>
          <a:ext cx="0" cy="0"/>
          <a:chOff x="0" y="0"/>
          <a:chExt cx="0" cy="0"/>
        </a:xfrm>
      </p:grpSpPr>
      <p:pic>
        <p:nvPicPr>
          <p:cNvPr descr="preencoded.png" id="37" name="Google Shape;37;p1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8" name="Google Shape;38;p12"/>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bg>
      <p:bgPr>
        <a:solidFill>
          <a:srgbClr val="000000"/>
        </a:solidFill>
      </p:bgPr>
    </p:bg>
    <p:spTree>
      <p:nvGrpSpPr>
        <p:cNvPr id="39" name="Shape 39"/>
        <p:cNvGrpSpPr/>
        <p:nvPr/>
      </p:nvGrpSpPr>
      <p:grpSpPr>
        <a:xfrm>
          <a:off x="0" y="0"/>
          <a:ext cx="0" cy="0"/>
          <a:chOff x="0" y="0"/>
          <a:chExt cx="0" cy="0"/>
        </a:xfrm>
      </p:grpSpPr>
      <p:pic>
        <p:nvPicPr>
          <p:cNvPr descr="preencoded.png" id="40" name="Google Shape;40;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1" name="Google Shape;41;p13"/>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bg>
      <p:bgPr>
        <a:solidFill>
          <a:srgbClr val="000000"/>
        </a:solidFill>
      </p:bgPr>
    </p:bg>
    <p:spTree>
      <p:nvGrpSpPr>
        <p:cNvPr id="42" name="Shape 42"/>
        <p:cNvGrpSpPr/>
        <p:nvPr/>
      </p:nvGrpSpPr>
      <p:grpSpPr>
        <a:xfrm>
          <a:off x="0" y="0"/>
          <a:ext cx="0" cy="0"/>
          <a:chOff x="0" y="0"/>
          <a:chExt cx="0" cy="0"/>
        </a:xfrm>
      </p:grpSpPr>
      <p:pic>
        <p:nvPicPr>
          <p:cNvPr descr="preencoded.png" id="43" name="Google Shape;43;p1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4" name="Google Shape;44;p14"/>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bg>
      <p:bgPr>
        <a:solidFill>
          <a:srgbClr val="000000"/>
        </a:solidFill>
      </p:bgPr>
    </p:bg>
    <p:spTree>
      <p:nvGrpSpPr>
        <p:cNvPr id="45" name="Shape 45"/>
        <p:cNvGrpSpPr/>
        <p:nvPr/>
      </p:nvGrpSpPr>
      <p:grpSpPr>
        <a:xfrm>
          <a:off x="0" y="0"/>
          <a:ext cx="0" cy="0"/>
          <a:chOff x="0" y="0"/>
          <a:chExt cx="0" cy="0"/>
        </a:xfrm>
      </p:grpSpPr>
      <p:pic>
        <p:nvPicPr>
          <p:cNvPr descr="preencoded.png" id="46" name="Google Shape;46;p1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7" name="Google Shape;47;p15"/>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bg>
      <p:bgPr>
        <a:solidFill>
          <a:srgbClr val="000000"/>
        </a:solidFill>
      </p:bgPr>
    </p:bg>
    <p:spTree>
      <p:nvGrpSpPr>
        <p:cNvPr id="48" name="Shape 48"/>
        <p:cNvGrpSpPr/>
        <p:nvPr/>
      </p:nvGrpSpPr>
      <p:grpSpPr>
        <a:xfrm>
          <a:off x="0" y="0"/>
          <a:ext cx="0" cy="0"/>
          <a:chOff x="0" y="0"/>
          <a:chExt cx="0" cy="0"/>
        </a:xfrm>
      </p:grpSpPr>
      <p:pic>
        <p:nvPicPr>
          <p:cNvPr descr="preencoded.png" id="49" name="Google Shape;49;p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0" name="Google Shape;50;p16"/>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bg>
      <p:bgPr>
        <a:solidFill>
          <a:srgbClr val="000000"/>
        </a:solidFill>
      </p:bgPr>
    </p:bg>
    <p:spTree>
      <p:nvGrpSpPr>
        <p:cNvPr id="51" name="Shape 51"/>
        <p:cNvGrpSpPr/>
        <p:nvPr/>
      </p:nvGrpSpPr>
      <p:grpSpPr>
        <a:xfrm>
          <a:off x="0" y="0"/>
          <a:ext cx="0" cy="0"/>
          <a:chOff x="0" y="0"/>
          <a:chExt cx="0" cy="0"/>
        </a:xfrm>
      </p:grpSpPr>
      <p:pic>
        <p:nvPicPr>
          <p:cNvPr descr="preencoded.png" id="52" name="Google Shape;52;p1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3" name="Google Shape;53;p17"/>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bg>
      <p:bgPr>
        <a:solidFill>
          <a:srgbClr val="000000"/>
        </a:solidFill>
      </p:bgPr>
    </p:bg>
    <p:spTree>
      <p:nvGrpSpPr>
        <p:cNvPr id="54" name="Shape 54"/>
        <p:cNvGrpSpPr/>
        <p:nvPr/>
      </p:nvGrpSpPr>
      <p:grpSpPr>
        <a:xfrm>
          <a:off x="0" y="0"/>
          <a:ext cx="0" cy="0"/>
          <a:chOff x="0" y="0"/>
          <a:chExt cx="0" cy="0"/>
        </a:xfrm>
      </p:grpSpPr>
      <p:pic>
        <p:nvPicPr>
          <p:cNvPr descr="preencoded.png" id="55" name="Google Shape;55;p1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6" name="Google Shape;56;p18"/>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9 master">
  <p:cSld name="Slide 19 master">
    <p:bg>
      <p:bgPr>
        <a:solidFill>
          <a:srgbClr val="000000"/>
        </a:solidFill>
      </p:bgPr>
    </p:bg>
    <p:spTree>
      <p:nvGrpSpPr>
        <p:cNvPr id="57" name="Shape 57"/>
        <p:cNvGrpSpPr/>
        <p:nvPr/>
      </p:nvGrpSpPr>
      <p:grpSpPr>
        <a:xfrm>
          <a:off x="0" y="0"/>
          <a:ext cx="0" cy="0"/>
          <a:chOff x="0" y="0"/>
          <a:chExt cx="0" cy="0"/>
        </a:xfrm>
      </p:grpSpPr>
      <p:pic>
        <p:nvPicPr>
          <p:cNvPr descr="preencoded.png" id="58" name="Google Shape;58;p1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9" name="Google Shape;59;p19"/>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60" name="Shape 6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9" name="Shape 9"/>
        <p:cNvGrpSpPr/>
        <p:nvPr/>
      </p:nvGrpSpPr>
      <p:grpSpPr>
        <a:xfrm>
          <a:off x="0" y="0"/>
          <a:ext cx="0" cy="0"/>
          <a:chOff x="0" y="0"/>
          <a:chExt cx="0" cy="0"/>
        </a:xfrm>
      </p:grpSpPr>
      <p:pic>
        <p:nvPicPr>
          <p:cNvPr descr="preencoded.png" id="10" name="Google Shape;10;p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 name="Google Shape;11;p3"/>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bg>
      <p:bgPr>
        <a:solidFill>
          <a:srgbClr val="000000"/>
        </a:solidFill>
      </p:bgPr>
    </p:bg>
    <p:spTree>
      <p:nvGrpSpPr>
        <p:cNvPr id="61" name="Shape 61"/>
        <p:cNvGrpSpPr/>
        <p:nvPr/>
      </p:nvGrpSpPr>
      <p:grpSpPr>
        <a:xfrm>
          <a:off x="0" y="0"/>
          <a:ext cx="0" cy="0"/>
          <a:chOff x="0" y="0"/>
          <a:chExt cx="0" cy="0"/>
        </a:xfrm>
      </p:grpSpPr>
      <p:pic>
        <p:nvPicPr>
          <p:cNvPr descr="preencoded.png" id="62" name="Google Shape;62;p2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3" name="Google Shape;63;p21"/>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12" name="Shape 12"/>
        <p:cNvGrpSpPr/>
        <p:nvPr/>
      </p:nvGrpSpPr>
      <p:grpSpPr>
        <a:xfrm>
          <a:off x="0" y="0"/>
          <a:ext cx="0" cy="0"/>
          <a:chOff x="0" y="0"/>
          <a:chExt cx="0" cy="0"/>
        </a:xfrm>
      </p:grpSpPr>
      <p:pic>
        <p:nvPicPr>
          <p:cNvPr descr="preencoded.png" id="13" name="Google Shape;13;p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4" name="Google Shape;14;p4"/>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15" name="Shape 15"/>
        <p:cNvGrpSpPr/>
        <p:nvPr/>
      </p:nvGrpSpPr>
      <p:grpSpPr>
        <a:xfrm>
          <a:off x="0" y="0"/>
          <a:ext cx="0" cy="0"/>
          <a:chOff x="0" y="0"/>
          <a:chExt cx="0" cy="0"/>
        </a:xfrm>
      </p:grpSpPr>
      <p:pic>
        <p:nvPicPr>
          <p:cNvPr descr="preencoded.png" id="16" name="Google Shape;16;p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7" name="Google Shape;17;p5"/>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18" name="Shape 18"/>
        <p:cNvGrpSpPr/>
        <p:nvPr/>
      </p:nvGrpSpPr>
      <p:grpSpPr>
        <a:xfrm>
          <a:off x="0" y="0"/>
          <a:ext cx="0" cy="0"/>
          <a:chOff x="0" y="0"/>
          <a:chExt cx="0" cy="0"/>
        </a:xfrm>
      </p:grpSpPr>
      <p:pic>
        <p:nvPicPr>
          <p:cNvPr descr="preencoded.png" id="19" name="Google Shape;19;p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0" name="Google Shape;20;p6"/>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21" name="Shape 21"/>
        <p:cNvGrpSpPr/>
        <p:nvPr/>
      </p:nvGrpSpPr>
      <p:grpSpPr>
        <a:xfrm>
          <a:off x="0" y="0"/>
          <a:ext cx="0" cy="0"/>
          <a:chOff x="0" y="0"/>
          <a:chExt cx="0" cy="0"/>
        </a:xfrm>
      </p:grpSpPr>
      <p:pic>
        <p:nvPicPr>
          <p:cNvPr descr="preencoded.png" id="22" name="Google Shape;22;p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3" name="Google Shape;23;p7"/>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24" name="Shape 24"/>
        <p:cNvGrpSpPr/>
        <p:nvPr/>
      </p:nvGrpSpPr>
      <p:grpSpPr>
        <a:xfrm>
          <a:off x="0" y="0"/>
          <a:ext cx="0" cy="0"/>
          <a:chOff x="0" y="0"/>
          <a:chExt cx="0" cy="0"/>
        </a:xfrm>
      </p:grpSpPr>
      <p:pic>
        <p:nvPicPr>
          <p:cNvPr descr="preencoded.png" id="25" name="Google Shape;25;p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6" name="Google Shape;26;p8"/>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bg>
      <p:bgPr>
        <a:solidFill>
          <a:srgbClr val="000000"/>
        </a:solidFill>
      </p:bgPr>
    </p:bg>
    <p:spTree>
      <p:nvGrpSpPr>
        <p:cNvPr id="27" name="Shape 27"/>
        <p:cNvGrpSpPr/>
        <p:nvPr/>
      </p:nvGrpSpPr>
      <p:grpSpPr>
        <a:xfrm>
          <a:off x="0" y="0"/>
          <a:ext cx="0" cy="0"/>
          <a:chOff x="0" y="0"/>
          <a:chExt cx="0" cy="0"/>
        </a:xfrm>
      </p:grpSpPr>
      <p:pic>
        <p:nvPicPr>
          <p:cNvPr descr="preencoded.png" id="28" name="Google Shape;28;p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9" name="Google Shape;29;p9"/>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bg>
      <p:bgPr>
        <a:solidFill>
          <a:srgbClr val="000000"/>
        </a:solidFill>
      </p:bgPr>
    </p:bg>
    <p:spTree>
      <p:nvGrpSpPr>
        <p:cNvPr id="30" name="Shape 30"/>
        <p:cNvGrpSpPr/>
        <p:nvPr/>
      </p:nvGrpSpPr>
      <p:grpSpPr>
        <a:xfrm>
          <a:off x="0" y="0"/>
          <a:ext cx="0" cy="0"/>
          <a:chOff x="0" y="0"/>
          <a:chExt cx="0" cy="0"/>
        </a:xfrm>
      </p:grpSpPr>
      <p:pic>
        <p:nvPicPr>
          <p:cNvPr descr="preencoded.png" id="31" name="Google Shape;31;p1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2" name="Google Shape;32;p10"/>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descr="preencoded.png" id="69" name="Google Shape;69;p22"/>
          <p:cNvPicPr preferRelativeResize="0"/>
          <p:nvPr/>
        </p:nvPicPr>
        <p:blipFill rotWithShape="1">
          <a:blip r:embed="rId3">
            <a:alphaModFix/>
          </a:blip>
          <a:srcRect b="0" l="0" r="0" t="0"/>
          <a:stretch/>
        </p:blipFill>
        <p:spPr>
          <a:xfrm>
            <a:off x="0" y="0"/>
            <a:ext cx="3429000" cy="5143500"/>
          </a:xfrm>
          <a:prstGeom prst="rect">
            <a:avLst/>
          </a:prstGeom>
          <a:noFill/>
          <a:ln>
            <a:noFill/>
          </a:ln>
        </p:spPr>
      </p:pic>
      <p:pic>
        <p:nvPicPr>
          <p:cNvPr descr="preencoded.png" id="70" name="Google Shape;70;p22"/>
          <p:cNvPicPr preferRelativeResize="0"/>
          <p:nvPr/>
        </p:nvPicPr>
        <p:blipFill rotWithShape="1">
          <a:blip r:embed="rId4">
            <a:alphaModFix/>
          </a:blip>
          <a:srcRect b="0" l="0" r="0" t="0"/>
          <a:stretch/>
        </p:blipFill>
        <p:spPr>
          <a:xfrm>
            <a:off x="61987" y="92943"/>
            <a:ext cx="3305026" cy="4957539"/>
          </a:xfrm>
          <a:prstGeom prst="rect">
            <a:avLst/>
          </a:prstGeom>
          <a:noFill/>
          <a:ln>
            <a:noFill/>
          </a:ln>
        </p:spPr>
      </p:pic>
      <p:sp>
        <p:nvSpPr>
          <p:cNvPr id="71" name="Google Shape;71;p22"/>
          <p:cNvSpPr/>
          <p:nvPr/>
        </p:nvSpPr>
        <p:spPr>
          <a:xfrm>
            <a:off x="3925119" y="1892722"/>
            <a:ext cx="4722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Los Fundamentos Bíblicos de la Santidad</a:t>
            </a:r>
            <a:endParaRPr sz="2400">
              <a:solidFill>
                <a:schemeClr val="dk1"/>
              </a:solidFill>
              <a:latin typeface="Calibri"/>
              <a:ea typeface="Calibri"/>
              <a:cs typeface="Calibri"/>
              <a:sym typeface="Calibri"/>
            </a:endParaRPr>
          </a:p>
        </p:txBody>
      </p:sp>
      <p:sp>
        <p:nvSpPr>
          <p:cNvPr id="72" name="Google Shape;72;p22"/>
          <p:cNvSpPr/>
          <p:nvPr/>
        </p:nvSpPr>
        <p:spPr>
          <a:xfrm>
            <a:off x="3925119" y="2853854"/>
            <a:ext cx="472276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Obispo Felipe A. Salazar</a:t>
            </a:r>
            <a:endParaRPr sz="950">
              <a:solidFill>
                <a:schemeClr val="dk1"/>
              </a:solidFill>
              <a:latin typeface="Calibri"/>
              <a:ea typeface="Calibri"/>
              <a:cs typeface="Calibri"/>
              <a:sym typeface="Calibri"/>
            </a:endParaRPr>
          </a:p>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Pastor General, AAFCJ</a:t>
            </a:r>
            <a:endParaRPr sz="95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preencoded.png" id="223" name="Google Shape;223;p31"/>
          <p:cNvPicPr preferRelativeResize="0"/>
          <p:nvPr/>
        </p:nvPicPr>
        <p:blipFill rotWithShape="1">
          <a:blip r:embed="rId3">
            <a:alphaModFix/>
          </a:blip>
          <a:srcRect b="0" l="0" r="0" t="0"/>
          <a:stretch/>
        </p:blipFill>
        <p:spPr>
          <a:xfrm>
            <a:off x="0" y="0"/>
            <a:ext cx="3429000" cy="5143500"/>
          </a:xfrm>
          <a:prstGeom prst="rect">
            <a:avLst/>
          </a:prstGeom>
          <a:noFill/>
          <a:ln>
            <a:noFill/>
          </a:ln>
        </p:spPr>
      </p:pic>
      <p:pic>
        <p:nvPicPr>
          <p:cNvPr descr="preencoded.png" id="224" name="Google Shape;224;p31"/>
          <p:cNvPicPr preferRelativeResize="0"/>
          <p:nvPr/>
        </p:nvPicPr>
        <p:blipFill rotWithShape="1">
          <a:blip r:embed="rId4">
            <a:alphaModFix/>
          </a:blip>
          <a:srcRect b="0" l="0" r="0" t="0"/>
          <a:stretch/>
        </p:blipFill>
        <p:spPr>
          <a:xfrm>
            <a:off x="61987" y="92943"/>
            <a:ext cx="3305026" cy="4957539"/>
          </a:xfrm>
          <a:prstGeom prst="rect">
            <a:avLst/>
          </a:prstGeom>
          <a:noFill/>
          <a:ln>
            <a:noFill/>
          </a:ln>
        </p:spPr>
      </p:pic>
      <p:sp>
        <p:nvSpPr>
          <p:cNvPr id="225" name="Google Shape;225;p31"/>
          <p:cNvSpPr/>
          <p:nvPr/>
        </p:nvSpPr>
        <p:spPr>
          <a:xfrm>
            <a:off x="3925119" y="533846"/>
            <a:ext cx="4722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La Santidad Es una Respuesta de Amor, No Mera Obligación</a:t>
            </a:r>
            <a:endParaRPr sz="2400">
              <a:solidFill>
                <a:schemeClr val="dk1"/>
              </a:solidFill>
              <a:latin typeface="Calibri"/>
              <a:ea typeface="Calibri"/>
              <a:cs typeface="Calibri"/>
              <a:sym typeface="Calibri"/>
            </a:endParaRPr>
          </a:p>
        </p:txBody>
      </p:sp>
      <p:sp>
        <p:nvSpPr>
          <p:cNvPr id="226" name="Google Shape;226;p31"/>
          <p:cNvSpPr/>
          <p:nvPr/>
        </p:nvSpPr>
        <p:spPr>
          <a:xfrm>
            <a:off x="4111154" y="1634505"/>
            <a:ext cx="4536728"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"Nosotros le amamos a él, porque él nos amó primero."  </a:t>
            </a:r>
            <a:r>
              <a:rPr b="1" lang="en-US" sz="950">
                <a:solidFill>
                  <a:srgbClr val="52586B"/>
                </a:solidFill>
                <a:latin typeface="Funnel Sans"/>
                <a:ea typeface="Funnel Sans"/>
                <a:cs typeface="Funnel Sans"/>
                <a:sym typeface="Funnel Sans"/>
              </a:rPr>
              <a:t>1 Juan 4:19 (RVR1960)</a:t>
            </a:r>
            <a:endParaRPr sz="950">
              <a:solidFill>
                <a:schemeClr val="dk1"/>
              </a:solidFill>
              <a:latin typeface="Calibri"/>
              <a:ea typeface="Calibri"/>
              <a:cs typeface="Calibri"/>
              <a:sym typeface="Calibri"/>
            </a:endParaRPr>
          </a:p>
        </p:txBody>
      </p:sp>
      <p:sp>
        <p:nvSpPr>
          <p:cNvPr id="227" name="Google Shape;227;p31"/>
          <p:cNvSpPr/>
          <p:nvPr/>
        </p:nvSpPr>
        <p:spPr>
          <a:xfrm>
            <a:off x="3925119" y="1494979"/>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31"/>
          <p:cNvSpPr/>
          <p:nvPr/>
        </p:nvSpPr>
        <p:spPr>
          <a:xfrm>
            <a:off x="3835822" y="2112020"/>
            <a:ext cx="2388691" cy="1961183"/>
          </a:xfrm>
          <a:prstGeom prst="roundRect">
            <a:avLst>
              <a:gd fmla="val 4554"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31"/>
          <p:cNvSpPr/>
          <p:nvPr/>
        </p:nvSpPr>
        <p:spPr>
          <a:xfrm>
            <a:off x="3959796" y="2235994"/>
            <a:ext cx="1878583"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1200"/>
              <a:buFont typeface="Mona Sans SemiBold"/>
              <a:buNone/>
            </a:pPr>
            <a:r>
              <a:rPr b="1" lang="en-US" sz="1200">
                <a:solidFill>
                  <a:srgbClr val="FFFFFF"/>
                </a:solidFill>
                <a:latin typeface="Mona Sans SemiBold"/>
                <a:ea typeface="Mona Sans SemiBold"/>
                <a:cs typeface="Mona Sans SemiBold"/>
                <a:sym typeface="Mona Sans SemiBold"/>
              </a:rPr>
              <a:t>Lo Que la Santidad </a:t>
            </a:r>
            <a:r>
              <a:rPr b="1" i="1" lang="en-US" sz="1200">
                <a:solidFill>
                  <a:srgbClr val="FFFFFF"/>
                </a:solidFill>
                <a:latin typeface="Mona Sans SemiBold"/>
                <a:ea typeface="Mona Sans SemiBold"/>
                <a:cs typeface="Mona Sans SemiBold"/>
                <a:sym typeface="Mona Sans SemiBold"/>
              </a:rPr>
              <a:t>No</a:t>
            </a:r>
            <a:r>
              <a:rPr b="1" lang="en-US" sz="1200">
                <a:solidFill>
                  <a:srgbClr val="FFFFFF"/>
                </a:solidFill>
                <a:latin typeface="Mona Sans SemiBold"/>
                <a:ea typeface="Mona Sans SemiBold"/>
                <a:cs typeface="Mona Sans SemiBold"/>
                <a:sym typeface="Mona Sans SemiBold"/>
              </a:rPr>
              <a:t> Es</a:t>
            </a:r>
            <a:endParaRPr sz="1200">
              <a:solidFill>
                <a:schemeClr val="dk1"/>
              </a:solidFill>
              <a:latin typeface="Calibri"/>
              <a:ea typeface="Calibri"/>
              <a:cs typeface="Calibri"/>
              <a:sym typeface="Calibri"/>
            </a:endParaRPr>
          </a:p>
        </p:txBody>
      </p:sp>
      <p:sp>
        <p:nvSpPr>
          <p:cNvPr id="230" name="Google Shape;230;p31"/>
          <p:cNvSpPr/>
          <p:nvPr/>
        </p:nvSpPr>
        <p:spPr>
          <a:xfrm>
            <a:off x="3959796" y="2553816"/>
            <a:ext cx="2140744" cy="1277541"/>
          </a:xfrm>
          <a:prstGeom prst="rect">
            <a:avLst/>
          </a:prstGeom>
          <a:noFill/>
          <a:ln>
            <a:noFill/>
          </a:ln>
        </p:spPr>
        <p:txBody>
          <a:bodyPr anchorCtr="0" anchor="t" bIns="0" lIns="0" spcFirstLastPara="1" rIns="0" wrap="square" tIns="0">
            <a:noAutofit/>
          </a:bodyPr>
          <a:lstStyle/>
          <a:p>
            <a:pPr indent="-342900" lvl="0" marL="342900" marR="0" rtl="0" algn="l">
              <a:lnSpc>
                <a:spcPct val="163157"/>
              </a:lnSpc>
              <a:spcBef>
                <a:spcPts val="0"/>
              </a:spcBef>
              <a:spcAft>
                <a:spcPts val="0"/>
              </a:spcAft>
              <a:buClr>
                <a:srgbClr val="FFFFFF"/>
              </a:buClr>
              <a:buSzPts val="950"/>
              <a:buFont typeface="Funnel Sans"/>
              <a:buChar char="•"/>
            </a:pPr>
            <a:r>
              <a:rPr lang="en-US" sz="950">
                <a:solidFill>
                  <a:srgbClr val="FFFFFF"/>
                </a:solidFill>
                <a:latin typeface="Funnel Sans"/>
                <a:ea typeface="Funnel Sans"/>
                <a:cs typeface="Funnel Sans"/>
                <a:sym typeface="Funnel Sans"/>
              </a:rPr>
              <a:t>Obediencia fría y cumplida, realizada para evitar el castigo</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FFFFFF"/>
              </a:buClr>
              <a:buSzPts val="950"/>
              <a:buFont typeface="Funnel Sans"/>
              <a:buChar char="•"/>
            </a:pPr>
            <a:r>
              <a:rPr lang="en-US" sz="950">
                <a:solidFill>
                  <a:srgbClr val="FFFFFF"/>
                </a:solidFill>
                <a:latin typeface="Funnel Sans"/>
                <a:ea typeface="Funnel Sans"/>
                <a:cs typeface="Funnel Sans"/>
                <a:sym typeface="Funnel Sans"/>
              </a:rPr>
              <a:t>Cumplimiento forzado de un código externo</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FFFFFF"/>
              </a:buClr>
              <a:buSzPts val="950"/>
              <a:buFont typeface="Funnel Sans"/>
              <a:buChar char="•"/>
            </a:pPr>
            <a:r>
              <a:rPr lang="en-US" sz="950">
                <a:solidFill>
                  <a:srgbClr val="FFFFFF"/>
                </a:solidFill>
                <a:latin typeface="Funnel Sans"/>
                <a:ea typeface="Funnel Sans"/>
                <a:cs typeface="Funnel Sans"/>
                <a:sym typeface="Funnel Sans"/>
              </a:rPr>
              <a:t>Una transacción: santidad ofrecida a cambio de la aprobación de Dios</a:t>
            </a:r>
            <a:endParaRPr sz="950">
              <a:solidFill>
                <a:schemeClr val="dk1"/>
              </a:solidFill>
              <a:latin typeface="Calibri"/>
              <a:ea typeface="Calibri"/>
              <a:cs typeface="Calibri"/>
              <a:sym typeface="Calibri"/>
            </a:endParaRPr>
          </a:p>
        </p:txBody>
      </p:sp>
      <p:sp>
        <p:nvSpPr>
          <p:cNvPr id="231" name="Google Shape;231;p31"/>
          <p:cNvSpPr/>
          <p:nvPr/>
        </p:nvSpPr>
        <p:spPr>
          <a:xfrm>
            <a:off x="6442546" y="2235994"/>
            <a:ext cx="1631007"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1200"/>
              <a:buFont typeface="Mona Sans SemiBold"/>
              <a:buNone/>
            </a:pPr>
            <a:r>
              <a:rPr b="1" lang="en-US" sz="1200">
                <a:solidFill>
                  <a:srgbClr val="373B48"/>
                </a:solidFill>
                <a:latin typeface="Mona Sans SemiBold"/>
                <a:ea typeface="Mona Sans SemiBold"/>
                <a:cs typeface="Mona Sans SemiBold"/>
                <a:sym typeface="Mona Sans SemiBold"/>
              </a:rPr>
              <a:t>Lo Que la Santidad </a:t>
            </a:r>
            <a:r>
              <a:rPr b="1" i="1" lang="en-US" sz="1200">
                <a:solidFill>
                  <a:srgbClr val="373B48"/>
                </a:solidFill>
                <a:latin typeface="Mona Sans SemiBold"/>
                <a:ea typeface="Mona Sans SemiBold"/>
                <a:cs typeface="Mona Sans SemiBold"/>
                <a:sym typeface="Mona Sans SemiBold"/>
              </a:rPr>
              <a:t>Es</a:t>
            </a:r>
            <a:endParaRPr sz="1200">
              <a:solidFill>
                <a:schemeClr val="dk1"/>
              </a:solidFill>
              <a:latin typeface="Calibri"/>
              <a:ea typeface="Calibri"/>
              <a:cs typeface="Calibri"/>
              <a:sym typeface="Calibri"/>
            </a:endParaRPr>
          </a:p>
        </p:txBody>
      </p:sp>
      <p:sp>
        <p:nvSpPr>
          <p:cNvPr id="232" name="Google Shape;232;p31"/>
          <p:cNvSpPr/>
          <p:nvPr/>
        </p:nvSpPr>
        <p:spPr>
          <a:xfrm>
            <a:off x="6442546" y="2553816"/>
            <a:ext cx="2210098" cy="1476003"/>
          </a:xfrm>
          <a:prstGeom prst="rect">
            <a:avLst/>
          </a:prstGeom>
          <a:noFill/>
          <a:ln>
            <a:noFill/>
          </a:ln>
        </p:spPr>
        <p:txBody>
          <a:bodyPr anchorCtr="0" anchor="t" bIns="0" lIns="0" spcFirstLastPara="1" rIns="0" wrap="square" tIns="0">
            <a:noAutofit/>
          </a:bodyPr>
          <a:lstStyle/>
          <a:p>
            <a:pPr indent="-342900" lvl="0" marL="342900" marR="0" rtl="0" algn="l">
              <a:lnSpc>
                <a:spcPct val="163157"/>
              </a:lnSpc>
              <a:spcBef>
                <a:spcPts val="0"/>
              </a:spcBef>
              <a:spcAft>
                <a:spcPts val="0"/>
              </a:spcAft>
              <a:buClr>
                <a:srgbClr val="52586B"/>
              </a:buClr>
              <a:buSzPts val="950"/>
              <a:buFont typeface="Funnel Sans"/>
              <a:buChar char="•"/>
            </a:pPr>
            <a:r>
              <a:rPr lang="en-US" sz="950">
                <a:solidFill>
                  <a:srgbClr val="52586B"/>
                </a:solidFill>
                <a:latin typeface="Funnel Sans"/>
                <a:ea typeface="Funnel Sans"/>
                <a:cs typeface="Funnel Sans"/>
                <a:sym typeface="Funnel Sans"/>
              </a:rPr>
              <a:t>Una respuesta amorosa a un Dios que nos amó primero</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52586B"/>
              </a:buClr>
              <a:buSzPts val="950"/>
              <a:buFont typeface="Funnel Sans"/>
              <a:buChar char="•"/>
            </a:pPr>
            <a:r>
              <a:rPr lang="en-US" sz="950">
                <a:solidFill>
                  <a:srgbClr val="52586B"/>
                </a:solidFill>
                <a:latin typeface="Funnel Sans"/>
                <a:ea typeface="Funnel Sans"/>
                <a:cs typeface="Funnel Sans"/>
                <a:sym typeface="Funnel Sans"/>
              </a:rPr>
              <a:t>El reflejo de una relación íntima y transformadora</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52586B"/>
              </a:buClr>
              <a:buSzPts val="950"/>
              <a:buFont typeface="Funnel Sans"/>
              <a:buChar char="•"/>
            </a:pPr>
            <a:r>
              <a:rPr lang="en-US" sz="950">
                <a:solidFill>
                  <a:srgbClr val="52586B"/>
                </a:solidFill>
                <a:latin typeface="Funnel Sans"/>
                <a:ea typeface="Funnel Sans"/>
                <a:cs typeface="Funnel Sans"/>
                <a:sym typeface="Funnel Sans"/>
              </a:rPr>
              <a:t>El fruto natural de un corazón que verdaderamente Lo ha visto y conocido</a:t>
            </a:r>
            <a:endParaRPr sz="950">
              <a:solidFill>
                <a:schemeClr val="dk1"/>
              </a:solidFill>
              <a:latin typeface="Calibri"/>
              <a:ea typeface="Calibri"/>
              <a:cs typeface="Calibri"/>
              <a:sym typeface="Calibri"/>
            </a:endParaRPr>
          </a:p>
        </p:txBody>
      </p:sp>
      <p:sp>
        <p:nvSpPr>
          <p:cNvPr id="233" name="Google Shape;233;p31"/>
          <p:cNvSpPr/>
          <p:nvPr/>
        </p:nvSpPr>
        <p:spPr>
          <a:xfrm>
            <a:off x="3925119" y="4212729"/>
            <a:ext cx="472276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No buscamos la santidad para </a:t>
            </a:r>
            <a:r>
              <a:rPr i="1" lang="en-US" sz="950">
                <a:solidFill>
                  <a:srgbClr val="52586B"/>
                </a:solidFill>
                <a:latin typeface="Funnel Sans"/>
                <a:ea typeface="Funnel Sans"/>
                <a:cs typeface="Funnel Sans"/>
                <a:sym typeface="Funnel Sans"/>
              </a:rPr>
              <a:t>ganarnos</a:t>
            </a:r>
            <a:r>
              <a:rPr lang="en-US" sz="950">
                <a:solidFill>
                  <a:srgbClr val="52586B"/>
                </a:solidFill>
                <a:latin typeface="Funnel Sans"/>
                <a:ea typeface="Funnel Sans"/>
                <a:cs typeface="Funnel Sans"/>
                <a:sym typeface="Funnel Sans"/>
              </a:rPr>
              <a:t> a Dios. Buscamos la santidad porque Lo </a:t>
            </a:r>
            <a:r>
              <a:rPr i="1" lang="en-US" sz="950">
                <a:solidFill>
                  <a:srgbClr val="52586B"/>
                </a:solidFill>
                <a:latin typeface="Funnel Sans"/>
                <a:ea typeface="Funnel Sans"/>
                <a:cs typeface="Funnel Sans"/>
                <a:sym typeface="Funnel Sans"/>
              </a:rPr>
              <a:t>conocemos</a:t>
            </a:r>
            <a:r>
              <a:rPr lang="en-US" sz="950">
                <a:solidFill>
                  <a:srgbClr val="52586B"/>
                </a:solidFill>
                <a:latin typeface="Funnel Sans"/>
                <a:ea typeface="Funnel Sans"/>
                <a:cs typeface="Funnel Sans"/>
                <a:sym typeface="Funnel Sans"/>
              </a:rPr>
              <a:t>, y conocerle lo cambia todo.</a:t>
            </a:r>
            <a:endParaRPr sz="950">
              <a:solidFill>
                <a:schemeClr val="dk1"/>
              </a:solidFill>
              <a:latin typeface="Calibri"/>
              <a:ea typeface="Calibri"/>
              <a:cs typeface="Calibri"/>
              <a:sym typeface="Calibri"/>
            </a:endParaRPr>
          </a:p>
        </p:txBody>
      </p:sp>
      <p:pic>
        <p:nvPicPr>
          <p:cNvPr id="234" name="Google Shape;234;p31"/>
          <p:cNvPicPr preferRelativeResize="0"/>
          <p:nvPr/>
        </p:nvPicPr>
        <p:blipFill rotWithShape="1">
          <a:blip r:embed="rId5">
            <a:alphaModFix/>
          </a:blip>
          <a:srcRect b="0" l="0" r="0" t="0"/>
          <a:stretch/>
        </p:blipFill>
        <p:spPr>
          <a:xfrm>
            <a:off x="45658" y="533846"/>
            <a:ext cx="2841171" cy="42617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p:nvPr/>
        </p:nvSpPr>
        <p:spPr>
          <a:xfrm>
            <a:off x="496119" y="717203"/>
            <a:ext cx="8151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La Santidad Es el Fundamento de una Iglesia Saludable</a:t>
            </a:r>
            <a:endParaRPr sz="2400">
              <a:solidFill>
                <a:schemeClr val="dk1"/>
              </a:solidFill>
              <a:latin typeface="Calibri"/>
              <a:ea typeface="Calibri"/>
              <a:cs typeface="Calibri"/>
              <a:sym typeface="Calibri"/>
            </a:endParaRPr>
          </a:p>
        </p:txBody>
      </p:sp>
      <p:sp>
        <p:nvSpPr>
          <p:cNvPr id="241" name="Google Shape;241;p32"/>
          <p:cNvSpPr/>
          <p:nvPr/>
        </p:nvSpPr>
        <p:spPr>
          <a:xfrm>
            <a:off x="682154" y="1879848"/>
            <a:ext cx="7965728"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santidad, sin la cual nadie verá al Señor."  </a:t>
            </a:r>
            <a:r>
              <a:rPr b="1" lang="en-US" sz="950">
                <a:solidFill>
                  <a:srgbClr val="52586B"/>
                </a:solidFill>
                <a:latin typeface="Funnel Sans"/>
                <a:ea typeface="Funnel Sans"/>
                <a:cs typeface="Funnel Sans"/>
                <a:sym typeface="Funnel Sans"/>
              </a:rPr>
              <a:t>Hebreos 12:14 (RVR1960)</a:t>
            </a:r>
            <a:endParaRPr sz="950">
              <a:solidFill>
                <a:schemeClr val="dk1"/>
              </a:solidFill>
              <a:latin typeface="Calibri"/>
              <a:ea typeface="Calibri"/>
              <a:cs typeface="Calibri"/>
              <a:sym typeface="Calibri"/>
            </a:endParaRPr>
          </a:p>
        </p:txBody>
      </p:sp>
      <p:sp>
        <p:nvSpPr>
          <p:cNvPr id="242" name="Google Shape;242;p32"/>
          <p:cNvSpPr/>
          <p:nvPr/>
        </p:nvSpPr>
        <p:spPr>
          <a:xfrm>
            <a:off x="496119" y="1740322"/>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32"/>
          <p:cNvSpPr/>
          <p:nvPr/>
        </p:nvSpPr>
        <p:spPr>
          <a:xfrm>
            <a:off x="496119" y="2357363"/>
            <a:ext cx="815176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Una iglesia no puede ser espiritualmente saludable si pierde su compromiso con la santidad. El liderazgo no puede llevar autoridad duradera ni sostener una genuina unción sin pureza personal. Estos no son ideales — son imperativos bíblicos.</a:t>
            </a:r>
            <a:endParaRPr sz="950">
              <a:solidFill>
                <a:schemeClr val="dk1"/>
              </a:solidFill>
              <a:latin typeface="Calibri"/>
              <a:ea typeface="Calibri"/>
              <a:cs typeface="Calibri"/>
              <a:sym typeface="Calibri"/>
            </a:endParaRPr>
          </a:p>
        </p:txBody>
      </p:sp>
      <p:sp>
        <p:nvSpPr>
          <p:cNvPr id="244" name="Google Shape;244;p32"/>
          <p:cNvSpPr/>
          <p:nvPr/>
        </p:nvSpPr>
        <p:spPr>
          <a:xfrm>
            <a:off x="496119" y="2893814"/>
            <a:ext cx="2634555" cy="1532483"/>
          </a:xfrm>
          <a:prstGeom prst="roundRect">
            <a:avLst>
              <a:gd fmla="val 3400"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32"/>
          <p:cNvSpPr/>
          <p:nvPr/>
        </p:nvSpPr>
        <p:spPr>
          <a:xfrm>
            <a:off x="634380" y="3032075"/>
            <a:ext cx="2358033" cy="38769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La Santidad Protege la Integridad</a:t>
            </a:r>
            <a:endParaRPr sz="1200">
              <a:solidFill>
                <a:schemeClr val="dk1"/>
              </a:solidFill>
              <a:latin typeface="Calibri"/>
              <a:ea typeface="Calibri"/>
              <a:cs typeface="Calibri"/>
              <a:sym typeface="Calibri"/>
            </a:endParaRPr>
          </a:p>
        </p:txBody>
      </p:sp>
      <p:sp>
        <p:nvSpPr>
          <p:cNvPr id="246" name="Google Shape;246;p32"/>
          <p:cNvSpPr/>
          <p:nvPr/>
        </p:nvSpPr>
        <p:spPr>
          <a:xfrm>
            <a:off x="634380" y="3494187"/>
            <a:ext cx="2358033"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Los líderes que caminan en santidad son guardados de los fracasos morales que han naufragado ministerios y devastado congregaciones.</a:t>
            </a:r>
            <a:endParaRPr sz="950">
              <a:solidFill>
                <a:schemeClr val="dk1"/>
              </a:solidFill>
              <a:latin typeface="Calibri"/>
              <a:ea typeface="Calibri"/>
              <a:cs typeface="Calibri"/>
              <a:sym typeface="Calibri"/>
            </a:endParaRPr>
          </a:p>
        </p:txBody>
      </p:sp>
      <p:sp>
        <p:nvSpPr>
          <p:cNvPr id="247" name="Google Shape;247;p32"/>
          <p:cNvSpPr/>
          <p:nvPr/>
        </p:nvSpPr>
        <p:spPr>
          <a:xfrm>
            <a:off x="3254648" y="2893814"/>
            <a:ext cx="2634630" cy="1532483"/>
          </a:xfrm>
          <a:prstGeom prst="roundRect">
            <a:avLst>
              <a:gd fmla="val 3400"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32"/>
          <p:cNvSpPr/>
          <p:nvPr/>
        </p:nvSpPr>
        <p:spPr>
          <a:xfrm>
            <a:off x="3392909" y="3032075"/>
            <a:ext cx="2358107" cy="38769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La Santidad Sostiene la Autoridad</a:t>
            </a:r>
            <a:endParaRPr sz="1200">
              <a:solidFill>
                <a:schemeClr val="dk1"/>
              </a:solidFill>
              <a:latin typeface="Calibri"/>
              <a:ea typeface="Calibri"/>
              <a:cs typeface="Calibri"/>
              <a:sym typeface="Calibri"/>
            </a:endParaRPr>
          </a:p>
        </p:txBody>
      </p:sp>
      <p:sp>
        <p:nvSpPr>
          <p:cNvPr id="249" name="Google Shape;249;p32"/>
          <p:cNvSpPr/>
          <p:nvPr/>
        </p:nvSpPr>
        <p:spPr>
          <a:xfrm>
            <a:off x="3392909" y="3494187"/>
            <a:ext cx="2358107"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verdadera autoridad espiritual no fluye solo de la posición o del don sino de una vida apartada,  una vida que el cielo reconoce y bendice.</a:t>
            </a:r>
            <a:endParaRPr sz="950">
              <a:solidFill>
                <a:schemeClr val="dk1"/>
              </a:solidFill>
              <a:latin typeface="Calibri"/>
              <a:ea typeface="Calibri"/>
              <a:cs typeface="Calibri"/>
              <a:sym typeface="Calibri"/>
            </a:endParaRPr>
          </a:p>
        </p:txBody>
      </p:sp>
      <p:sp>
        <p:nvSpPr>
          <p:cNvPr id="250" name="Google Shape;250;p32"/>
          <p:cNvSpPr/>
          <p:nvPr/>
        </p:nvSpPr>
        <p:spPr>
          <a:xfrm>
            <a:off x="6013252" y="2893814"/>
            <a:ext cx="2634555" cy="1532483"/>
          </a:xfrm>
          <a:prstGeom prst="roundRect">
            <a:avLst>
              <a:gd fmla="val 3400"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32"/>
          <p:cNvSpPr/>
          <p:nvPr/>
        </p:nvSpPr>
        <p:spPr>
          <a:xfrm>
            <a:off x="6151513" y="3032075"/>
            <a:ext cx="2335634"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La Santidad Preserva la Unción</a:t>
            </a:r>
            <a:endParaRPr sz="1200">
              <a:solidFill>
                <a:schemeClr val="dk1"/>
              </a:solidFill>
              <a:latin typeface="Calibri"/>
              <a:ea typeface="Calibri"/>
              <a:cs typeface="Calibri"/>
              <a:sym typeface="Calibri"/>
            </a:endParaRPr>
          </a:p>
        </p:txBody>
      </p:sp>
      <p:sp>
        <p:nvSpPr>
          <p:cNvPr id="252" name="Google Shape;252;p32"/>
          <p:cNvSpPr/>
          <p:nvPr/>
        </p:nvSpPr>
        <p:spPr>
          <a:xfrm>
            <a:off x="6151513" y="3300338"/>
            <a:ext cx="2358033"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El Espíritu de Dios descansa donde hay pureza. Una iglesia marcada por la santidad es una iglesia que permanece como vaso útil al Maestro.</a:t>
            </a:r>
            <a:endParaRPr sz="95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3"/>
          <p:cNvSpPr/>
          <p:nvPr/>
        </p:nvSpPr>
        <p:spPr>
          <a:xfrm>
            <a:off x="496119" y="1005111"/>
            <a:ext cx="4757068"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La Santidad Comienza con Dios</a:t>
            </a:r>
            <a:endParaRPr sz="2400">
              <a:solidFill>
                <a:schemeClr val="dk1"/>
              </a:solidFill>
              <a:latin typeface="Calibri"/>
              <a:ea typeface="Calibri"/>
              <a:cs typeface="Calibri"/>
              <a:sym typeface="Calibri"/>
            </a:endParaRPr>
          </a:p>
        </p:txBody>
      </p:sp>
      <p:sp>
        <p:nvSpPr>
          <p:cNvPr id="259" name="Google Shape;259;p33"/>
          <p:cNvSpPr/>
          <p:nvPr/>
        </p:nvSpPr>
        <p:spPr>
          <a:xfrm>
            <a:off x="496119" y="1702668"/>
            <a:ext cx="239382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1200"/>
              <a:buFont typeface="Mona Sans SemiBold"/>
              <a:buNone/>
            </a:pPr>
            <a:r>
              <a:rPr b="1" lang="en-US" sz="1200">
                <a:solidFill>
                  <a:srgbClr val="373B48"/>
                </a:solidFill>
                <a:latin typeface="Mona Sans SemiBold"/>
                <a:ea typeface="Mona Sans SemiBold"/>
                <a:cs typeface="Mona Sans SemiBold"/>
                <a:sym typeface="Mona Sans SemiBold"/>
              </a:rPr>
              <a:t>La Santidad </a:t>
            </a:r>
            <a:r>
              <a:rPr b="1" i="1" lang="en-US" sz="1200">
                <a:solidFill>
                  <a:srgbClr val="373B48"/>
                </a:solidFill>
                <a:latin typeface="Mona Sans SemiBold"/>
                <a:ea typeface="Mona Sans SemiBold"/>
                <a:cs typeface="Mona Sans SemiBold"/>
                <a:sym typeface="Mona Sans SemiBold"/>
              </a:rPr>
              <a:t>No</a:t>
            </a:r>
            <a:r>
              <a:rPr b="1" lang="en-US" sz="1200">
                <a:solidFill>
                  <a:srgbClr val="373B48"/>
                </a:solidFill>
                <a:latin typeface="Mona Sans SemiBold"/>
                <a:ea typeface="Mona Sans SemiBold"/>
                <a:cs typeface="Mona Sans SemiBold"/>
                <a:sym typeface="Mona Sans SemiBold"/>
              </a:rPr>
              <a:t> Comienza Con…</a:t>
            </a:r>
            <a:endParaRPr sz="1200">
              <a:solidFill>
                <a:schemeClr val="dk1"/>
              </a:solidFill>
              <a:latin typeface="Calibri"/>
              <a:ea typeface="Calibri"/>
              <a:cs typeface="Calibri"/>
              <a:sym typeface="Calibri"/>
            </a:endParaRPr>
          </a:p>
        </p:txBody>
      </p:sp>
      <p:sp>
        <p:nvSpPr>
          <p:cNvPr id="260" name="Google Shape;260;p33"/>
          <p:cNvSpPr/>
          <p:nvPr/>
        </p:nvSpPr>
        <p:spPr>
          <a:xfrm>
            <a:off x="496119" y="2020491"/>
            <a:ext cx="3924598" cy="682154"/>
          </a:xfrm>
          <a:prstGeom prst="rect">
            <a:avLst/>
          </a:prstGeom>
          <a:noFill/>
          <a:ln>
            <a:noFill/>
          </a:ln>
        </p:spPr>
        <p:txBody>
          <a:bodyPr anchorCtr="0" anchor="t" bIns="0" lIns="0" spcFirstLastPara="1" rIns="0" wrap="square" tIns="0">
            <a:noAutofit/>
          </a:bodyPr>
          <a:lstStyle/>
          <a:p>
            <a:pPr indent="-342900" lvl="0" marL="342900" marR="0" rtl="0" algn="l">
              <a:lnSpc>
                <a:spcPct val="163157"/>
              </a:lnSpc>
              <a:spcBef>
                <a:spcPts val="0"/>
              </a:spcBef>
              <a:spcAft>
                <a:spcPts val="0"/>
              </a:spcAft>
              <a:buClr>
                <a:srgbClr val="52586B"/>
              </a:buClr>
              <a:buSzPts val="950"/>
              <a:buFont typeface="Funnel Sans"/>
              <a:buChar char="•"/>
            </a:pPr>
            <a:r>
              <a:rPr lang="en-US" sz="950">
                <a:solidFill>
                  <a:srgbClr val="52586B"/>
                </a:solidFill>
                <a:latin typeface="Funnel Sans"/>
                <a:ea typeface="Funnel Sans"/>
                <a:cs typeface="Funnel Sans"/>
                <a:sym typeface="Funnel Sans"/>
              </a:rPr>
              <a:t>Códigos de vestimenta o estándares externos</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52586B"/>
              </a:buClr>
              <a:buSzPts val="950"/>
              <a:buFont typeface="Funnel Sans"/>
              <a:buChar char="•"/>
            </a:pPr>
            <a:r>
              <a:rPr lang="en-US" sz="950">
                <a:solidFill>
                  <a:srgbClr val="52586B"/>
                </a:solidFill>
                <a:latin typeface="Funnel Sans"/>
                <a:ea typeface="Funnel Sans"/>
                <a:cs typeface="Funnel Sans"/>
                <a:sym typeface="Funnel Sans"/>
              </a:rPr>
              <a:t>Reglas y regulaciones religiosas</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52586B"/>
              </a:buClr>
              <a:buSzPts val="950"/>
              <a:buFont typeface="Funnel Sans"/>
              <a:buChar char="•"/>
            </a:pPr>
            <a:r>
              <a:rPr lang="en-US" sz="950">
                <a:solidFill>
                  <a:srgbClr val="52586B"/>
                </a:solidFill>
                <a:latin typeface="Funnel Sans"/>
                <a:ea typeface="Funnel Sans"/>
                <a:cs typeface="Funnel Sans"/>
                <a:sym typeface="Funnel Sans"/>
              </a:rPr>
              <a:t>Expectativas culturales de ninguna era</a:t>
            </a:r>
            <a:endParaRPr sz="950">
              <a:solidFill>
                <a:schemeClr val="dk1"/>
              </a:solidFill>
              <a:latin typeface="Calibri"/>
              <a:ea typeface="Calibri"/>
              <a:cs typeface="Calibri"/>
              <a:sym typeface="Calibri"/>
            </a:endParaRPr>
          </a:p>
        </p:txBody>
      </p:sp>
      <p:sp>
        <p:nvSpPr>
          <p:cNvPr id="261" name="Google Shape;261;p33"/>
          <p:cNvSpPr/>
          <p:nvPr/>
        </p:nvSpPr>
        <p:spPr>
          <a:xfrm>
            <a:off x="496119" y="2814265"/>
            <a:ext cx="3924598"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Estas cosas tienen su lugar, pero son </a:t>
            </a:r>
            <a:r>
              <a:rPr i="1" lang="en-US" sz="950">
                <a:solidFill>
                  <a:srgbClr val="52586B"/>
                </a:solidFill>
                <a:latin typeface="Funnel Sans"/>
                <a:ea typeface="Funnel Sans"/>
                <a:cs typeface="Funnel Sans"/>
                <a:sym typeface="Funnel Sans"/>
              </a:rPr>
              <a:t>derivadas</a:t>
            </a:r>
            <a:r>
              <a:rPr lang="en-US" sz="950">
                <a:solidFill>
                  <a:srgbClr val="52586B"/>
                </a:solidFill>
                <a:latin typeface="Funnel Sans"/>
                <a:ea typeface="Funnel Sans"/>
                <a:cs typeface="Funnel Sans"/>
                <a:sym typeface="Funnel Sans"/>
              </a:rPr>
              <a:t> nunca son la fuente.</a:t>
            </a:r>
            <a:endParaRPr sz="950">
              <a:solidFill>
                <a:schemeClr val="dk1"/>
              </a:solidFill>
              <a:latin typeface="Calibri"/>
              <a:ea typeface="Calibri"/>
              <a:cs typeface="Calibri"/>
              <a:sym typeface="Calibri"/>
            </a:endParaRPr>
          </a:p>
        </p:txBody>
      </p:sp>
      <p:sp>
        <p:nvSpPr>
          <p:cNvPr id="262" name="Google Shape;262;p33"/>
          <p:cNvSpPr/>
          <p:nvPr/>
        </p:nvSpPr>
        <p:spPr>
          <a:xfrm>
            <a:off x="4638749" y="1578694"/>
            <a:ext cx="4103191" cy="1744117"/>
          </a:xfrm>
          <a:prstGeom prst="roundRect">
            <a:avLst>
              <a:gd fmla="val 5121"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33"/>
          <p:cNvSpPr/>
          <p:nvPr/>
        </p:nvSpPr>
        <p:spPr>
          <a:xfrm>
            <a:off x="4762723" y="1702668"/>
            <a:ext cx="2927449"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1200"/>
              <a:buFont typeface="Mona Sans SemiBold"/>
              <a:buNone/>
            </a:pPr>
            <a:r>
              <a:rPr b="1" lang="en-US" sz="1200">
                <a:solidFill>
                  <a:srgbClr val="FFFFFF"/>
                </a:solidFill>
                <a:latin typeface="Mona Sans SemiBold"/>
                <a:ea typeface="Mona Sans SemiBold"/>
                <a:cs typeface="Mona Sans SemiBold"/>
                <a:sym typeface="Mona Sans SemiBold"/>
              </a:rPr>
              <a:t>La Santidad Comienza con Dios Mismo</a:t>
            </a:r>
            <a:endParaRPr sz="1200">
              <a:solidFill>
                <a:schemeClr val="dk1"/>
              </a:solidFill>
              <a:latin typeface="Calibri"/>
              <a:ea typeface="Calibri"/>
              <a:cs typeface="Calibri"/>
              <a:sym typeface="Calibri"/>
            </a:endParaRPr>
          </a:p>
        </p:txBody>
      </p:sp>
      <p:sp>
        <p:nvSpPr>
          <p:cNvPr id="264" name="Google Shape;264;p33"/>
          <p:cNvSpPr/>
          <p:nvPr/>
        </p:nvSpPr>
        <p:spPr>
          <a:xfrm>
            <a:off x="4762723" y="2020491"/>
            <a:ext cx="3855244" cy="682154"/>
          </a:xfrm>
          <a:prstGeom prst="rect">
            <a:avLst/>
          </a:prstGeom>
          <a:noFill/>
          <a:ln>
            <a:noFill/>
          </a:ln>
        </p:spPr>
        <p:txBody>
          <a:bodyPr anchorCtr="0" anchor="t" bIns="0" lIns="0" spcFirstLastPara="1" rIns="0" wrap="square" tIns="0">
            <a:noAutofit/>
          </a:bodyPr>
          <a:lstStyle/>
          <a:p>
            <a:pPr indent="-342900" lvl="0" marL="342900" marR="0" rtl="0" algn="l">
              <a:lnSpc>
                <a:spcPct val="163157"/>
              </a:lnSpc>
              <a:spcBef>
                <a:spcPts val="0"/>
              </a:spcBef>
              <a:spcAft>
                <a:spcPts val="0"/>
              </a:spcAft>
              <a:buClr>
                <a:srgbClr val="FFFFFF"/>
              </a:buClr>
              <a:buSzPts val="950"/>
              <a:buFont typeface="Funnel Sans"/>
              <a:buChar char="•"/>
            </a:pPr>
            <a:r>
              <a:rPr lang="en-US" sz="950">
                <a:solidFill>
                  <a:srgbClr val="FFFFFF"/>
                </a:solidFill>
                <a:latin typeface="Funnel Sans"/>
                <a:ea typeface="Funnel Sans"/>
                <a:cs typeface="Funnel Sans"/>
                <a:sym typeface="Funnel Sans"/>
              </a:rPr>
              <a:t>Santo en Su naturaleza</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FFFFFF"/>
              </a:buClr>
              <a:buSzPts val="950"/>
              <a:buFont typeface="Funnel Sans"/>
              <a:buChar char="•"/>
            </a:pPr>
            <a:r>
              <a:rPr lang="en-US" sz="950">
                <a:solidFill>
                  <a:srgbClr val="FFFFFF"/>
                </a:solidFill>
                <a:latin typeface="Funnel Sans"/>
                <a:ea typeface="Funnel Sans"/>
                <a:cs typeface="Funnel Sans"/>
                <a:sym typeface="Funnel Sans"/>
              </a:rPr>
              <a:t>Puro en Su carácter</a:t>
            </a:r>
            <a:endParaRPr sz="950">
              <a:solidFill>
                <a:schemeClr val="dk1"/>
              </a:solidFill>
              <a:latin typeface="Calibri"/>
              <a:ea typeface="Calibri"/>
              <a:cs typeface="Calibri"/>
              <a:sym typeface="Calibri"/>
            </a:endParaRPr>
          </a:p>
          <a:p>
            <a:pPr indent="-342900" lvl="0" marL="342900" marR="0" rtl="0" algn="l">
              <a:lnSpc>
                <a:spcPct val="163157"/>
              </a:lnSpc>
              <a:spcBef>
                <a:spcPts val="0"/>
              </a:spcBef>
              <a:spcAft>
                <a:spcPts val="0"/>
              </a:spcAft>
              <a:buClr>
                <a:srgbClr val="FFFFFF"/>
              </a:buClr>
              <a:buSzPts val="950"/>
              <a:buFont typeface="Funnel Sans"/>
              <a:buChar char="•"/>
            </a:pPr>
            <a:r>
              <a:rPr lang="en-US" sz="950">
                <a:solidFill>
                  <a:srgbClr val="FFFFFF"/>
                </a:solidFill>
                <a:latin typeface="Funnel Sans"/>
                <a:ea typeface="Funnel Sans"/>
                <a:cs typeface="Funnel Sans"/>
                <a:sym typeface="Funnel Sans"/>
              </a:rPr>
              <a:t>Perfecto en Su ser</a:t>
            </a:r>
            <a:endParaRPr sz="950">
              <a:solidFill>
                <a:schemeClr val="dk1"/>
              </a:solidFill>
              <a:latin typeface="Calibri"/>
              <a:ea typeface="Calibri"/>
              <a:cs typeface="Calibri"/>
              <a:sym typeface="Calibri"/>
            </a:endParaRPr>
          </a:p>
        </p:txBody>
      </p:sp>
      <p:sp>
        <p:nvSpPr>
          <p:cNvPr id="265" name="Google Shape;265;p33"/>
          <p:cNvSpPr/>
          <p:nvPr/>
        </p:nvSpPr>
        <p:spPr>
          <a:xfrm>
            <a:off x="4762723" y="2814265"/>
            <a:ext cx="3855244"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FFFFFF"/>
              </a:buClr>
              <a:buSzPts val="950"/>
              <a:buFont typeface="Funnel Sans"/>
              <a:buNone/>
            </a:pPr>
            <a:r>
              <a:rPr lang="en-US" sz="950">
                <a:solidFill>
                  <a:srgbClr val="FFFFFF"/>
                </a:solidFill>
                <a:latin typeface="Funnel Sans"/>
                <a:ea typeface="Funnel Sans"/>
                <a:cs typeface="Funnel Sans"/>
                <a:sym typeface="Funnel Sans"/>
              </a:rPr>
              <a:t>Y desde esa inquebrantable realidad, Él llama a cada uno de Su pueblo: </a:t>
            </a:r>
            <a:r>
              <a:rPr b="1" lang="en-US" sz="950">
                <a:solidFill>
                  <a:srgbClr val="FFFFFF"/>
                </a:solidFill>
                <a:latin typeface="Funnel Sans"/>
                <a:ea typeface="Funnel Sans"/>
                <a:cs typeface="Funnel Sans"/>
                <a:sym typeface="Funnel Sans"/>
              </a:rPr>
              <a:t>"Sed santos, porque yo soy santo."</a:t>
            </a:r>
            <a:endParaRPr sz="950">
              <a:solidFill>
                <a:schemeClr val="dk1"/>
              </a:solidFill>
              <a:latin typeface="Calibri"/>
              <a:ea typeface="Calibri"/>
              <a:cs typeface="Calibri"/>
              <a:sym typeface="Calibri"/>
            </a:endParaRPr>
          </a:p>
        </p:txBody>
      </p:sp>
      <p:sp>
        <p:nvSpPr>
          <p:cNvPr id="266" name="Google Shape;266;p33"/>
          <p:cNvSpPr/>
          <p:nvPr/>
        </p:nvSpPr>
        <p:spPr>
          <a:xfrm>
            <a:off x="682154" y="3601864"/>
            <a:ext cx="7965728"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Si verdaderamente vemos a Dios, no resistiremos la santidad. La </a:t>
            </a:r>
            <a:r>
              <a:rPr b="1" lang="en-US" sz="950">
                <a:solidFill>
                  <a:srgbClr val="52586B"/>
                </a:solidFill>
                <a:latin typeface="Funnel Sans"/>
                <a:ea typeface="Funnel Sans"/>
                <a:cs typeface="Funnel Sans"/>
                <a:sym typeface="Funnel Sans"/>
              </a:rPr>
              <a:t>buscaremos</a:t>
            </a:r>
            <a:r>
              <a:rPr lang="en-US" sz="950">
                <a:solidFill>
                  <a:srgbClr val="52586B"/>
                </a:solidFill>
                <a:latin typeface="Funnel Sans"/>
                <a:ea typeface="Funnel Sans"/>
                <a:cs typeface="Funnel Sans"/>
                <a:sym typeface="Funnel Sans"/>
              </a:rPr>
              <a:t>. Porque la santidad no es perder algo es </a:t>
            </a:r>
            <a:r>
              <a:rPr i="1" lang="en-US" sz="950">
                <a:solidFill>
                  <a:srgbClr val="52586B"/>
                </a:solidFill>
                <a:latin typeface="Funnel Sans"/>
                <a:ea typeface="Funnel Sans"/>
                <a:cs typeface="Funnel Sans"/>
                <a:sym typeface="Funnel Sans"/>
              </a:rPr>
              <a:t>llegar a ser como Él</a:t>
            </a:r>
            <a:r>
              <a:rPr lang="en-US" sz="950">
                <a:solidFill>
                  <a:srgbClr val="52586B"/>
                </a:solidFill>
                <a:latin typeface="Funnel Sans"/>
                <a:ea typeface="Funnel Sans"/>
                <a:cs typeface="Funnel Sans"/>
                <a:sym typeface="Funnel Sans"/>
              </a:rPr>
              <a:t>. La santidad no es lo que hacemos para alcanzar a Dios. La santidad es en lo que nos convertimos cuando verdaderamente Lo vemos.</a:t>
            </a:r>
            <a:endParaRPr sz="950">
              <a:solidFill>
                <a:schemeClr val="dk1"/>
              </a:solidFill>
              <a:latin typeface="Calibri"/>
              <a:ea typeface="Calibri"/>
              <a:cs typeface="Calibri"/>
              <a:sym typeface="Calibri"/>
            </a:endParaRPr>
          </a:p>
        </p:txBody>
      </p:sp>
      <p:sp>
        <p:nvSpPr>
          <p:cNvPr id="267" name="Google Shape;267;p33"/>
          <p:cNvSpPr/>
          <p:nvPr/>
        </p:nvSpPr>
        <p:spPr>
          <a:xfrm>
            <a:off x="496119" y="3462337"/>
            <a:ext cx="14288" cy="675977"/>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preencoded.png" id="273" name="Google Shape;273;p34"/>
          <p:cNvPicPr preferRelativeResize="0"/>
          <p:nvPr/>
        </p:nvPicPr>
        <p:blipFill rotWithShape="1">
          <a:blip r:embed="rId3">
            <a:alphaModFix/>
          </a:blip>
          <a:srcRect b="0" l="0" r="0" t="0"/>
          <a:stretch/>
        </p:blipFill>
        <p:spPr>
          <a:xfrm>
            <a:off x="-115079" y="-39216"/>
            <a:ext cx="3490291" cy="5182716"/>
          </a:xfrm>
          <a:prstGeom prst="rect">
            <a:avLst/>
          </a:prstGeom>
          <a:noFill/>
          <a:ln>
            <a:noFill/>
          </a:ln>
        </p:spPr>
      </p:pic>
      <p:sp>
        <p:nvSpPr>
          <p:cNvPr id="274" name="Google Shape;274;p34"/>
          <p:cNvSpPr/>
          <p:nvPr/>
        </p:nvSpPr>
        <p:spPr>
          <a:xfrm>
            <a:off x="3535949" y="896917"/>
            <a:ext cx="5991076" cy="290736"/>
          </a:xfrm>
          <a:prstGeom prst="rect">
            <a:avLst/>
          </a:prstGeom>
          <a:noFill/>
          <a:ln>
            <a:noFill/>
          </a:ln>
        </p:spPr>
        <p:txBody>
          <a:bodyPr anchorCtr="0" anchor="t" bIns="0" lIns="0" spcFirstLastPara="1" rIns="0" wrap="square" tIns="0">
            <a:noAutofit/>
          </a:bodyPr>
          <a:lstStyle/>
          <a:p>
            <a:pPr indent="0" lvl="0" marL="0" marR="0" rtl="0" algn="l">
              <a:lnSpc>
                <a:spcPct val="80357"/>
              </a:lnSpc>
              <a:spcBef>
                <a:spcPts val="0"/>
              </a:spcBef>
              <a:spcAft>
                <a:spcPts val="0"/>
              </a:spcAft>
              <a:buClr>
                <a:srgbClr val="373B48"/>
              </a:buClr>
              <a:buSzPts val="2800"/>
              <a:buFont typeface="Mona Sans SemiBold"/>
              <a:buNone/>
            </a:pPr>
            <a:r>
              <a:rPr b="1" lang="en-US" sz="2800">
                <a:solidFill>
                  <a:srgbClr val="373B48"/>
                </a:solidFill>
                <a:latin typeface="Mona Sans SemiBold"/>
                <a:ea typeface="Mona Sans SemiBold"/>
                <a:cs typeface="Mona Sans SemiBold"/>
                <a:sym typeface="Mona Sans SemiBold"/>
              </a:rPr>
              <a:t>Somos Llamados a Reflejar Su </a:t>
            </a:r>
            <a:endParaRPr/>
          </a:p>
          <a:p>
            <a:pPr indent="0" lvl="0" marL="0" marR="0" rtl="0" algn="l">
              <a:lnSpc>
                <a:spcPct val="80357"/>
              </a:lnSpc>
              <a:spcBef>
                <a:spcPts val="0"/>
              </a:spcBef>
              <a:spcAft>
                <a:spcPts val="0"/>
              </a:spcAft>
              <a:buClr>
                <a:srgbClr val="373B48"/>
              </a:buClr>
              <a:buSzPts val="2800"/>
              <a:buFont typeface="Mona Sans SemiBold"/>
              <a:buNone/>
            </a:pPr>
            <a:r>
              <a:rPr b="1" lang="en-US" sz="2800">
                <a:solidFill>
                  <a:srgbClr val="373B48"/>
                </a:solidFill>
                <a:latin typeface="Mona Sans SemiBold"/>
                <a:ea typeface="Mona Sans SemiBold"/>
                <a:cs typeface="Mona Sans SemiBold"/>
                <a:sym typeface="Mona Sans SemiBold"/>
              </a:rPr>
              <a:t>Santidad (Separación)</a:t>
            </a:r>
            <a:endParaRPr sz="2800">
              <a:solidFill>
                <a:schemeClr val="dk1"/>
              </a:solidFill>
              <a:latin typeface="Calibri"/>
              <a:ea typeface="Calibri"/>
              <a:cs typeface="Calibri"/>
              <a:sym typeface="Calibri"/>
            </a:endParaRPr>
          </a:p>
        </p:txBody>
      </p:sp>
      <p:sp>
        <p:nvSpPr>
          <p:cNvPr id="275" name="Google Shape;275;p34"/>
          <p:cNvSpPr/>
          <p:nvPr/>
        </p:nvSpPr>
        <p:spPr>
          <a:xfrm>
            <a:off x="3647786" y="1988375"/>
            <a:ext cx="8012237" cy="173646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586B"/>
              </a:buClr>
              <a:buSzPts val="1800"/>
              <a:buFont typeface="Funnel Sans"/>
              <a:buNone/>
            </a:pPr>
            <a:r>
              <a:rPr lang="en-US" sz="1800">
                <a:solidFill>
                  <a:srgbClr val="52586B"/>
                </a:solidFill>
                <a:latin typeface="Funnel Sans"/>
                <a:ea typeface="Funnel Sans"/>
                <a:cs typeface="Funnel Sans"/>
                <a:sym typeface="Funnel Sans"/>
              </a:rPr>
              <a:t>"Sino, como aquel que os llamó es santo, sed </a:t>
            </a:r>
            <a:endParaRPr/>
          </a:p>
          <a:p>
            <a:pPr indent="0" lvl="0" marL="0" marR="0" rtl="0" algn="l">
              <a:spcBef>
                <a:spcPts val="0"/>
              </a:spcBef>
              <a:spcAft>
                <a:spcPts val="0"/>
              </a:spcAft>
              <a:buClr>
                <a:srgbClr val="52586B"/>
              </a:buClr>
              <a:buSzPts val="1800"/>
              <a:buFont typeface="Funnel Sans"/>
              <a:buNone/>
            </a:pPr>
            <a:r>
              <a:rPr lang="en-US" sz="1800">
                <a:solidFill>
                  <a:srgbClr val="52586B"/>
                </a:solidFill>
                <a:latin typeface="Funnel Sans"/>
                <a:ea typeface="Funnel Sans"/>
                <a:cs typeface="Funnel Sans"/>
                <a:sym typeface="Funnel Sans"/>
              </a:rPr>
              <a:t>también vosotros santos en toda vuestra manera </a:t>
            </a:r>
            <a:endParaRPr/>
          </a:p>
          <a:p>
            <a:pPr indent="0" lvl="0" marL="0" marR="0" rtl="0" algn="l">
              <a:spcBef>
                <a:spcPts val="0"/>
              </a:spcBef>
              <a:spcAft>
                <a:spcPts val="0"/>
              </a:spcAft>
              <a:buClr>
                <a:srgbClr val="52586B"/>
              </a:buClr>
              <a:buSzPts val="1800"/>
              <a:buFont typeface="Funnel Sans"/>
              <a:buNone/>
            </a:pPr>
            <a:r>
              <a:rPr lang="en-US" sz="1800">
                <a:solidFill>
                  <a:srgbClr val="52586B"/>
                </a:solidFill>
                <a:latin typeface="Funnel Sans"/>
                <a:ea typeface="Funnel Sans"/>
                <a:cs typeface="Funnel Sans"/>
                <a:sym typeface="Funnel Sans"/>
              </a:rPr>
              <a:t>de vivir; porque escrito está: </a:t>
            </a:r>
            <a:r>
              <a:rPr b="1" lang="en-US" sz="1800">
                <a:solidFill>
                  <a:srgbClr val="52586B"/>
                </a:solidFill>
                <a:latin typeface="Funnel Sans"/>
                <a:ea typeface="Funnel Sans"/>
                <a:cs typeface="Funnel Sans"/>
                <a:sym typeface="Funnel Sans"/>
              </a:rPr>
              <a:t>Sed santos</a:t>
            </a:r>
            <a:r>
              <a:rPr lang="en-US" sz="1800">
                <a:solidFill>
                  <a:srgbClr val="52586B"/>
                </a:solidFill>
                <a:latin typeface="Funnel Sans"/>
                <a:ea typeface="Funnel Sans"/>
                <a:cs typeface="Funnel Sans"/>
                <a:sym typeface="Funnel Sans"/>
              </a:rPr>
              <a:t>; porque </a:t>
            </a:r>
            <a:endParaRPr/>
          </a:p>
          <a:p>
            <a:pPr indent="0" lvl="0" marL="0" marR="0" rtl="0" algn="l">
              <a:spcBef>
                <a:spcPts val="0"/>
              </a:spcBef>
              <a:spcAft>
                <a:spcPts val="0"/>
              </a:spcAft>
              <a:buClr>
                <a:srgbClr val="52586B"/>
              </a:buClr>
              <a:buSzPts val="1800"/>
              <a:buFont typeface="Funnel Sans"/>
              <a:buNone/>
            </a:pPr>
            <a:r>
              <a:rPr lang="en-US" sz="1800">
                <a:solidFill>
                  <a:srgbClr val="52586B"/>
                </a:solidFill>
                <a:latin typeface="Funnel Sans"/>
                <a:ea typeface="Funnel Sans"/>
                <a:cs typeface="Funnel Sans"/>
                <a:sym typeface="Funnel Sans"/>
              </a:rPr>
              <a:t>yo soy santo." — 1 Pedro 1:15–16 (RVR1960)</a:t>
            </a:r>
            <a:endParaRPr sz="1800">
              <a:solidFill>
                <a:schemeClr val="dk1"/>
              </a:solidFill>
              <a:latin typeface="Calibri"/>
              <a:ea typeface="Calibri"/>
              <a:cs typeface="Calibri"/>
              <a:sym typeface="Calibri"/>
            </a:endParaRPr>
          </a:p>
        </p:txBody>
      </p:sp>
      <p:sp>
        <p:nvSpPr>
          <p:cNvPr id="276" name="Google Shape;276;p34"/>
          <p:cNvSpPr/>
          <p:nvPr/>
        </p:nvSpPr>
        <p:spPr>
          <a:xfrm>
            <a:off x="496119" y="4397648"/>
            <a:ext cx="9525" cy="287089"/>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7" name="Google Shape;277;p34"/>
          <p:cNvPicPr preferRelativeResize="0"/>
          <p:nvPr/>
        </p:nvPicPr>
        <p:blipFill rotWithShape="1">
          <a:blip r:embed="rId4">
            <a:alphaModFix/>
          </a:blip>
          <a:srcRect b="0" l="0" r="0" t="0"/>
          <a:stretch/>
        </p:blipFill>
        <p:spPr>
          <a:xfrm>
            <a:off x="45658" y="533846"/>
            <a:ext cx="2841171" cy="42617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5"/>
          <p:cNvSpPr/>
          <p:nvPr/>
        </p:nvSpPr>
        <p:spPr>
          <a:xfrm>
            <a:off x="496119" y="941561"/>
            <a:ext cx="8151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1 Pedro 1:15  El Mandato Está Fundamentado en el Carácter de Dios</a:t>
            </a:r>
            <a:endParaRPr sz="2400">
              <a:solidFill>
                <a:schemeClr val="dk1"/>
              </a:solidFill>
              <a:latin typeface="Calibri"/>
              <a:ea typeface="Calibri"/>
              <a:cs typeface="Calibri"/>
              <a:sym typeface="Calibri"/>
            </a:endParaRPr>
          </a:p>
        </p:txBody>
      </p:sp>
      <p:sp>
        <p:nvSpPr>
          <p:cNvPr id="284" name="Google Shape;284;p35"/>
          <p:cNvSpPr/>
          <p:nvPr/>
        </p:nvSpPr>
        <p:spPr>
          <a:xfrm>
            <a:off x="496119" y="1819538"/>
            <a:ext cx="8151763" cy="396925"/>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Nótese cuidadosamente lo que Dios no dice. No dice: "Sed santos porque tu iglesia es santa." No dice: "Sed santos porque tu pastor es santo." Dice con claridad inconfundible: </a:t>
            </a:r>
            <a:r>
              <a:rPr b="1" lang="en-US" sz="1100">
                <a:solidFill>
                  <a:srgbClr val="52586B"/>
                </a:solidFill>
                <a:latin typeface="Funnel Sans"/>
                <a:ea typeface="Funnel Sans"/>
                <a:cs typeface="Funnel Sans"/>
                <a:sym typeface="Funnel Sans"/>
              </a:rPr>
              <a:t>"Sed santos, porque yo soy santo."</a:t>
            </a:r>
            <a:r>
              <a:rPr lang="en-US" sz="1100">
                <a:solidFill>
                  <a:srgbClr val="52586B"/>
                </a:solidFill>
                <a:latin typeface="Funnel Sans"/>
                <a:ea typeface="Funnel Sans"/>
                <a:cs typeface="Funnel Sans"/>
                <a:sym typeface="Funnel Sans"/>
              </a:rPr>
              <a:t> La fuente del mandato es el carácter de Dios mismo.</a:t>
            </a:r>
            <a:endParaRPr sz="1100">
              <a:solidFill>
                <a:schemeClr val="dk1"/>
              </a:solidFill>
              <a:latin typeface="Calibri"/>
              <a:ea typeface="Calibri"/>
              <a:cs typeface="Calibri"/>
              <a:sym typeface="Calibri"/>
            </a:endParaRPr>
          </a:p>
        </p:txBody>
      </p:sp>
      <p:sp>
        <p:nvSpPr>
          <p:cNvPr id="285" name="Google Shape;285;p35"/>
          <p:cNvSpPr/>
          <p:nvPr/>
        </p:nvSpPr>
        <p:spPr>
          <a:xfrm>
            <a:off x="496119" y="2625105"/>
            <a:ext cx="3140869" cy="193849"/>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373B48"/>
              </a:buClr>
              <a:buSzPts val="2000"/>
              <a:buFont typeface="Mona Sans SemiBold"/>
              <a:buNone/>
            </a:pPr>
            <a:r>
              <a:rPr b="1" lang="en-US" sz="2000">
                <a:solidFill>
                  <a:srgbClr val="373B48"/>
                </a:solidFill>
                <a:latin typeface="Mona Sans SemiBold"/>
                <a:ea typeface="Mona Sans SemiBold"/>
                <a:cs typeface="Mona Sans SemiBold"/>
                <a:sym typeface="Mona Sans SemiBold"/>
              </a:rPr>
              <a:t>Isaías 6:1–3 — La Visión del Salón del Trono</a:t>
            </a:r>
            <a:endParaRPr sz="2000">
              <a:solidFill>
                <a:schemeClr val="dk1"/>
              </a:solidFill>
              <a:latin typeface="Calibri"/>
              <a:ea typeface="Calibri"/>
              <a:cs typeface="Calibri"/>
              <a:sym typeface="Calibri"/>
            </a:endParaRPr>
          </a:p>
        </p:txBody>
      </p:sp>
      <p:sp>
        <p:nvSpPr>
          <p:cNvPr id="286" name="Google Shape;286;p35"/>
          <p:cNvSpPr/>
          <p:nvPr/>
        </p:nvSpPr>
        <p:spPr>
          <a:xfrm>
            <a:off x="682154" y="2958480"/>
            <a:ext cx="3738562"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"Santo, santo, santo, Jehová de los ejércitos; toda la tierra está llena de su gloria."   Isaías 6:3 (RVR1960)</a:t>
            </a:r>
            <a:endParaRPr sz="1200">
              <a:solidFill>
                <a:schemeClr val="dk1"/>
              </a:solidFill>
              <a:latin typeface="Calibri"/>
              <a:ea typeface="Calibri"/>
              <a:cs typeface="Calibri"/>
              <a:sym typeface="Calibri"/>
            </a:endParaRPr>
          </a:p>
        </p:txBody>
      </p:sp>
      <p:sp>
        <p:nvSpPr>
          <p:cNvPr id="287" name="Google Shape;287;p35"/>
          <p:cNvSpPr/>
          <p:nvPr/>
        </p:nvSpPr>
        <p:spPr>
          <a:xfrm>
            <a:off x="496119" y="2958480"/>
            <a:ext cx="14288" cy="39692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35"/>
          <p:cNvSpPr/>
          <p:nvPr/>
        </p:nvSpPr>
        <p:spPr>
          <a:xfrm>
            <a:off x="496119" y="3494931"/>
            <a:ext cx="3924598" cy="595387"/>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Isaías fue transformado no por un conjunto de reglas sino por una visión de Dios en Su santidad. La santidad que fluyó de esa visión fue genuina, profunda e irreversible.</a:t>
            </a:r>
            <a:endParaRPr sz="1200">
              <a:solidFill>
                <a:schemeClr val="dk1"/>
              </a:solidFill>
              <a:latin typeface="Calibri"/>
              <a:ea typeface="Calibri"/>
              <a:cs typeface="Calibri"/>
              <a:sym typeface="Calibri"/>
            </a:endParaRPr>
          </a:p>
        </p:txBody>
      </p:sp>
      <p:sp>
        <p:nvSpPr>
          <p:cNvPr id="289" name="Google Shape;289;p35"/>
          <p:cNvSpPr/>
          <p:nvPr/>
        </p:nvSpPr>
        <p:spPr>
          <a:xfrm>
            <a:off x="4638749" y="2501131"/>
            <a:ext cx="4103191" cy="1700808"/>
          </a:xfrm>
          <a:prstGeom prst="roundRect">
            <a:avLst>
              <a:gd fmla="val 5251"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35"/>
          <p:cNvSpPr/>
          <p:nvPr/>
        </p:nvSpPr>
        <p:spPr>
          <a:xfrm>
            <a:off x="4762723" y="2625105"/>
            <a:ext cx="1966540"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1200"/>
              <a:buFont typeface="Mona Sans SemiBold"/>
              <a:buNone/>
            </a:pPr>
            <a:r>
              <a:rPr b="1" lang="en-US" sz="1200">
                <a:solidFill>
                  <a:srgbClr val="FFFFFF"/>
                </a:solidFill>
                <a:latin typeface="Mona Sans SemiBold"/>
                <a:ea typeface="Mona Sans SemiBold"/>
                <a:cs typeface="Mona Sans SemiBold"/>
                <a:sym typeface="Mona Sans SemiBold"/>
              </a:rPr>
              <a:t>La Fuente Es Siempre Dios</a:t>
            </a:r>
            <a:endParaRPr sz="1200">
              <a:solidFill>
                <a:schemeClr val="dk1"/>
              </a:solidFill>
              <a:latin typeface="Calibri"/>
              <a:ea typeface="Calibri"/>
              <a:cs typeface="Calibri"/>
              <a:sym typeface="Calibri"/>
            </a:endParaRPr>
          </a:p>
        </p:txBody>
      </p:sp>
      <p:sp>
        <p:nvSpPr>
          <p:cNvPr id="291" name="Google Shape;291;p35"/>
          <p:cNvSpPr/>
          <p:nvPr/>
        </p:nvSpPr>
        <p:spPr>
          <a:xfrm>
            <a:off x="4762723" y="2942927"/>
            <a:ext cx="3855244"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FFFFFF"/>
              </a:buClr>
              <a:buSzPts val="950"/>
              <a:buFont typeface="Funnel Sans"/>
              <a:buNone/>
            </a:pPr>
            <a:r>
              <a:rPr lang="en-US" sz="950">
                <a:solidFill>
                  <a:srgbClr val="FFFFFF"/>
                </a:solidFill>
                <a:latin typeface="Funnel Sans"/>
                <a:ea typeface="Funnel Sans"/>
                <a:cs typeface="Funnel Sans"/>
                <a:sym typeface="Funnel Sans"/>
              </a:rPr>
              <a:t>La santidad no comienza con la cultura, la preferencia, la Iglesia o la política organizacional. La santidad comienza con Dios, y fluye hacia afuera desde Él hacia Su pueblo, Su Iglesia y el mundo que Él está redimiendo.</a:t>
            </a:r>
            <a:endParaRPr sz="95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6"/>
          <p:cNvSpPr/>
          <p:nvPr/>
        </p:nvSpPr>
        <p:spPr>
          <a:xfrm>
            <a:off x="496119" y="265185"/>
            <a:ext cx="5249912" cy="29073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1800"/>
              <a:buFont typeface="Aharoni"/>
              <a:buNone/>
            </a:pPr>
            <a:r>
              <a:rPr lang="en-US" sz="1800">
                <a:solidFill>
                  <a:srgbClr val="373B48"/>
                </a:solidFill>
                <a:latin typeface="Aharoni"/>
                <a:ea typeface="Aharoni"/>
                <a:cs typeface="Aharoni"/>
                <a:sym typeface="Aharoni"/>
              </a:rPr>
              <a:t>La Santidad Debe Afectar la Conducta Externa</a:t>
            </a:r>
            <a:endParaRPr sz="1800">
              <a:solidFill>
                <a:schemeClr val="dk1"/>
              </a:solidFill>
              <a:latin typeface="Aharoni"/>
              <a:ea typeface="Aharoni"/>
              <a:cs typeface="Aharoni"/>
              <a:sym typeface="Aharoni"/>
            </a:endParaRPr>
          </a:p>
        </p:txBody>
      </p:sp>
      <p:sp>
        <p:nvSpPr>
          <p:cNvPr id="298" name="Google Shape;298;p36"/>
          <p:cNvSpPr/>
          <p:nvPr/>
        </p:nvSpPr>
        <p:spPr>
          <a:xfrm>
            <a:off x="496118" y="607648"/>
            <a:ext cx="8151763" cy="91930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586B"/>
              </a:buClr>
              <a:buSzPts val="1600"/>
              <a:buFont typeface="Funnel Sans"/>
              <a:buNone/>
            </a:pPr>
            <a:r>
              <a:rPr b="1" lang="en-US" sz="1600">
                <a:solidFill>
                  <a:srgbClr val="52586B"/>
                </a:solidFill>
                <a:latin typeface="Funnel Sans"/>
                <a:ea typeface="Funnel Sans"/>
                <a:cs typeface="Funnel Sans"/>
                <a:sym typeface="Funnel Sans"/>
              </a:rPr>
              <a:t>1 Pedro 1:15</a:t>
            </a:r>
            <a:r>
              <a:rPr lang="en-US" sz="1600">
                <a:solidFill>
                  <a:srgbClr val="52586B"/>
                </a:solidFill>
                <a:latin typeface="Funnel Sans"/>
                <a:ea typeface="Funnel Sans"/>
                <a:cs typeface="Funnel Sans"/>
                <a:sym typeface="Funnel Sans"/>
              </a:rPr>
              <a:t> no manda una transformación invisible y puramente interna. Manda santidad </a:t>
            </a:r>
            <a:r>
              <a:rPr b="1" lang="en-US" sz="1600">
                <a:solidFill>
                  <a:srgbClr val="52586B"/>
                </a:solidFill>
                <a:latin typeface="Funnel Sans"/>
                <a:ea typeface="Funnel Sans"/>
                <a:cs typeface="Funnel Sans"/>
                <a:sym typeface="Funnel Sans"/>
              </a:rPr>
              <a:t>"en toda vuestra manera de vivir"</a:t>
            </a:r>
            <a:r>
              <a:rPr lang="en-US" sz="1600">
                <a:solidFill>
                  <a:srgbClr val="52586B"/>
                </a:solidFill>
                <a:latin typeface="Funnel Sans"/>
                <a:ea typeface="Funnel Sans"/>
                <a:cs typeface="Funnel Sans"/>
                <a:sym typeface="Funnel Sans"/>
              </a:rPr>
              <a:t> ,  una palabra que en el griego original (</a:t>
            </a:r>
            <a:r>
              <a:rPr i="1" lang="en-US" sz="1600">
                <a:solidFill>
                  <a:srgbClr val="52586B"/>
                </a:solidFill>
                <a:latin typeface="Funnel Sans"/>
                <a:ea typeface="Funnel Sans"/>
                <a:cs typeface="Funnel Sans"/>
                <a:sym typeface="Funnel Sans"/>
              </a:rPr>
              <a:t>anastrophē</a:t>
            </a:r>
            <a:r>
              <a:rPr lang="en-US" sz="1600">
                <a:solidFill>
                  <a:srgbClr val="52586B"/>
                </a:solidFill>
                <a:latin typeface="Funnel Sans"/>
                <a:ea typeface="Funnel Sans"/>
                <a:cs typeface="Funnel Sans"/>
                <a:sym typeface="Funnel Sans"/>
              </a:rPr>
              <a:t>) abarca la totalidad de la conducta, el estilo de vida y el comportamiento externo de una persona. La santidad no es un secreto guardado en el corazón. La santidad es una realidad exhibida en la vida.</a:t>
            </a:r>
            <a:endParaRPr sz="1600">
              <a:solidFill>
                <a:schemeClr val="dk1"/>
              </a:solidFill>
              <a:latin typeface="Calibri"/>
              <a:ea typeface="Calibri"/>
              <a:cs typeface="Calibri"/>
              <a:sym typeface="Calibri"/>
            </a:endParaRPr>
          </a:p>
        </p:txBody>
      </p:sp>
      <p:sp>
        <p:nvSpPr>
          <p:cNvPr id="299" name="Google Shape;299;p36"/>
          <p:cNvSpPr/>
          <p:nvPr/>
        </p:nvSpPr>
        <p:spPr>
          <a:xfrm>
            <a:off x="496119" y="1905080"/>
            <a:ext cx="8151763" cy="558180"/>
          </a:xfrm>
          <a:prstGeom prst="roundRect">
            <a:avLst>
              <a:gd fmla="val 7000"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4800">
              <a:solidFill>
                <a:schemeClr val="dk1"/>
              </a:solidFill>
              <a:latin typeface="Calibri"/>
              <a:ea typeface="Calibri"/>
              <a:cs typeface="Calibri"/>
              <a:sym typeface="Calibri"/>
            </a:endParaRPr>
          </a:p>
        </p:txBody>
      </p:sp>
      <p:sp>
        <p:nvSpPr>
          <p:cNvPr id="300" name="Google Shape;300;p36"/>
          <p:cNvSpPr/>
          <p:nvPr/>
        </p:nvSpPr>
        <p:spPr>
          <a:xfrm>
            <a:off x="505644" y="1914605"/>
            <a:ext cx="372070" cy="539130"/>
          </a:xfrm>
          <a:prstGeom prst="roundRect">
            <a:avLst>
              <a:gd fmla="val 7430" name="adj"/>
            </a:avLst>
          </a:prstGeom>
          <a:solidFill>
            <a:srgbClr val="E2E4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36"/>
          <p:cNvSpPr/>
          <p:nvPr/>
        </p:nvSpPr>
        <p:spPr>
          <a:xfrm>
            <a:off x="947440" y="2007623"/>
            <a:ext cx="1162869" cy="145331"/>
          </a:xfrm>
          <a:prstGeom prst="rect">
            <a:avLst/>
          </a:prstGeom>
          <a:noFill/>
          <a:ln>
            <a:noFill/>
          </a:ln>
        </p:spPr>
        <p:txBody>
          <a:bodyPr anchorCtr="0" anchor="t" bIns="0" lIns="0" spcFirstLastPara="1" rIns="0" wrap="square" tIns="0">
            <a:noAutofit/>
          </a:bodyPr>
          <a:lstStyle/>
          <a:p>
            <a:pPr indent="0" lvl="0" marL="0" marR="0" rtl="0" algn="l">
              <a:lnSpc>
                <a:spcPct val="5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Habla</a:t>
            </a:r>
            <a:endParaRPr sz="2000">
              <a:solidFill>
                <a:schemeClr val="dk1"/>
              </a:solidFill>
              <a:latin typeface="Calibri"/>
              <a:ea typeface="Calibri"/>
              <a:cs typeface="Calibri"/>
              <a:sym typeface="Calibri"/>
            </a:endParaRPr>
          </a:p>
        </p:txBody>
      </p:sp>
      <p:sp>
        <p:nvSpPr>
          <p:cNvPr id="302" name="Google Shape;302;p36"/>
          <p:cNvSpPr/>
          <p:nvPr/>
        </p:nvSpPr>
        <p:spPr>
          <a:xfrm>
            <a:off x="947440" y="2194774"/>
            <a:ext cx="7597899" cy="130225"/>
          </a:xfrm>
          <a:prstGeom prst="rect">
            <a:avLst/>
          </a:prstGeom>
          <a:noFill/>
          <a:ln>
            <a:noFill/>
          </a:ln>
        </p:spPr>
        <p:txBody>
          <a:bodyPr anchorCtr="0" anchor="t" bIns="0" lIns="0" spcFirstLastPara="1" rIns="0" wrap="square" tIns="0">
            <a:noAutofit/>
          </a:bodyPr>
          <a:lstStyle/>
          <a:p>
            <a:pPr indent="0" lvl="0" marL="0" marR="0" rtl="0" algn="l">
              <a:lnSpc>
                <a:spcPct val="62500"/>
              </a:lnSpc>
              <a:spcBef>
                <a:spcPts val="0"/>
              </a:spcBef>
              <a:spcAft>
                <a:spcPts val="0"/>
              </a:spcAft>
              <a:buClr>
                <a:srgbClr val="52586B"/>
              </a:buClr>
              <a:buSzPts val="1600"/>
              <a:buFont typeface="Funnel Sans"/>
              <a:buNone/>
            </a:pPr>
            <a:r>
              <a:rPr lang="en-US" sz="1600">
                <a:solidFill>
                  <a:srgbClr val="52586B"/>
                </a:solidFill>
                <a:latin typeface="Funnel Sans"/>
                <a:ea typeface="Funnel Sans"/>
                <a:cs typeface="Funnel Sans"/>
                <a:sym typeface="Funnel Sans"/>
              </a:rPr>
              <a:t>Palabras moldeadas por la gracia y la verdad, libres de corrupción y falsedad.</a:t>
            </a:r>
            <a:endParaRPr sz="1600">
              <a:solidFill>
                <a:schemeClr val="dk1"/>
              </a:solidFill>
              <a:latin typeface="Calibri"/>
              <a:ea typeface="Calibri"/>
              <a:cs typeface="Calibri"/>
              <a:sym typeface="Calibri"/>
            </a:endParaRPr>
          </a:p>
        </p:txBody>
      </p:sp>
      <p:sp>
        <p:nvSpPr>
          <p:cNvPr id="303" name="Google Shape;303;p36"/>
          <p:cNvSpPr/>
          <p:nvPr/>
        </p:nvSpPr>
        <p:spPr>
          <a:xfrm>
            <a:off x="496119" y="2532986"/>
            <a:ext cx="8151763" cy="558180"/>
          </a:xfrm>
          <a:prstGeom prst="roundRect">
            <a:avLst>
              <a:gd fmla="val 7000"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36"/>
          <p:cNvSpPr/>
          <p:nvPr/>
        </p:nvSpPr>
        <p:spPr>
          <a:xfrm>
            <a:off x="505644" y="2542511"/>
            <a:ext cx="372070" cy="539130"/>
          </a:xfrm>
          <a:prstGeom prst="roundRect">
            <a:avLst>
              <a:gd fmla="val 7430" name="adj"/>
            </a:avLst>
          </a:prstGeom>
          <a:solidFill>
            <a:srgbClr val="E2E4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36"/>
          <p:cNvSpPr/>
          <p:nvPr/>
        </p:nvSpPr>
        <p:spPr>
          <a:xfrm>
            <a:off x="947440" y="2635529"/>
            <a:ext cx="1162869" cy="145331"/>
          </a:xfrm>
          <a:prstGeom prst="rect">
            <a:avLst/>
          </a:prstGeom>
          <a:noFill/>
          <a:ln>
            <a:noFill/>
          </a:ln>
        </p:spPr>
        <p:txBody>
          <a:bodyPr anchorCtr="0" anchor="t" bIns="0" lIns="0" spcFirstLastPara="1" rIns="0" wrap="square" tIns="0">
            <a:noAutofit/>
          </a:bodyPr>
          <a:lstStyle/>
          <a:p>
            <a:pPr indent="0" lvl="0" marL="0" marR="0" rtl="0" algn="l">
              <a:lnSpc>
                <a:spcPct val="5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Actitud</a:t>
            </a:r>
            <a:endParaRPr sz="2000">
              <a:solidFill>
                <a:schemeClr val="dk1"/>
              </a:solidFill>
              <a:latin typeface="Calibri"/>
              <a:ea typeface="Calibri"/>
              <a:cs typeface="Calibri"/>
              <a:sym typeface="Calibri"/>
            </a:endParaRPr>
          </a:p>
        </p:txBody>
      </p:sp>
      <p:sp>
        <p:nvSpPr>
          <p:cNvPr id="306" name="Google Shape;306;p36"/>
          <p:cNvSpPr/>
          <p:nvPr/>
        </p:nvSpPr>
        <p:spPr>
          <a:xfrm>
            <a:off x="947440" y="2822680"/>
            <a:ext cx="7597899" cy="130225"/>
          </a:xfrm>
          <a:prstGeom prst="rect">
            <a:avLst/>
          </a:prstGeom>
          <a:noFill/>
          <a:ln>
            <a:noFill/>
          </a:ln>
        </p:spPr>
        <p:txBody>
          <a:bodyPr anchorCtr="0" anchor="t" bIns="0" lIns="0" spcFirstLastPara="1" rIns="0" wrap="square" tIns="0">
            <a:noAutofit/>
          </a:bodyPr>
          <a:lstStyle/>
          <a:p>
            <a:pPr indent="0" lvl="0" marL="0" marR="0" rtl="0" algn="l">
              <a:lnSpc>
                <a:spcPct val="62500"/>
              </a:lnSpc>
              <a:spcBef>
                <a:spcPts val="0"/>
              </a:spcBef>
              <a:spcAft>
                <a:spcPts val="0"/>
              </a:spcAft>
              <a:buClr>
                <a:srgbClr val="52586B"/>
              </a:buClr>
              <a:buSzPts val="1600"/>
              <a:buFont typeface="Funnel Sans"/>
              <a:buNone/>
            </a:pPr>
            <a:r>
              <a:rPr lang="en-US" sz="1600">
                <a:solidFill>
                  <a:srgbClr val="52586B"/>
                </a:solidFill>
                <a:latin typeface="Funnel Sans"/>
                <a:ea typeface="Funnel Sans"/>
                <a:cs typeface="Funnel Sans"/>
                <a:sym typeface="Funnel Sans"/>
              </a:rPr>
              <a:t>Un espíritu de humildad, gratitud y sumisión ante Dios y los demás.</a:t>
            </a:r>
            <a:endParaRPr sz="1600">
              <a:solidFill>
                <a:schemeClr val="dk1"/>
              </a:solidFill>
              <a:latin typeface="Calibri"/>
              <a:ea typeface="Calibri"/>
              <a:cs typeface="Calibri"/>
              <a:sym typeface="Calibri"/>
            </a:endParaRPr>
          </a:p>
        </p:txBody>
      </p:sp>
      <p:sp>
        <p:nvSpPr>
          <p:cNvPr id="307" name="Google Shape;307;p36"/>
          <p:cNvSpPr/>
          <p:nvPr/>
        </p:nvSpPr>
        <p:spPr>
          <a:xfrm>
            <a:off x="496119" y="3160892"/>
            <a:ext cx="8151763" cy="558180"/>
          </a:xfrm>
          <a:prstGeom prst="roundRect">
            <a:avLst>
              <a:gd fmla="val 7000"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36"/>
          <p:cNvSpPr/>
          <p:nvPr/>
        </p:nvSpPr>
        <p:spPr>
          <a:xfrm>
            <a:off x="505644" y="3170417"/>
            <a:ext cx="372070" cy="539130"/>
          </a:xfrm>
          <a:prstGeom prst="roundRect">
            <a:avLst>
              <a:gd fmla="val 7430" name="adj"/>
            </a:avLst>
          </a:prstGeom>
          <a:solidFill>
            <a:srgbClr val="E2E4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36"/>
          <p:cNvSpPr/>
          <p:nvPr/>
        </p:nvSpPr>
        <p:spPr>
          <a:xfrm>
            <a:off x="947440" y="3263434"/>
            <a:ext cx="1162869" cy="145331"/>
          </a:xfrm>
          <a:prstGeom prst="rect">
            <a:avLst/>
          </a:prstGeom>
          <a:noFill/>
          <a:ln>
            <a:noFill/>
          </a:ln>
        </p:spPr>
        <p:txBody>
          <a:bodyPr anchorCtr="0" anchor="t" bIns="0" lIns="0" spcFirstLastPara="1" rIns="0" wrap="square" tIns="0">
            <a:noAutofit/>
          </a:bodyPr>
          <a:lstStyle/>
          <a:p>
            <a:pPr indent="0" lvl="0" marL="0" marR="0" rtl="0" algn="l">
              <a:lnSpc>
                <a:spcPct val="5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Relaciones</a:t>
            </a:r>
            <a:endParaRPr sz="2000">
              <a:solidFill>
                <a:schemeClr val="dk1"/>
              </a:solidFill>
              <a:latin typeface="Calibri"/>
              <a:ea typeface="Calibri"/>
              <a:cs typeface="Calibri"/>
              <a:sym typeface="Calibri"/>
            </a:endParaRPr>
          </a:p>
        </p:txBody>
      </p:sp>
      <p:sp>
        <p:nvSpPr>
          <p:cNvPr id="310" name="Google Shape;310;p36"/>
          <p:cNvSpPr/>
          <p:nvPr/>
        </p:nvSpPr>
        <p:spPr>
          <a:xfrm>
            <a:off x="947440" y="3450586"/>
            <a:ext cx="7597899" cy="130225"/>
          </a:xfrm>
          <a:prstGeom prst="rect">
            <a:avLst/>
          </a:prstGeom>
          <a:noFill/>
          <a:ln>
            <a:noFill/>
          </a:ln>
        </p:spPr>
        <p:txBody>
          <a:bodyPr anchorCtr="0" anchor="t" bIns="0" lIns="0" spcFirstLastPara="1" rIns="0" wrap="square" tIns="0">
            <a:noAutofit/>
          </a:bodyPr>
          <a:lstStyle/>
          <a:p>
            <a:pPr indent="0" lvl="0" marL="0" marR="0" rtl="0" algn="l">
              <a:lnSpc>
                <a:spcPct val="62500"/>
              </a:lnSpc>
              <a:spcBef>
                <a:spcPts val="0"/>
              </a:spcBef>
              <a:spcAft>
                <a:spcPts val="0"/>
              </a:spcAft>
              <a:buClr>
                <a:srgbClr val="52586B"/>
              </a:buClr>
              <a:buSzPts val="1600"/>
              <a:buFont typeface="Funnel Sans"/>
              <a:buNone/>
            </a:pPr>
            <a:r>
              <a:rPr lang="en-US" sz="1600">
                <a:solidFill>
                  <a:srgbClr val="52586B"/>
                </a:solidFill>
                <a:latin typeface="Funnel Sans"/>
                <a:ea typeface="Funnel Sans"/>
                <a:cs typeface="Funnel Sans"/>
                <a:sym typeface="Funnel Sans"/>
              </a:rPr>
              <a:t>Relaciones gobernadas por pureza, amor y fidelidad.</a:t>
            </a:r>
            <a:endParaRPr sz="1600">
              <a:solidFill>
                <a:schemeClr val="dk1"/>
              </a:solidFill>
              <a:latin typeface="Calibri"/>
              <a:ea typeface="Calibri"/>
              <a:cs typeface="Calibri"/>
              <a:sym typeface="Calibri"/>
            </a:endParaRPr>
          </a:p>
        </p:txBody>
      </p:sp>
      <p:sp>
        <p:nvSpPr>
          <p:cNvPr id="311" name="Google Shape;311;p36"/>
          <p:cNvSpPr/>
          <p:nvPr/>
        </p:nvSpPr>
        <p:spPr>
          <a:xfrm>
            <a:off x="496119" y="3788798"/>
            <a:ext cx="8151763" cy="558180"/>
          </a:xfrm>
          <a:prstGeom prst="roundRect">
            <a:avLst>
              <a:gd fmla="val 7000"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36"/>
          <p:cNvSpPr/>
          <p:nvPr/>
        </p:nvSpPr>
        <p:spPr>
          <a:xfrm>
            <a:off x="505644" y="3798323"/>
            <a:ext cx="372070" cy="539130"/>
          </a:xfrm>
          <a:prstGeom prst="roundRect">
            <a:avLst>
              <a:gd fmla="val 7430" name="adj"/>
            </a:avLst>
          </a:prstGeom>
          <a:solidFill>
            <a:srgbClr val="E2E4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36"/>
          <p:cNvSpPr/>
          <p:nvPr/>
        </p:nvSpPr>
        <p:spPr>
          <a:xfrm>
            <a:off x="947440" y="3891340"/>
            <a:ext cx="1162869" cy="145331"/>
          </a:xfrm>
          <a:prstGeom prst="rect">
            <a:avLst/>
          </a:prstGeom>
          <a:noFill/>
          <a:ln>
            <a:noFill/>
          </a:ln>
        </p:spPr>
        <p:txBody>
          <a:bodyPr anchorCtr="0" anchor="t" bIns="0" lIns="0" spcFirstLastPara="1" rIns="0" wrap="square" tIns="0">
            <a:noAutofit/>
          </a:bodyPr>
          <a:lstStyle/>
          <a:p>
            <a:pPr indent="0" lvl="0" marL="0" marR="0" rtl="0" algn="l">
              <a:lnSpc>
                <a:spcPct val="5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Apariencia</a:t>
            </a:r>
            <a:endParaRPr sz="2000">
              <a:solidFill>
                <a:schemeClr val="dk1"/>
              </a:solidFill>
              <a:latin typeface="Calibri"/>
              <a:ea typeface="Calibri"/>
              <a:cs typeface="Calibri"/>
              <a:sym typeface="Calibri"/>
            </a:endParaRPr>
          </a:p>
        </p:txBody>
      </p:sp>
      <p:sp>
        <p:nvSpPr>
          <p:cNvPr id="314" name="Google Shape;314;p36"/>
          <p:cNvSpPr/>
          <p:nvPr/>
        </p:nvSpPr>
        <p:spPr>
          <a:xfrm>
            <a:off x="947440" y="4078492"/>
            <a:ext cx="7597899" cy="130225"/>
          </a:xfrm>
          <a:prstGeom prst="rect">
            <a:avLst/>
          </a:prstGeom>
          <a:noFill/>
          <a:ln>
            <a:noFill/>
          </a:ln>
        </p:spPr>
        <p:txBody>
          <a:bodyPr anchorCtr="0" anchor="t" bIns="0" lIns="0" spcFirstLastPara="1" rIns="0" wrap="square" tIns="0">
            <a:noAutofit/>
          </a:bodyPr>
          <a:lstStyle/>
          <a:p>
            <a:pPr indent="0" lvl="0" marL="0" marR="0" rtl="0" algn="l">
              <a:lnSpc>
                <a:spcPct val="62500"/>
              </a:lnSpc>
              <a:spcBef>
                <a:spcPts val="0"/>
              </a:spcBef>
              <a:spcAft>
                <a:spcPts val="0"/>
              </a:spcAft>
              <a:buClr>
                <a:srgbClr val="52586B"/>
              </a:buClr>
              <a:buSzPts val="1600"/>
              <a:buFont typeface="Funnel Sans"/>
              <a:buNone/>
            </a:pPr>
            <a:r>
              <a:rPr lang="en-US" sz="1600">
                <a:solidFill>
                  <a:srgbClr val="52586B"/>
                </a:solidFill>
                <a:latin typeface="Funnel Sans"/>
                <a:ea typeface="Funnel Sans"/>
                <a:cs typeface="Funnel Sans"/>
                <a:sym typeface="Funnel Sans"/>
              </a:rPr>
              <a:t>Una presentación que refleja los valores de la modestia y la sobriedad.</a:t>
            </a:r>
            <a:endParaRPr sz="1600">
              <a:solidFill>
                <a:schemeClr val="dk1"/>
              </a:solidFill>
              <a:latin typeface="Calibri"/>
              <a:ea typeface="Calibri"/>
              <a:cs typeface="Calibri"/>
              <a:sym typeface="Calibri"/>
            </a:endParaRPr>
          </a:p>
        </p:txBody>
      </p:sp>
      <p:sp>
        <p:nvSpPr>
          <p:cNvPr id="315" name="Google Shape;315;p36"/>
          <p:cNvSpPr/>
          <p:nvPr/>
        </p:nvSpPr>
        <p:spPr>
          <a:xfrm>
            <a:off x="496119" y="4416704"/>
            <a:ext cx="8151763" cy="558180"/>
          </a:xfrm>
          <a:prstGeom prst="roundRect">
            <a:avLst>
              <a:gd fmla="val 7000"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36"/>
          <p:cNvSpPr/>
          <p:nvPr/>
        </p:nvSpPr>
        <p:spPr>
          <a:xfrm>
            <a:off x="505644" y="4426229"/>
            <a:ext cx="372070" cy="539130"/>
          </a:xfrm>
          <a:prstGeom prst="roundRect">
            <a:avLst>
              <a:gd fmla="val 7430" name="adj"/>
            </a:avLst>
          </a:prstGeom>
          <a:solidFill>
            <a:srgbClr val="E2E4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36"/>
          <p:cNvSpPr/>
          <p:nvPr/>
        </p:nvSpPr>
        <p:spPr>
          <a:xfrm>
            <a:off x="947440" y="4519246"/>
            <a:ext cx="1162869" cy="145331"/>
          </a:xfrm>
          <a:prstGeom prst="rect">
            <a:avLst/>
          </a:prstGeom>
          <a:noFill/>
          <a:ln>
            <a:noFill/>
          </a:ln>
        </p:spPr>
        <p:txBody>
          <a:bodyPr anchorCtr="0" anchor="t" bIns="0" lIns="0" spcFirstLastPara="1" rIns="0" wrap="square" tIns="0">
            <a:noAutofit/>
          </a:bodyPr>
          <a:lstStyle/>
          <a:p>
            <a:pPr indent="0" lvl="0" marL="0" marR="0" rtl="0" algn="l">
              <a:lnSpc>
                <a:spcPct val="5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Estilo de Vida</a:t>
            </a:r>
            <a:endParaRPr sz="2000">
              <a:solidFill>
                <a:schemeClr val="dk1"/>
              </a:solidFill>
              <a:latin typeface="Calibri"/>
              <a:ea typeface="Calibri"/>
              <a:cs typeface="Calibri"/>
              <a:sym typeface="Calibri"/>
            </a:endParaRPr>
          </a:p>
        </p:txBody>
      </p:sp>
      <p:sp>
        <p:nvSpPr>
          <p:cNvPr id="318" name="Google Shape;318;p36"/>
          <p:cNvSpPr/>
          <p:nvPr/>
        </p:nvSpPr>
        <p:spPr>
          <a:xfrm>
            <a:off x="947440" y="4706398"/>
            <a:ext cx="7597899" cy="130225"/>
          </a:xfrm>
          <a:prstGeom prst="rect">
            <a:avLst/>
          </a:prstGeom>
          <a:noFill/>
          <a:ln>
            <a:noFill/>
          </a:ln>
        </p:spPr>
        <p:txBody>
          <a:bodyPr anchorCtr="0" anchor="t" bIns="0" lIns="0" spcFirstLastPara="1" rIns="0" wrap="square" tIns="0">
            <a:noAutofit/>
          </a:bodyPr>
          <a:lstStyle/>
          <a:p>
            <a:pPr indent="0" lvl="0" marL="0" marR="0" rtl="0" algn="l">
              <a:lnSpc>
                <a:spcPct val="62500"/>
              </a:lnSpc>
              <a:spcBef>
                <a:spcPts val="0"/>
              </a:spcBef>
              <a:spcAft>
                <a:spcPts val="0"/>
              </a:spcAft>
              <a:buClr>
                <a:srgbClr val="52586B"/>
              </a:buClr>
              <a:buSzPts val="1600"/>
              <a:buFont typeface="Funnel Sans"/>
              <a:buNone/>
            </a:pPr>
            <a:r>
              <a:rPr lang="en-US" sz="1600">
                <a:solidFill>
                  <a:srgbClr val="52586B"/>
                </a:solidFill>
                <a:latin typeface="Funnel Sans"/>
                <a:ea typeface="Funnel Sans"/>
                <a:cs typeface="Funnel Sans"/>
                <a:sym typeface="Funnel Sans"/>
              </a:rPr>
              <a:t>Patrones diarios, hábitos y elecciones orientados hacia la gloria de Dios.</a:t>
            </a:r>
            <a:endParaRPr sz="1600">
              <a:solidFill>
                <a:schemeClr val="dk1"/>
              </a:solidFill>
              <a:latin typeface="Calibri"/>
              <a:ea typeface="Calibri"/>
              <a:cs typeface="Calibri"/>
              <a:sym typeface="Calibri"/>
            </a:endParaRPr>
          </a:p>
        </p:txBody>
      </p:sp>
      <p:sp>
        <p:nvSpPr>
          <p:cNvPr id="319" name="Google Shape;319;p36"/>
          <p:cNvSpPr/>
          <p:nvPr/>
        </p:nvSpPr>
        <p:spPr>
          <a:xfrm>
            <a:off x="496119" y="5053316"/>
            <a:ext cx="8151763" cy="26044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7"/>
          <p:cNvSpPr/>
          <p:nvPr/>
        </p:nvSpPr>
        <p:spPr>
          <a:xfrm>
            <a:off x="496119" y="462409"/>
            <a:ext cx="6416278"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Principios Bíblicos y el Espíritu de Modestia</a:t>
            </a:r>
            <a:endParaRPr sz="2400">
              <a:solidFill>
                <a:schemeClr val="dk1"/>
              </a:solidFill>
              <a:latin typeface="Calibri"/>
              <a:ea typeface="Calibri"/>
              <a:cs typeface="Calibri"/>
              <a:sym typeface="Calibri"/>
            </a:endParaRPr>
          </a:p>
        </p:txBody>
      </p:sp>
      <p:sp>
        <p:nvSpPr>
          <p:cNvPr id="326" name="Google Shape;326;p37"/>
          <p:cNvSpPr/>
          <p:nvPr/>
        </p:nvSpPr>
        <p:spPr>
          <a:xfrm>
            <a:off x="496119" y="1097979"/>
            <a:ext cx="8151763" cy="595387"/>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La Asamblea Apostólica no enseña los estándares de santidad como reglas arbitrarias inventadas por la jerarquía religiosa. Más bien, la Escritura misma establece principios claros y duraderos que la Iglesia está llamada a honrar y aplicar. Comprender estos fundamentos transforma la relación del creyente con los estándares de santidad,  del cumplimiento reticente al abrazo de todo corazón.</a:t>
            </a:r>
            <a:endParaRPr sz="1100">
              <a:solidFill>
                <a:schemeClr val="dk1"/>
              </a:solidFill>
              <a:latin typeface="Calibri"/>
              <a:ea typeface="Calibri"/>
              <a:cs typeface="Calibri"/>
              <a:sym typeface="Calibri"/>
            </a:endParaRPr>
          </a:p>
        </p:txBody>
      </p:sp>
      <p:sp>
        <p:nvSpPr>
          <p:cNvPr id="327" name="Google Shape;327;p37"/>
          <p:cNvSpPr/>
          <p:nvPr/>
        </p:nvSpPr>
        <p:spPr>
          <a:xfrm>
            <a:off x="496119" y="1956867"/>
            <a:ext cx="2771180"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1200"/>
              <a:buFont typeface="Aharoni"/>
              <a:buNone/>
            </a:pPr>
            <a:r>
              <a:rPr lang="en-US" sz="1200">
                <a:solidFill>
                  <a:srgbClr val="373B48"/>
                </a:solidFill>
                <a:latin typeface="Aharoni"/>
                <a:ea typeface="Aharoni"/>
                <a:cs typeface="Aharoni"/>
                <a:sym typeface="Aharoni"/>
              </a:rPr>
              <a:t>Modestia y Separación de la Vanidad</a:t>
            </a:r>
            <a:endParaRPr sz="1200">
              <a:solidFill>
                <a:schemeClr val="dk1"/>
              </a:solidFill>
              <a:latin typeface="Aharoni"/>
              <a:ea typeface="Aharoni"/>
              <a:cs typeface="Aharoni"/>
              <a:sym typeface="Aharoni"/>
            </a:endParaRPr>
          </a:p>
        </p:txBody>
      </p:sp>
      <p:sp>
        <p:nvSpPr>
          <p:cNvPr id="328" name="Google Shape;328;p37"/>
          <p:cNvSpPr/>
          <p:nvPr/>
        </p:nvSpPr>
        <p:spPr>
          <a:xfrm>
            <a:off x="496119" y="2571750"/>
            <a:ext cx="3924598" cy="793849"/>
          </a:xfrm>
          <a:prstGeom prst="rect">
            <a:avLst/>
          </a:prstGeom>
          <a:noFill/>
          <a:ln>
            <a:noFill/>
          </a:ln>
        </p:spPr>
        <p:txBody>
          <a:bodyPr anchorCtr="0" anchor="t" bIns="0" lIns="0" spcFirstLastPara="1" rIns="0" wrap="square" tIns="0">
            <a:noAutofit/>
          </a:bodyPr>
          <a:lstStyle/>
          <a:p>
            <a:pPr indent="0" lvl="0" marL="0" marR="0" rtl="0" algn="l">
              <a:lnSpc>
                <a:spcPct val="110714"/>
              </a:lnSpc>
              <a:spcBef>
                <a:spcPts val="0"/>
              </a:spcBef>
              <a:spcAft>
                <a:spcPts val="0"/>
              </a:spcAft>
              <a:buClr>
                <a:srgbClr val="52586B"/>
              </a:buClr>
              <a:buSzPts val="1400"/>
              <a:buFont typeface="Funnel Sans"/>
              <a:buNone/>
            </a:pPr>
            <a:r>
              <a:rPr b="1" lang="en-US" sz="1400">
                <a:solidFill>
                  <a:srgbClr val="52586B"/>
                </a:solidFill>
                <a:latin typeface="Funnel Sans"/>
                <a:ea typeface="Funnel Sans"/>
                <a:cs typeface="Funnel Sans"/>
                <a:sym typeface="Funnel Sans"/>
              </a:rPr>
              <a:t>1 Pedro 3:3–4</a:t>
            </a:r>
            <a:r>
              <a:rPr lang="en-US" sz="1400">
                <a:solidFill>
                  <a:srgbClr val="52586B"/>
                </a:solidFill>
                <a:latin typeface="Funnel Sans"/>
                <a:ea typeface="Funnel Sans"/>
                <a:cs typeface="Funnel Sans"/>
                <a:sym typeface="Funnel Sans"/>
              </a:rPr>
              <a:t> traza un contraste directo entre el adorno externo y la persona escondida en el corazón. La posición apostólica con respecto a las joyas y el adorno ostentoso fluye de este deseo de cultivar modestia, humildad y separación de la vanidad mundana.</a:t>
            </a:r>
            <a:endParaRPr sz="1400">
              <a:solidFill>
                <a:schemeClr val="dk1"/>
              </a:solidFill>
              <a:latin typeface="Calibri"/>
              <a:ea typeface="Calibri"/>
              <a:cs typeface="Calibri"/>
              <a:sym typeface="Calibri"/>
            </a:endParaRPr>
          </a:p>
        </p:txBody>
      </p:sp>
      <p:sp>
        <p:nvSpPr>
          <p:cNvPr id="329" name="Google Shape;329;p37"/>
          <p:cNvSpPr/>
          <p:nvPr/>
        </p:nvSpPr>
        <p:spPr>
          <a:xfrm>
            <a:off x="4638749" y="1832893"/>
            <a:ext cx="4103191" cy="2848124"/>
          </a:xfrm>
          <a:prstGeom prst="roundRect">
            <a:avLst>
              <a:gd fmla="val 3136"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37"/>
          <p:cNvSpPr/>
          <p:nvPr/>
        </p:nvSpPr>
        <p:spPr>
          <a:xfrm>
            <a:off x="4762723" y="1956867"/>
            <a:ext cx="155056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1200"/>
              <a:buFont typeface="Mona Sans SemiBold"/>
              <a:buNone/>
            </a:pPr>
            <a:r>
              <a:rPr b="1" lang="en-US" sz="1200">
                <a:solidFill>
                  <a:srgbClr val="FFFFFF"/>
                </a:solidFill>
                <a:latin typeface="Mona Sans SemiBold"/>
                <a:ea typeface="Mona Sans SemiBold"/>
                <a:cs typeface="Mona Sans SemiBold"/>
                <a:sym typeface="Mona Sans SemiBold"/>
              </a:rPr>
              <a:t>Sobriedad y Pureza</a:t>
            </a:r>
            <a:endParaRPr sz="1200">
              <a:solidFill>
                <a:schemeClr val="dk1"/>
              </a:solidFill>
              <a:latin typeface="Calibri"/>
              <a:ea typeface="Calibri"/>
              <a:cs typeface="Calibri"/>
              <a:sym typeface="Calibri"/>
            </a:endParaRPr>
          </a:p>
        </p:txBody>
      </p:sp>
      <p:sp>
        <p:nvSpPr>
          <p:cNvPr id="331" name="Google Shape;331;p37"/>
          <p:cNvSpPr/>
          <p:nvPr/>
        </p:nvSpPr>
        <p:spPr>
          <a:xfrm>
            <a:off x="4762723" y="2274689"/>
            <a:ext cx="3855244"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FFFFFF"/>
              </a:buClr>
              <a:buSzPts val="950"/>
              <a:buFont typeface="Funnel Sans"/>
              <a:buNone/>
            </a:pPr>
            <a:r>
              <a:rPr lang="en-US" sz="950">
                <a:solidFill>
                  <a:srgbClr val="FFFFFF"/>
                </a:solidFill>
                <a:latin typeface="Funnel Sans"/>
                <a:ea typeface="Funnel Sans"/>
                <a:cs typeface="Funnel Sans"/>
                <a:sym typeface="Funnel Sans"/>
              </a:rPr>
              <a:t>El llamado bíblico a la sobriedad (</a:t>
            </a:r>
            <a:r>
              <a:rPr i="1" lang="en-US" sz="950">
                <a:solidFill>
                  <a:srgbClr val="FFFFFF"/>
                </a:solidFill>
                <a:latin typeface="Funnel Sans"/>
                <a:ea typeface="Funnel Sans"/>
                <a:cs typeface="Funnel Sans"/>
                <a:sym typeface="Funnel Sans"/>
              </a:rPr>
              <a:t>sōphrosynē</a:t>
            </a:r>
            <a:r>
              <a:rPr lang="en-US" sz="950">
                <a:solidFill>
                  <a:srgbClr val="FFFFFF"/>
                </a:solidFill>
                <a:latin typeface="Funnel Sans"/>
                <a:ea typeface="Funnel Sans"/>
                <a:cs typeface="Funnel Sans"/>
                <a:sym typeface="Funnel Sans"/>
              </a:rPr>
              <a:t>) abarca la sensatez, la autodisciplina y la libertad del exceso. El pueblo de Dios está llamado a vivir con una conciencia lúcida y sobria de quiénes son y a quién sirven.</a:t>
            </a:r>
            <a:endParaRPr sz="950">
              <a:solidFill>
                <a:schemeClr val="dk1"/>
              </a:solidFill>
              <a:latin typeface="Calibri"/>
              <a:ea typeface="Calibri"/>
              <a:cs typeface="Calibri"/>
              <a:sym typeface="Calibri"/>
            </a:endParaRPr>
          </a:p>
        </p:txBody>
      </p:sp>
      <p:sp>
        <p:nvSpPr>
          <p:cNvPr id="332" name="Google Shape;332;p37"/>
          <p:cNvSpPr/>
          <p:nvPr/>
        </p:nvSpPr>
        <p:spPr>
          <a:xfrm>
            <a:off x="4762723" y="3180159"/>
            <a:ext cx="3855244" cy="99231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FFFFFF"/>
              </a:buClr>
              <a:buSzPts val="950"/>
              <a:buFont typeface="Funnel Sans"/>
              <a:buNone/>
            </a:pPr>
            <a:r>
              <a:rPr lang="en-US" sz="950">
                <a:solidFill>
                  <a:srgbClr val="FFFFFF"/>
                </a:solidFill>
                <a:latin typeface="Funnel Sans"/>
                <a:ea typeface="Funnel Sans"/>
                <a:cs typeface="Funnel Sans"/>
                <a:sym typeface="Funnel Sans"/>
              </a:rPr>
              <a:t>La pureza de cuerpo, mente y espíritu no es opcional para el creyente. Está entretejida en el tejido mismo de lo que significa ser santo. Estas dos virtudes — la sobriedad y la pureza — guardan al creyente contra la deriva que inevitablemente llega cuando las corrientes culturales no son conscientemente resistidas.</a:t>
            </a:r>
            <a:endParaRPr sz="95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8"/>
          <p:cNvSpPr/>
          <p:nvPr/>
        </p:nvSpPr>
        <p:spPr>
          <a:xfrm>
            <a:off x="496119" y="816769"/>
            <a:ext cx="7977857" cy="348853"/>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373B48"/>
              </a:buClr>
              <a:buSzPts val="2150"/>
              <a:buFont typeface="Aharoni"/>
              <a:buNone/>
            </a:pPr>
            <a:r>
              <a:rPr b="1" lang="en-US" sz="2150">
                <a:solidFill>
                  <a:srgbClr val="373B48"/>
                </a:solidFill>
                <a:latin typeface="Aharoni"/>
                <a:ea typeface="Aharoni"/>
                <a:cs typeface="Aharoni"/>
                <a:sym typeface="Aharoni"/>
              </a:rPr>
              <a:t>Liderazgo, Autoridad y el Amor Como Motivo de la Santidad</a:t>
            </a:r>
            <a:endParaRPr b="1" sz="2150">
              <a:solidFill>
                <a:schemeClr val="dk1"/>
              </a:solidFill>
              <a:latin typeface="Aharoni"/>
              <a:ea typeface="Aharoni"/>
              <a:cs typeface="Aharoni"/>
              <a:sym typeface="Aharoni"/>
            </a:endParaRPr>
          </a:p>
        </p:txBody>
      </p:sp>
      <p:sp>
        <p:nvSpPr>
          <p:cNvPr id="339" name="Google Shape;339;p38"/>
          <p:cNvSpPr/>
          <p:nvPr/>
        </p:nvSpPr>
        <p:spPr>
          <a:xfrm>
            <a:off x="547093" y="1310990"/>
            <a:ext cx="7984331" cy="169664"/>
          </a:xfrm>
          <a:prstGeom prst="rect">
            <a:avLst/>
          </a:prstGeom>
          <a:noFill/>
          <a:ln>
            <a:noFill/>
          </a:ln>
        </p:spPr>
        <p:txBody>
          <a:bodyPr anchorCtr="0" anchor="t" bIns="0" lIns="0" spcFirstLastPara="1" rIns="0" wrap="square" tIns="0">
            <a:noAutofit/>
          </a:bodyPr>
          <a:lstStyle/>
          <a:p>
            <a:pPr indent="0" lvl="0" marL="0" marR="0" rtl="0" algn="l">
              <a:lnSpc>
                <a:spcPct val="108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"Obedeced a vuestros pastores, y sujetaos a ellos; porque ellos velan por vuestras almas, como quienes han </a:t>
            </a:r>
            <a:endParaRPr/>
          </a:p>
          <a:p>
            <a:pPr indent="0" lvl="0" marL="0" marR="0" rtl="0" algn="l">
              <a:lnSpc>
                <a:spcPct val="108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de dar cuenta…"  Hebreos 13:17 (RVR1960)</a:t>
            </a:r>
            <a:endParaRPr sz="1200">
              <a:solidFill>
                <a:schemeClr val="dk1"/>
              </a:solidFill>
              <a:latin typeface="Calibri"/>
              <a:ea typeface="Calibri"/>
              <a:cs typeface="Calibri"/>
              <a:sym typeface="Calibri"/>
            </a:endParaRPr>
          </a:p>
        </p:txBody>
      </p:sp>
      <p:sp>
        <p:nvSpPr>
          <p:cNvPr id="340" name="Google Shape;340;p38"/>
          <p:cNvSpPr/>
          <p:nvPr/>
        </p:nvSpPr>
        <p:spPr>
          <a:xfrm>
            <a:off x="496119" y="1366540"/>
            <a:ext cx="14288" cy="395734"/>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38"/>
          <p:cNvSpPr/>
          <p:nvPr/>
        </p:nvSpPr>
        <p:spPr>
          <a:xfrm>
            <a:off x="496119" y="1773711"/>
            <a:ext cx="8151763" cy="508992"/>
          </a:xfrm>
          <a:prstGeom prst="rect">
            <a:avLst/>
          </a:prstGeom>
          <a:noFill/>
          <a:ln>
            <a:noFill/>
          </a:ln>
        </p:spPr>
        <p:txBody>
          <a:bodyPr anchorCtr="0" anchor="t" bIns="0" lIns="0" spcFirstLastPara="1" rIns="0" wrap="square" tIns="0">
            <a:noAutofit/>
          </a:bodyPr>
          <a:lstStyle/>
          <a:p>
            <a:pPr indent="0" lvl="0" marL="0" marR="0" rtl="0" algn="l">
              <a:lnSpc>
                <a:spcPct val="108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Esta estructura no es autoritarismo religioso. Es el patrón bíblico del cuidado pastoral. Los pastores llevan ante Dios una profunda responsabilidad por el bienestar espiritual de quienes les son confiados. Su aplicación de los principios de santidad no es un ejercicio de poder por sí mismo — es una expresión de amor pastoral y vigilancia espiritual.</a:t>
            </a:r>
            <a:endParaRPr sz="1200">
              <a:solidFill>
                <a:schemeClr val="dk1"/>
              </a:solidFill>
              <a:latin typeface="Calibri"/>
              <a:ea typeface="Calibri"/>
              <a:cs typeface="Calibri"/>
              <a:sym typeface="Calibri"/>
            </a:endParaRPr>
          </a:p>
        </p:txBody>
      </p:sp>
      <p:sp>
        <p:nvSpPr>
          <p:cNvPr id="342" name="Google Shape;342;p38"/>
          <p:cNvSpPr/>
          <p:nvPr/>
        </p:nvSpPr>
        <p:spPr>
          <a:xfrm>
            <a:off x="496119" y="2497336"/>
            <a:ext cx="2650257" cy="1829395"/>
          </a:xfrm>
          <a:prstGeom prst="roundRect">
            <a:avLst>
              <a:gd fmla="val 256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38"/>
          <p:cNvSpPr/>
          <p:nvPr/>
        </p:nvSpPr>
        <p:spPr>
          <a:xfrm>
            <a:off x="612502" y="2613720"/>
            <a:ext cx="2175644" cy="174352"/>
          </a:xfrm>
          <a:prstGeom prst="rect">
            <a:avLst/>
          </a:prstGeom>
          <a:noFill/>
          <a:ln>
            <a:noFill/>
          </a:ln>
        </p:spPr>
        <p:txBody>
          <a:bodyPr anchorCtr="0" anchor="t" bIns="0" lIns="0" spcFirstLastPara="1" rIns="0" wrap="square" tIns="0">
            <a:noAutofit/>
          </a:bodyPr>
          <a:lstStyle/>
          <a:p>
            <a:pPr indent="0" lvl="0" marL="0" marR="0" rtl="0" algn="l">
              <a:lnSpc>
                <a:spcPct val="96428"/>
              </a:lnSpc>
              <a:spcBef>
                <a:spcPts val="0"/>
              </a:spcBef>
              <a:spcAft>
                <a:spcPts val="0"/>
              </a:spcAft>
              <a:buClr>
                <a:srgbClr val="52586B"/>
              </a:buClr>
              <a:buSzPts val="1400"/>
              <a:buFont typeface="Arial"/>
              <a:buNone/>
            </a:pPr>
            <a:r>
              <a:rPr lang="en-US" sz="1400">
                <a:solidFill>
                  <a:srgbClr val="52586B"/>
                </a:solidFill>
                <a:latin typeface="Arial"/>
                <a:ea typeface="Arial"/>
                <a:cs typeface="Arial"/>
                <a:sym typeface="Arial"/>
              </a:rPr>
              <a:t>El Amor Es el Motivo — </a:t>
            </a:r>
            <a:endParaRPr/>
          </a:p>
          <a:p>
            <a:pPr indent="0" lvl="0" marL="0" marR="0" rtl="0" algn="l">
              <a:lnSpc>
                <a:spcPct val="96428"/>
              </a:lnSpc>
              <a:spcBef>
                <a:spcPts val="0"/>
              </a:spcBef>
              <a:spcAft>
                <a:spcPts val="0"/>
              </a:spcAft>
              <a:buClr>
                <a:srgbClr val="52586B"/>
              </a:buClr>
              <a:buSzPts val="1400"/>
              <a:buFont typeface="Arial"/>
              <a:buNone/>
            </a:pPr>
            <a:r>
              <a:rPr lang="en-US" sz="1400">
                <a:solidFill>
                  <a:srgbClr val="52586B"/>
                </a:solidFill>
                <a:latin typeface="Arial"/>
                <a:ea typeface="Arial"/>
                <a:cs typeface="Arial"/>
                <a:sym typeface="Arial"/>
              </a:rPr>
              <a:t>Juan 14:15</a:t>
            </a:r>
            <a:endParaRPr sz="1400">
              <a:solidFill>
                <a:schemeClr val="dk1"/>
              </a:solidFill>
              <a:latin typeface="Arial"/>
              <a:ea typeface="Arial"/>
              <a:cs typeface="Arial"/>
              <a:sym typeface="Arial"/>
            </a:endParaRPr>
          </a:p>
        </p:txBody>
      </p:sp>
      <p:sp>
        <p:nvSpPr>
          <p:cNvPr id="344" name="Google Shape;344;p38"/>
          <p:cNvSpPr/>
          <p:nvPr/>
        </p:nvSpPr>
        <p:spPr>
          <a:xfrm>
            <a:off x="612502" y="3008004"/>
            <a:ext cx="2417490" cy="1017984"/>
          </a:xfrm>
          <a:prstGeom prst="rect">
            <a:avLst/>
          </a:prstGeom>
          <a:noFill/>
          <a:ln>
            <a:noFill/>
          </a:ln>
        </p:spPr>
        <p:txBody>
          <a:bodyPr anchorCtr="0" anchor="t" bIns="0" lIns="0" spcFirstLastPara="1" rIns="0" wrap="square" tIns="0">
            <a:noAutofit/>
          </a:bodyPr>
          <a:lstStyle/>
          <a:p>
            <a:pPr indent="0" lvl="0" marL="0" marR="0" rtl="0" algn="l">
              <a:lnSpc>
                <a:spcPct val="72222"/>
              </a:lnSpc>
              <a:spcBef>
                <a:spcPts val="0"/>
              </a:spcBef>
              <a:spcAft>
                <a:spcPts val="0"/>
              </a:spcAft>
              <a:buClr>
                <a:srgbClr val="52586B"/>
              </a:buClr>
              <a:buSzPts val="1100"/>
              <a:buFont typeface="Funnel Sans"/>
              <a:buNone/>
            </a:pPr>
            <a:r>
              <a:rPr i="1" lang="en-US" sz="1100">
                <a:solidFill>
                  <a:srgbClr val="52586B"/>
                </a:solidFill>
                <a:latin typeface="Funnel Sans"/>
                <a:ea typeface="Funnel Sans"/>
                <a:cs typeface="Funnel Sans"/>
                <a:sym typeface="Funnel Sans"/>
              </a:rPr>
              <a:t>"Si me amáis, guardad mis mandamientos."</a:t>
            </a:r>
            <a:r>
              <a:rPr lang="en-US" sz="1100">
                <a:solidFill>
                  <a:srgbClr val="52586B"/>
                </a:solidFill>
                <a:latin typeface="Funnel Sans"/>
                <a:ea typeface="Funnel Sans"/>
                <a:cs typeface="Funnel Sans"/>
                <a:sym typeface="Funnel Sans"/>
              </a:rPr>
              <a:t> Jesús no dijo: "Si me teméis" o "Si queréis evitar el castigo." Dijo: "Si me amáis." La santidad arraigada en el amor a </a:t>
            </a:r>
            <a:r>
              <a:rPr lang="en-US" sz="1800">
                <a:solidFill>
                  <a:srgbClr val="52586B"/>
                </a:solidFill>
                <a:latin typeface="Funnel Sans"/>
                <a:ea typeface="Funnel Sans"/>
                <a:cs typeface="Funnel Sans"/>
                <a:sym typeface="Funnel Sans"/>
              </a:rPr>
              <a:t>Dios</a:t>
            </a:r>
            <a:r>
              <a:rPr lang="en-US" sz="1100">
                <a:solidFill>
                  <a:srgbClr val="52586B"/>
                </a:solidFill>
                <a:latin typeface="Funnel Sans"/>
                <a:ea typeface="Funnel Sans"/>
                <a:cs typeface="Funnel Sans"/>
                <a:sym typeface="Funnel Sans"/>
              </a:rPr>
              <a:t> es transformadora,  no experimenta la obediencia como esclavitud, sino como intimidad.</a:t>
            </a:r>
            <a:endParaRPr sz="1100">
              <a:solidFill>
                <a:schemeClr val="dk1"/>
              </a:solidFill>
              <a:latin typeface="Calibri"/>
              <a:ea typeface="Calibri"/>
              <a:cs typeface="Calibri"/>
              <a:sym typeface="Calibri"/>
            </a:endParaRPr>
          </a:p>
        </p:txBody>
      </p:sp>
      <p:sp>
        <p:nvSpPr>
          <p:cNvPr id="345" name="Google Shape;345;p38"/>
          <p:cNvSpPr/>
          <p:nvPr/>
        </p:nvSpPr>
        <p:spPr>
          <a:xfrm>
            <a:off x="3246834" y="2497336"/>
            <a:ext cx="2650257" cy="2234321"/>
          </a:xfrm>
          <a:prstGeom prst="roundRect">
            <a:avLst>
              <a:gd fmla="val 256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38"/>
          <p:cNvSpPr/>
          <p:nvPr/>
        </p:nvSpPr>
        <p:spPr>
          <a:xfrm>
            <a:off x="3363218" y="2613720"/>
            <a:ext cx="2417490" cy="348704"/>
          </a:xfrm>
          <a:prstGeom prst="rect">
            <a:avLst/>
          </a:prstGeom>
          <a:noFill/>
          <a:ln>
            <a:noFill/>
          </a:ln>
        </p:spPr>
        <p:txBody>
          <a:bodyPr anchorCtr="0" anchor="t" bIns="0" lIns="0" spcFirstLastPara="1" rIns="0" wrap="square" tIns="0">
            <a:noAutofit/>
          </a:bodyPr>
          <a:lstStyle/>
          <a:p>
            <a:pPr indent="0" lvl="0" marL="0" marR="0" rtl="0" algn="l">
              <a:lnSpc>
                <a:spcPct val="96428"/>
              </a:lnSpc>
              <a:spcBef>
                <a:spcPts val="0"/>
              </a:spcBef>
              <a:spcAft>
                <a:spcPts val="0"/>
              </a:spcAft>
              <a:buClr>
                <a:srgbClr val="52586B"/>
              </a:buClr>
              <a:buSzPts val="1400"/>
              <a:buFont typeface="Arial"/>
              <a:buNone/>
            </a:pPr>
            <a:r>
              <a:rPr lang="en-US" sz="1400">
                <a:solidFill>
                  <a:srgbClr val="52586B"/>
                </a:solidFill>
                <a:latin typeface="Arial"/>
                <a:ea typeface="Arial"/>
                <a:cs typeface="Arial"/>
                <a:sym typeface="Arial"/>
              </a:rPr>
              <a:t>Separación Hacia Dios — No Solo del Mundo</a:t>
            </a:r>
            <a:endParaRPr sz="1400">
              <a:solidFill>
                <a:schemeClr val="dk1"/>
              </a:solidFill>
              <a:latin typeface="Arial"/>
              <a:ea typeface="Arial"/>
              <a:cs typeface="Arial"/>
              <a:sym typeface="Arial"/>
            </a:endParaRPr>
          </a:p>
        </p:txBody>
      </p:sp>
      <p:sp>
        <p:nvSpPr>
          <p:cNvPr id="347" name="Google Shape;347;p38"/>
          <p:cNvSpPr/>
          <p:nvPr/>
        </p:nvSpPr>
        <p:spPr>
          <a:xfrm>
            <a:off x="3363218" y="3022699"/>
            <a:ext cx="2417490" cy="1187648"/>
          </a:xfrm>
          <a:prstGeom prst="rect">
            <a:avLst/>
          </a:prstGeom>
          <a:noFill/>
          <a:ln>
            <a:noFill/>
          </a:ln>
        </p:spPr>
        <p:txBody>
          <a:bodyPr anchorCtr="0" anchor="t" bIns="0" lIns="0" spcFirstLastPara="1" rIns="0" wrap="square" tIns="0">
            <a:noAutofit/>
          </a:bodyPr>
          <a:lstStyle/>
          <a:p>
            <a:pPr indent="0" lvl="0" marL="0" marR="0" rtl="0" algn="l">
              <a:lnSpc>
                <a:spcPct val="118181"/>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La santidad bíblica no es principalmente un movimiento </a:t>
            </a:r>
            <a:r>
              <a:rPr i="1" lang="en-US" sz="1050">
                <a:solidFill>
                  <a:srgbClr val="52586B"/>
                </a:solidFill>
                <a:latin typeface="Funnel Sans"/>
                <a:ea typeface="Funnel Sans"/>
                <a:cs typeface="Funnel Sans"/>
                <a:sym typeface="Funnel Sans"/>
              </a:rPr>
              <a:t>alejándose</a:t>
            </a:r>
            <a:r>
              <a:rPr lang="en-US" sz="1050">
                <a:solidFill>
                  <a:srgbClr val="52586B"/>
                </a:solidFill>
                <a:latin typeface="Funnel Sans"/>
                <a:ea typeface="Funnel Sans"/>
                <a:cs typeface="Funnel Sans"/>
                <a:sym typeface="Funnel Sans"/>
              </a:rPr>
              <a:t> de algo, es un movimiento </a:t>
            </a:r>
            <a:r>
              <a:rPr i="1" lang="en-US" sz="1050">
                <a:solidFill>
                  <a:srgbClr val="52586B"/>
                </a:solidFill>
                <a:latin typeface="Funnel Sans"/>
                <a:ea typeface="Funnel Sans"/>
                <a:cs typeface="Funnel Sans"/>
                <a:sym typeface="Funnel Sans"/>
              </a:rPr>
              <a:t>hacia</a:t>
            </a:r>
            <a:r>
              <a:rPr lang="en-US" sz="1050">
                <a:solidFill>
                  <a:srgbClr val="52586B"/>
                </a:solidFill>
                <a:latin typeface="Funnel Sans"/>
                <a:ea typeface="Funnel Sans"/>
                <a:cs typeface="Funnel Sans"/>
                <a:sym typeface="Funnel Sans"/>
              </a:rPr>
              <a:t> Alguien. La pregunta no es solo: "¿Qué debo abandonar?" sino: "¿A quién me estoy acercando?" Cuando el amor a Dios es el motor de la obediencia, los estándares se convierten en expresiones de </a:t>
            </a:r>
            <a:r>
              <a:rPr lang="en-US" sz="1100">
                <a:solidFill>
                  <a:srgbClr val="52586B"/>
                </a:solidFill>
                <a:latin typeface="Funnel Sans"/>
                <a:ea typeface="Funnel Sans"/>
                <a:cs typeface="Funnel Sans"/>
                <a:sym typeface="Funnel Sans"/>
              </a:rPr>
              <a:t>relación</a:t>
            </a:r>
            <a:r>
              <a:rPr lang="en-US" sz="1050">
                <a:solidFill>
                  <a:srgbClr val="52586B"/>
                </a:solidFill>
                <a:latin typeface="Funnel Sans"/>
                <a:ea typeface="Funnel Sans"/>
                <a:cs typeface="Funnel Sans"/>
                <a:sym typeface="Funnel Sans"/>
              </a:rPr>
              <a:t>.</a:t>
            </a:r>
            <a:endParaRPr sz="1050">
              <a:solidFill>
                <a:schemeClr val="dk1"/>
              </a:solidFill>
              <a:latin typeface="Calibri"/>
              <a:ea typeface="Calibri"/>
              <a:cs typeface="Calibri"/>
              <a:sym typeface="Calibri"/>
            </a:endParaRPr>
          </a:p>
        </p:txBody>
      </p:sp>
      <p:sp>
        <p:nvSpPr>
          <p:cNvPr id="348" name="Google Shape;348;p38"/>
          <p:cNvSpPr/>
          <p:nvPr/>
        </p:nvSpPr>
        <p:spPr>
          <a:xfrm>
            <a:off x="5997550" y="2497336"/>
            <a:ext cx="2650257" cy="1829395"/>
          </a:xfrm>
          <a:prstGeom prst="roundRect">
            <a:avLst>
              <a:gd fmla="val 256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38"/>
          <p:cNvSpPr/>
          <p:nvPr/>
        </p:nvSpPr>
        <p:spPr>
          <a:xfrm>
            <a:off x="6113934" y="2613720"/>
            <a:ext cx="1646858" cy="174352"/>
          </a:xfrm>
          <a:prstGeom prst="rect">
            <a:avLst/>
          </a:prstGeom>
          <a:noFill/>
          <a:ln>
            <a:noFill/>
          </a:ln>
        </p:spPr>
        <p:txBody>
          <a:bodyPr anchorCtr="0" anchor="t" bIns="0" lIns="0" spcFirstLastPara="1" rIns="0" wrap="square" tIns="0">
            <a:noAutofit/>
          </a:bodyPr>
          <a:lstStyle/>
          <a:p>
            <a:pPr indent="0" lvl="0" marL="0" marR="0" rtl="0" algn="l">
              <a:lnSpc>
                <a:spcPct val="96428"/>
              </a:lnSpc>
              <a:spcBef>
                <a:spcPts val="0"/>
              </a:spcBef>
              <a:spcAft>
                <a:spcPts val="0"/>
              </a:spcAft>
              <a:buClr>
                <a:srgbClr val="52586B"/>
              </a:buClr>
              <a:buSzPts val="1400"/>
              <a:buFont typeface="Arial"/>
              <a:buNone/>
            </a:pPr>
            <a:r>
              <a:rPr lang="en-US" sz="1400">
                <a:solidFill>
                  <a:srgbClr val="52586B"/>
                </a:solidFill>
                <a:latin typeface="Arial"/>
                <a:ea typeface="Arial"/>
                <a:cs typeface="Arial"/>
                <a:sym typeface="Arial"/>
              </a:rPr>
              <a:t>Reflejo de Su Naturaleza</a:t>
            </a:r>
            <a:endParaRPr sz="1400">
              <a:solidFill>
                <a:schemeClr val="dk1"/>
              </a:solidFill>
              <a:latin typeface="Arial"/>
              <a:ea typeface="Arial"/>
              <a:cs typeface="Arial"/>
              <a:sym typeface="Arial"/>
            </a:endParaRPr>
          </a:p>
        </p:txBody>
      </p:sp>
      <p:sp>
        <p:nvSpPr>
          <p:cNvPr id="350" name="Google Shape;350;p38"/>
          <p:cNvSpPr/>
          <p:nvPr/>
        </p:nvSpPr>
        <p:spPr>
          <a:xfrm>
            <a:off x="6113934" y="2848347"/>
            <a:ext cx="2417490" cy="1017984"/>
          </a:xfrm>
          <a:prstGeom prst="rect">
            <a:avLst/>
          </a:prstGeom>
          <a:noFill/>
          <a:ln>
            <a:noFill/>
          </a:ln>
        </p:spPr>
        <p:txBody>
          <a:bodyPr anchorCtr="0" anchor="t" bIns="0" lIns="0" spcFirstLastPara="1" rIns="0" wrap="square" tIns="0">
            <a:noAutofit/>
          </a:bodyPr>
          <a:lstStyle/>
          <a:p>
            <a:pPr indent="0" lvl="0" marL="0" marR="0" rtl="0" algn="l">
              <a:lnSpc>
                <a:spcPct val="118181"/>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Como los hijos llevan la imagen de sus padres, los hijos de Dios son llamados a llevar la imagen de su Padre celestial, quien es santo. Esto no es una carga impuesta desde afuera. Es un destino escrito en la nueva naturaleza dada en el nuevo nacimiento.</a:t>
            </a:r>
            <a:endParaRPr sz="11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9"/>
          <p:cNvSpPr/>
          <p:nvPr/>
        </p:nvSpPr>
        <p:spPr>
          <a:xfrm>
            <a:off x="496119" y="513755"/>
            <a:ext cx="7017841"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Cuando la Santidad Se Convierte en Adoración</a:t>
            </a:r>
            <a:endParaRPr sz="2400">
              <a:solidFill>
                <a:schemeClr val="dk1"/>
              </a:solidFill>
              <a:latin typeface="Calibri"/>
              <a:ea typeface="Calibri"/>
              <a:cs typeface="Calibri"/>
              <a:sym typeface="Calibri"/>
            </a:endParaRPr>
          </a:p>
        </p:txBody>
      </p:sp>
      <p:sp>
        <p:nvSpPr>
          <p:cNvPr id="357" name="Google Shape;357;p39"/>
          <p:cNvSpPr/>
          <p:nvPr/>
        </p:nvSpPr>
        <p:spPr>
          <a:xfrm>
            <a:off x="496119" y="1149325"/>
            <a:ext cx="1358578" cy="714673"/>
          </a:xfrm>
          <a:prstGeom prst="roundRect">
            <a:avLst>
              <a:gd fmla="val 7290"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9"/>
          <p:cNvSpPr/>
          <p:nvPr/>
        </p:nvSpPr>
        <p:spPr>
          <a:xfrm>
            <a:off x="1088157" y="1397645"/>
            <a:ext cx="174427" cy="21803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52586B"/>
              </a:buClr>
              <a:buSzPts val="1350"/>
              <a:buFont typeface="Mona Sans SemiBold"/>
              <a:buNone/>
            </a:pPr>
            <a:r>
              <a:rPr b="1" lang="en-US" sz="1350">
                <a:solidFill>
                  <a:srgbClr val="52586B"/>
                </a:solidFill>
                <a:latin typeface="Mona Sans SemiBold"/>
                <a:ea typeface="Mona Sans SemiBold"/>
                <a:cs typeface="Mona Sans SemiBold"/>
                <a:sym typeface="Mona Sans SemiBold"/>
              </a:rPr>
              <a:t>1</a:t>
            </a:r>
            <a:endParaRPr sz="1350">
              <a:solidFill>
                <a:schemeClr val="dk1"/>
              </a:solidFill>
              <a:latin typeface="Calibri"/>
              <a:ea typeface="Calibri"/>
              <a:cs typeface="Calibri"/>
              <a:sym typeface="Calibri"/>
            </a:endParaRPr>
          </a:p>
        </p:txBody>
      </p:sp>
      <p:sp>
        <p:nvSpPr>
          <p:cNvPr id="359" name="Google Shape;359;p39"/>
          <p:cNvSpPr/>
          <p:nvPr/>
        </p:nvSpPr>
        <p:spPr>
          <a:xfrm>
            <a:off x="1978670" y="1273299"/>
            <a:ext cx="1550566" cy="193849"/>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Dios Es Santo</a:t>
            </a:r>
            <a:endParaRPr b="1" sz="2000">
              <a:solidFill>
                <a:schemeClr val="dk1"/>
              </a:solidFill>
              <a:latin typeface="Calibri"/>
              <a:ea typeface="Calibri"/>
              <a:cs typeface="Calibri"/>
              <a:sym typeface="Calibri"/>
            </a:endParaRPr>
          </a:p>
        </p:txBody>
      </p:sp>
      <p:sp>
        <p:nvSpPr>
          <p:cNvPr id="360" name="Google Shape;360;p39"/>
          <p:cNvSpPr/>
          <p:nvPr/>
        </p:nvSpPr>
        <p:spPr>
          <a:xfrm>
            <a:off x="1978670" y="1541562"/>
            <a:ext cx="2071018"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El fundamento es fijo e inconmovible.</a:t>
            </a:r>
            <a:endParaRPr sz="950">
              <a:solidFill>
                <a:schemeClr val="dk1"/>
              </a:solidFill>
              <a:latin typeface="Calibri"/>
              <a:ea typeface="Calibri"/>
              <a:cs typeface="Calibri"/>
              <a:sym typeface="Calibri"/>
            </a:endParaRPr>
          </a:p>
        </p:txBody>
      </p:sp>
      <p:sp>
        <p:nvSpPr>
          <p:cNvPr id="361" name="Google Shape;361;p39"/>
          <p:cNvSpPr/>
          <p:nvPr/>
        </p:nvSpPr>
        <p:spPr>
          <a:xfrm>
            <a:off x="1916683" y="1858045"/>
            <a:ext cx="6669212" cy="7144"/>
          </a:xfrm>
          <a:prstGeom prst="roundRect">
            <a:avLst>
              <a:gd fmla="val 729277" name="adj"/>
            </a:avLst>
          </a:prstGeom>
          <a:solidFill>
            <a:srgbClr val="C8CA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39"/>
          <p:cNvSpPr/>
          <p:nvPr/>
        </p:nvSpPr>
        <p:spPr>
          <a:xfrm>
            <a:off x="496119" y="1925985"/>
            <a:ext cx="2717229" cy="913135"/>
          </a:xfrm>
          <a:prstGeom prst="roundRect">
            <a:avLst>
              <a:gd fmla="val 5706"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39"/>
          <p:cNvSpPr/>
          <p:nvPr/>
        </p:nvSpPr>
        <p:spPr>
          <a:xfrm>
            <a:off x="1767483" y="2273498"/>
            <a:ext cx="174427" cy="21803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52586B"/>
              </a:buClr>
              <a:buSzPts val="1350"/>
              <a:buFont typeface="Mona Sans SemiBold"/>
              <a:buNone/>
            </a:pPr>
            <a:r>
              <a:rPr b="1" lang="en-US" sz="1350">
                <a:solidFill>
                  <a:srgbClr val="52586B"/>
                </a:solidFill>
                <a:latin typeface="Mona Sans SemiBold"/>
                <a:ea typeface="Mona Sans SemiBold"/>
                <a:cs typeface="Mona Sans SemiBold"/>
                <a:sym typeface="Mona Sans SemiBold"/>
              </a:rPr>
              <a:t>2</a:t>
            </a:r>
            <a:endParaRPr sz="1350">
              <a:solidFill>
                <a:schemeClr val="dk1"/>
              </a:solidFill>
              <a:latin typeface="Calibri"/>
              <a:ea typeface="Calibri"/>
              <a:cs typeface="Calibri"/>
              <a:sym typeface="Calibri"/>
            </a:endParaRPr>
          </a:p>
        </p:txBody>
      </p:sp>
      <p:sp>
        <p:nvSpPr>
          <p:cNvPr id="364" name="Google Shape;364;p39"/>
          <p:cNvSpPr/>
          <p:nvPr/>
        </p:nvSpPr>
        <p:spPr>
          <a:xfrm>
            <a:off x="3337322" y="2049959"/>
            <a:ext cx="1945184" cy="193849"/>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Su Pueblo Debe Ser Santo</a:t>
            </a:r>
            <a:endParaRPr sz="2000">
              <a:solidFill>
                <a:schemeClr val="dk1"/>
              </a:solidFill>
              <a:latin typeface="Calibri"/>
              <a:ea typeface="Calibri"/>
              <a:cs typeface="Calibri"/>
              <a:sym typeface="Calibri"/>
            </a:endParaRPr>
          </a:p>
        </p:txBody>
      </p:sp>
      <p:sp>
        <p:nvSpPr>
          <p:cNvPr id="365" name="Google Shape;365;p39"/>
          <p:cNvSpPr/>
          <p:nvPr/>
        </p:nvSpPr>
        <p:spPr>
          <a:xfrm>
            <a:off x="3337322" y="2318221"/>
            <a:ext cx="5186586"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El mandato es claro y comprehensivo: santidad en toda manera de vivir, en cada dimensión de la vida y la conducta.</a:t>
            </a:r>
            <a:endParaRPr sz="1200">
              <a:solidFill>
                <a:schemeClr val="dk1"/>
              </a:solidFill>
              <a:latin typeface="Calibri"/>
              <a:ea typeface="Calibri"/>
              <a:cs typeface="Calibri"/>
              <a:sym typeface="Calibri"/>
            </a:endParaRPr>
          </a:p>
        </p:txBody>
      </p:sp>
      <p:sp>
        <p:nvSpPr>
          <p:cNvPr id="366" name="Google Shape;366;p39"/>
          <p:cNvSpPr/>
          <p:nvPr/>
        </p:nvSpPr>
        <p:spPr>
          <a:xfrm>
            <a:off x="3275335" y="2833167"/>
            <a:ext cx="5310560" cy="7144"/>
          </a:xfrm>
          <a:prstGeom prst="roundRect">
            <a:avLst>
              <a:gd fmla="val 729277" name="adj"/>
            </a:avLst>
          </a:prstGeom>
          <a:solidFill>
            <a:srgbClr val="C8CA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39"/>
          <p:cNvSpPr/>
          <p:nvPr/>
        </p:nvSpPr>
        <p:spPr>
          <a:xfrm>
            <a:off x="496119" y="2901107"/>
            <a:ext cx="4075881" cy="913135"/>
          </a:xfrm>
          <a:prstGeom prst="roundRect">
            <a:avLst>
              <a:gd fmla="val 5706"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39"/>
          <p:cNvSpPr/>
          <p:nvPr/>
        </p:nvSpPr>
        <p:spPr>
          <a:xfrm>
            <a:off x="2446809" y="3248620"/>
            <a:ext cx="174427" cy="21803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52586B"/>
              </a:buClr>
              <a:buSzPts val="1350"/>
              <a:buFont typeface="Mona Sans SemiBold"/>
              <a:buNone/>
            </a:pPr>
            <a:r>
              <a:rPr b="1" lang="en-US" sz="1350">
                <a:solidFill>
                  <a:srgbClr val="52586B"/>
                </a:solidFill>
                <a:latin typeface="Mona Sans SemiBold"/>
                <a:ea typeface="Mona Sans SemiBold"/>
                <a:cs typeface="Mona Sans SemiBold"/>
                <a:sym typeface="Mona Sans SemiBold"/>
              </a:rPr>
              <a:t>3</a:t>
            </a:r>
            <a:endParaRPr sz="1350">
              <a:solidFill>
                <a:schemeClr val="dk1"/>
              </a:solidFill>
              <a:latin typeface="Calibri"/>
              <a:ea typeface="Calibri"/>
              <a:cs typeface="Calibri"/>
              <a:sym typeface="Calibri"/>
            </a:endParaRPr>
          </a:p>
        </p:txBody>
      </p:sp>
      <p:sp>
        <p:nvSpPr>
          <p:cNvPr id="369" name="Google Shape;369;p39"/>
          <p:cNvSpPr/>
          <p:nvPr/>
        </p:nvSpPr>
        <p:spPr>
          <a:xfrm>
            <a:off x="4695974" y="3025080"/>
            <a:ext cx="2055093" cy="193849"/>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52586B"/>
              </a:buClr>
              <a:buSzPts val="2000"/>
              <a:buFont typeface="Mona Sans SemiBold"/>
              <a:buNone/>
            </a:pPr>
            <a:r>
              <a:rPr b="1" lang="en-US" sz="2000">
                <a:solidFill>
                  <a:srgbClr val="52586B"/>
                </a:solidFill>
                <a:latin typeface="Mona Sans SemiBold"/>
                <a:ea typeface="Mona Sans SemiBold"/>
                <a:cs typeface="Mona Sans SemiBold"/>
                <a:sym typeface="Mona Sans SemiBold"/>
              </a:rPr>
              <a:t>Su Iglesia Debe Ser Distinta</a:t>
            </a:r>
            <a:endParaRPr b="1" sz="2000">
              <a:solidFill>
                <a:schemeClr val="dk1"/>
              </a:solidFill>
              <a:latin typeface="Calibri"/>
              <a:ea typeface="Calibri"/>
              <a:cs typeface="Calibri"/>
              <a:sym typeface="Calibri"/>
            </a:endParaRPr>
          </a:p>
        </p:txBody>
      </p:sp>
      <p:sp>
        <p:nvSpPr>
          <p:cNvPr id="370" name="Google Shape;370;p39"/>
          <p:cNvSpPr/>
          <p:nvPr/>
        </p:nvSpPr>
        <p:spPr>
          <a:xfrm>
            <a:off x="4695974" y="3293343"/>
            <a:ext cx="3827934"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El testimonio es visible y urgente,  un pueblo separado que brilla como luces en medio de un mundo oscuro y que busca a Dios.</a:t>
            </a:r>
            <a:endParaRPr sz="1200">
              <a:solidFill>
                <a:schemeClr val="dk1"/>
              </a:solidFill>
              <a:latin typeface="Calibri"/>
              <a:ea typeface="Calibri"/>
              <a:cs typeface="Calibri"/>
              <a:sym typeface="Calibri"/>
            </a:endParaRPr>
          </a:p>
        </p:txBody>
      </p:sp>
      <p:sp>
        <p:nvSpPr>
          <p:cNvPr id="371" name="Google Shape;371;p39"/>
          <p:cNvSpPr/>
          <p:nvPr/>
        </p:nvSpPr>
        <p:spPr>
          <a:xfrm>
            <a:off x="682154" y="4093294"/>
            <a:ext cx="7965728"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"Cuando la santidad de Dios se vuelve real para el corazón, la separación del mundo ya no se siente como esclavitud,  se convierte en un acto de adoración."</a:t>
            </a:r>
            <a:endParaRPr sz="1200">
              <a:solidFill>
                <a:schemeClr val="dk1"/>
              </a:solidFill>
              <a:latin typeface="Calibri"/>
              <a:ea typeface="Calibri"/>
              <a:cs typeface="Calibri"/>
              <a:sym typeface="Calibri"/>
            </a:endParaRPr>
          </a:p>
        </p:txBody>
      </p:sp>
      <p:sp>
        <p:nvSpPr>
          <p:cNvPr id="372" name="Google Shape;372;p39"/>
          <p:cNvSpPr/>
          <p:nvPr/>
        </p:nvSpPr>
        <p:spPr>
          <a:xfrm>
            <a:off x="496119" y="3953768"/>
            <a:ext cx="14288" cy="675977"/>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descr="preencoded.png" id="78" name="Google Shape;78;p23"/>
          <p:cNvPicPr preferRelativeResize="0"/>
          <p:nvPr/>
        </p:nvPicPr>
        <p:blipFill rotWithShape="1">
          <a:blip r:embed="rId3">
            <a:alphaModFix/>
          </a:blip>
          <a:srcRect b="0" l="0" r="0" t="0"/>
          <a:stretch/>
        </p:blipFill>
        <p:spPr>
          <a:xfrm>
            <a:off x="5715000" y="0"/>
            <a:ext cx="3429000" cy="5143500"/>
          </a:xfrm>
          <a:prstGeom prst="rect">
            <a:avLst/>
          </a:prstGeom>
          <a:noFill/>
          <a:ln>
            <a:noFill/>
          </a:ln>
        </p:spPr>
      </p:pic>
      <p:pic>
        <p:nvPicPr>
          <p:cNvPr descr="preencoded.png" id="79" name="Google Shape;79;p23"/>
          <p:cNvPicPr preferRelativeResize="0"/>
          <p:nvPr/>
        </p:nvPicPr>
        <p:blipFill rotWithShape="1">
          <a:blip r:embed="rId4">
            <a:alphaModFix/>
          </a:blip>
          <a:srcRect b="0" l="0" r="0" t="0"/>
          <a:stretch/>
        </p:blipFill>
        <p:spPr>
          <a:xfrm>
            <a:off x="5776987" y="92943"/>
            <a:ext cx="3305026" cy="4957539"/>
          </a:xfrm>
          <a:prstGeom prst="rect">
            <a:avLst/>
          </a:prstGeom>
          <a:noFill/>
          <a:ln>
            <a:noFill/>
          </a:ln>
        </p:spPr>
      </p:pic>
      <p:sp>
        <p:nvSpPr>
          <p:cNvPr id="80" name="Google Shape;80;p23"/>
          <p:cNvSpPr/>
          <p:nvPr/>
        </p:nvSpPr>
        <p:spPr>
          <a:xfrm>
            <a:off x="496119" y="766316"/>
            <a:ext cx="4722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La Doctrina Malentendida</a:t>
            </a:r>
            <a:endParaRPr sz="2400">
              <a:solidFill>
                <a:schemeClr val="dk1"/>
              </a:solidFill>
              <a:latin typeface="Calibri"/>
              <a:ea typeface="Calibri"/>
              <a:cs typeface="Calibri"/>
              <a:sym typeface="Calibri"/>
            </a:endParaRPr>
          </a:p>
        </p:txBody>
      </p:sp>
      <p:sp>
        <p:nvSpPr>
          <p:cNvPr id="81" name="Google Shape;81;p23"/>
          <p:cNvSpPr/>
          <p:nvPr/>
        </p:nvSpPr>
        <p:spPr>
          <a:xfrm>
            <a:off x="406822" y="1727448"/>
            <a:ext cx="2388691" cy="2649662"/>
          </a:xfrm>
          <a:prstGeom prst="roundRect">
            <a:avLst>
              <a:gd fmla="val 3739"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23"/>
          <p:cNvSpPr/>
          <p:nvPr/>
        </p:nvSpPr>
        <p:spPr>
          <a:xfrm>
            <a:off x="530796" y="1851422"/>
            <a:ext cx="155056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1200"/>
              <a:buFont typeface="Mona Sans SemiBold"/>
              <a:buNone/>
            </a:pPr>
            <a:r>
              <a:rPr b="1" lang="en-US" sz="1200">
                <a:solidFill>
                  <a:srgbClr val="FFFFFF"/>
                </a:solidFill>
                <a:latin typeface="Mona Sans SemiBold"/>
                <a:ea typeface="Mona Sans SemiBold"/>
                <a:cs typeface="Mona Sans SemiBold"/>
                <a:sym typeface="Mona Sans SemiBold"/>
              </a:rPr>
              <a:t>El Problema</a:t>
            </a:r>
            <a:endParaRPr sz="1200">
              <a:solidFill>
                <a:schemeClr val="dk1"/>
              </a:solidFill>
              <a:latin typeface="Calibri"/>
              <a:ea typeface="Calibri"/>
              <a:cs typeface="Calibri"/>
              <a:sym typeface="Calibri"/>
            </a:endParaRPr>
          </a:p>
        </p:txBody>
      </p:sp>
      <p:sp>
        <p:nvSpPr>
          <p:cNvPr id="83" name="Google Shape;83;p23"/>
          <p:cNvSpPr/>
          <p:nvPr/>
        </p:nvSpPr>
        <p:spPr>
          <a:xfrm>
            <a:off x="530796" y="2169244"/>
            <a:ext cx="2140744" cy="1587698"/>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FFFFFF"/>
              </a:buClr>
              <a:buSzPts val="950"/>
              <a:buFont typeface="Funnel Sans"/>
              <a:buNone/>
            </a:pPr>
            <a:r>
              <a:rPr lang="en-US" sz="950">
                <a:solidFill>
                  <a:srgbClr val="FFFFFF"/>
                </a:solidFill>
                <a:latin typeface="Funnel Sans"/>
                <a:ea typeface="Funnel Sans"/>
                <a:cs typeface="Funnel Sans"/>
                <a:sym typeface="Funnel Sans"/>
              </a:rPr>
              <a:t>Muchos han reducido la santidad a una lista de reglas, estándares externos o expectativas culturales. Otros, reaccionando contra el legalismo, han abandonado la santidad por completo en nombre de la gracia. Ambos extremos erran el blanco por completo.</a:t>
            </a:r>
            <a:endParaRPr sz="950">
              <a:solidFill>
                <a:schemeClr val="dk1"/>
              </a:solidFill>
              <a:latin typeface="Calibri"/>
              <a:ea typeface="Calibri"/>
              <a:cs typeface="Calibri"/>
              <a:sym typeface="Calibri"/>
            </a:endParaRPr>
          </a:p>
        </p:txBody>
      </p:sp>
      <p:sp>
        <p:nvSpPr>
          <p:cNvPr id="84" name="Google Shape;84;p23"/>
          <p:cNvSpPr/>
          <p:nvPr/>
        </p:nvSpPr>
        <p:spPr>
          <a:xfrm>
            <a:off x="3013546" y="1851422"/>
            <a:ext cx="155056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1200"/>
              <a:buFont typeface="Mona Sans SemiBold"/>
              <a:buNone/>
            </a:pPr>
            <a:r>
              <a:rPr b="1" lang="en-US" sz="1200">
                <a:solidFill>
                  <a:srgbClr val="373B48"/>
                </a:solidFill>
                <a:latin typeface="Mona Sans SemiBold"/>
                <a:ea typeface="Mona Sans SemiBold"/>
                <a:cs typeface="Mona Sans SemiBold"/>
                <a:sym typeface="Mona Sans SemiBold"/>
              </a:rPr>
              <a:t>El Fundamento</a:t>
            </a:r>
            <a:endParaRPr sz="1200">
              <a:solidFill>
                <a:schemeClr val="dk1"/>
              </a:solidFill>
              <a:latin typeface="Calibri"/>
              <a:ea typeface="Calibri"/>
              <a:cs typeface="Calibri"/>
              <a:sym typeface="Calibri"/>
            </a:endParaRPr>
          </a:p>
        </p:txBody>
      </p:sp>
      <p:sp>
        <p:nvSpPr>
          <p:cNvPr id="85" name="Google Shape;85;p23"/>
          <p:cNvSpPr/>
          <p:nvPr/>
        </p:nvSpPr>
        <p:spPr>
          <a:xfrm>
            <a:off x="3013546" y="2169244"/>
            <a:ext cx="2210098" cy="1389236"/>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Escritura nos devuelve a una verdad fundamental: </a:t>
            </a:r>
            <a:r>
              <a:rPr b="1" lang="en-US" sz="950">
                <a:solidFill>
                  <a:srgbClr val="52586B"/>
                </a:solidFill>
                <a:latin typeface="Funnel Sans"/>
                <a:ea typeface="Funnel Sans"/>
                <a:cs typeface="Funnel Sans"/>
                <a:sym typeface="Funnel Sans"/>
              </a:rPr>
              <a:t>La santidad no comienza con nosotros, comienza con Dios.</a:t>
            </a:r>
            <a:r>
              <a:rPr lang="en-US" sz="950">
                <a:solidFill>
                  <a:srgbClr val="52586B"/>
                </a:solidFill>
                <a:latin typeface="Funnel Sans"/>
                <a:ea typeface="Funnel Sans"/>
                <a:cs typeface="Funnel Sans"/>
                <a:sym typeface="Funnel Sans"/>
              </a:rPr>
              <a:t> Antes de que la santidad sea algo que practicamos, es algo que Dios </a:t>
            </a:r>
            <a:r>
              <a:rPr i="1" lang="en-US" sz="950">
                <a:solidFill>
                  <a:srgbClr val="52586B"/>
                </a:solidFill>
                <a:latin typeface="Funnel Sans"/>
                <a:ea typeface="Funnel Sans"/>
                <a:cs typeface="Funnel Sans"/>
                <a:sym typeface="Funnel Sans"/>
              </a:rPr>
              <a:t>es</a:t>
            </a:r>
            <a:r>
              <a:rPr lang="en-US" sz="950">
                <a:solidFill>
                  <a:srgbClr val="52586B"/>
                </a:solidFill>
                <a:latin typeface="Funnel Sans"/>
                <a:ea typeface="Funnel Sans"/>
                <a:cs typeface="Funnel Sans"/>
                <a:sym typeface="Funnel Sans"/>
              </a:rPr>
              <a:t>. Antes de ser un mandato, es una revelación de Su naturaleza.</a:t>
            </a:r>
            <a:endParaRPr sz="950">
              <a:solidFill>
                <a:schemeClr val="dk1"/>
              </a:solidFill>
              <a:latin typeface="Calibri"/>
              <a:ea typeface="Calibri"/>
              <a:cs typeface="Calibri"/>
              <a:sym typeface="Calibri"/>
            </a:endParaRPr>
          </a:p>
        </p:txBody>
      </p:sp>
      <p:sp>
        <p:nvSpPr>
          <p:cNvPr id="86" name="Google Shape;86;p23"/>
          <p:cNvSpPr/>
          <p:nvPr/>
        </p:nvSpPr>
        <p:spPr>
          <a:xfrm>
            <a:off x="3013546" y="3670102"/>
            <a:ext cx="2210098"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Si vemos a Dios correctamente, la santidad se convierte no en una carga, sino en una respuesta.</a:t>
            </a:r>
            <a:endParaRPr sz="950">
              <a:solidFill>
                <a:schemeClr val="dk1"/>
              </a:solidFill>
              <a:latin typeface="Calibri"/>
              <a:ea typeface="Calibri"/>
              <a:cs typeface="Calibri"/>
              <a:sym typeface="Calibri"/>
            </a:endParaRPr>
          </a:p>
        </p:txBody>
      </p:sp>
      <p:pic>
        <p:nvPicPr>
          <p:cNvPr id="87" name="Google Shape;87;p23"/>
          <p:cNvPicPr preferRelativeResize="0"/>
          <p:nvPr/>
        </p:nvPicPr>
        <p:blipFill rotWithShape="1">
          <a:blip r:embed="rId5">
            <a:alphaModFix/>
          </a:blip>
          <a:srcRect b="0" l="0" r="0" t="0"/>
          <a:stretch/>
        </p:blipFill>
        <p:spPr>
          <a:xfrm>
            <a:off x="5919107" y="306123"/>
            <a:ext cx="3020785" cy="45311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4"/>
          <p:cNvSpPr/>
          <p:nvPr/>
        </p:nvSpPr>
        <p:spPr>
          <a:xfrm>
            <a:off x="496119" y="931292"/>
            <a:ext cx="6441132"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Por Qué Importa un Fundamento Teológico</a:t>
            </a:r>
            <a:endParaRPr sz="2400">
              <a:solidFill>
                <a:schemeClr val="dk1"/>
              </a:solidFill>
              <a:latin typeface="Calibri"/>
              <a:ea typeface="Calibri"/>
              <a:cs typeface="Calibri"/>
              <a:sym typeface="Calibri"/>
            </a:endParaRPr>
          </a:p>
        </p:txBody>
      </p:sp>
      <p:sp>
        <p:nvSpPr>
          <p:cNvPr id="94" name="Google Shape;94;p24"/>
          <p:cNvSpPr/>
          <p:nvPr/>
        </p:nvSpPr>
        <p:spPr>
          <a:xfrm>
            <a:off x="496119" y="1566863"/>
            <a:ext cx="8151763"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Sin un sólido fundamento doctrinal, el llamado a la santidad enfrentará una feroz resistencia, especialmente cuando se pide a los creyentes que vivan de manera diferente a las normas culturales prevalecientes. Si la santidad parece descansar únicamente en la conjetura humana, será descartada.</a:t>
            </a:r>
            <a:endParaRPr sz="950">
              <a:solidFill>
                <a:schemeClr val="dk1"/>
              </a:solidFill>
              <a:latin typeface="Calibri"/>
              <a:ea typeface="Calibri"/>
              <a:cs typeface="Calibri"/>
              <a:sym typeface="Calibri"/>
            </a:endParaRPr>
          </a:p>
        </p:txBody>
      </p:sp>
      <p:sp>
        <p:nvSpPr>
          <p:cNvPr id="95" name="Google Shape;95;p24"/>
          <p:cNvSpPr/>
          <p:nvPr/>
        </p:nvSpPr>
        <p:spPr>
          <a:xfrm>
            <a:off x="496119" y="2301776"/>
            <a:ext cx="2634555" cy="1910358"/>
          </a:xfrm>
          <a:prstGeom prst="roundRect">
            <a:avLst>
              <a:gd fmla="val 272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24"/>
          <p:cNvSpPr/>
          <p:nvPr/>
        </p:nvSpPr>
        <p:spPr>
          <a:xfrm>
            <a:off x="624855" y="2430512"/>
            <a:ext cx="2377083" cy="38769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Aharoni"/>
              <a:buNone/>
            </a:pPr>
            <a:r>
              <a:rPr b="1" lang="en-US" sz="1200">
                <a:solidFill>
                  <a:srgbClr val="52586B"/>
                </a:solidFill>
                <a:latin typeface="Aharoni"/>
                <a:ea typeface="Aharoni"/>
                <a:cs typeface="Aharoni"/>
                <a:sym typeface="Aharoni"/>
              </a:rPr>
              <a:t>El Riesgo de un Fundamento Débil</a:t>
            </a:r>
            <a:endParaRPr b="1" sz="1200">
              <a:solidFill>
                <a:schemeClr val="dk1"/>
              </a:solidFill>
              <a:latin typeface="Aharoni"/>
              <a:ea typeface="Aharoni"/>
              <a:cs typeface="Aharoni"/>
              <a:sym typeface="Aharoni"/>
            </a:endParaRPr>
          </a:p>
        </p:txBody>
      </p:sp>
      <p:sp>
        <p:nvSpPr>
          <p:cNvPr id="97" name="Google Shape;97;p24"/>
          <p:cNvSpPr/>
          <p:nvPr/>
        </p:nvSpPr>
        <p:spPr>
          <a:xfrm>
            <a:off x="624855" y="2892623"/>
            <a:ext cx="2377083" cy="1190774"/>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Cuando la santidad es percibida como una mera preferencia cultural u opinión denominacional, las personas no tienen una razón convincente para abrazarla. La resistencia crece y el cumplimiento, si llega, es hueco y efímero.</a:t>
            </a:r>
            <a:endParaRPr sz="950">
              <a:solidFill>
                <a:schemeClr val="dk1"/>
              </a:solidFill>
              <a:latin typeface="Calibri"/>
              <a:ea typeface="Calibri"/>
              <a:cs typeface="Calibri"/>
              <a:sym typeface="Calibri"/>
            </a:endParaRPr>
          </a:p>
        </p:txBody>
      </p:sp>
      <p:sp>
        <p:nvSpPr>
          <p:cNvPr id="98" name="Google Shape;98;p24"/>
          <p:cNvSpPr/>
          <p:nvPr/>
        </p:nvSpPr>
        <p:spPr>
          <a:xfrm>
            <a:off x="3254648" y="2301776"/>
            <a:ext cx="2634630" cy="1910358"/>
          </a:xfrm>
          <a:prstGeom prst="roundRect">
            <a:avLst>
              <a:gd fmla="val 272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24"/>
          <p:cNvSpPr/>
          <p:nvPr/>
        </p:nvSpPr>
        <p:spPr>
          <a:xfrm>
            <a:off x="3383384" y="2430512"/>
            <a:ext cx="2377157" cy="38769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Aharoni"/>
              <a:buNone/>
            </a:pPr>
            <a:r>
              <a:rPr b="1" lang="en-US" sz="1200">
                <a:solidFill>
                  <a:srgbClr val="52586B"/>
                </a:solidFill>
                <a:latin typeface="Aharoni"/>
                <a:ea typeface="Aharoni"/>
                <a:cs typeface="Aharoni"/>
                <a:sym typeface="Aharoni"/>
              </a:rPr>
              <a:t>El Poder de un Fundamento Firme</a:t>
            </a:r>
            <a:endParaRPr b="1" sz="1200">
              <a:solidFill>
                <a:schemeClr val="dk1"/>
              </a:solidFill>
              <a:latin typeface="Aharoni"/>
              <a:ea typeface="Aharoni"/>
              <a:cs typeface="Aharoni"/>
              <a:sym typeface="Aharoni"/>
            </a:endParaRPr>
          </a:p>
        </p:txBody>
      </p:sp>
      <p:sp>
        <p:nvSpPr>
          <p:cNvPr id="100" name="Google Shape;100;p24"/>
          <p:cNvSpPr/>
          <p:nvPr/>
        </p:nvSpPr>
        <p:spPr>
          <a:xfrm>
            <a:off x="3383384" y="2892623"/>
            <a:ext cx="2377157" cy="1190774"/>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Una santidad arraigada en la naturaleza inmutable de Dios lleva autoridad divina. No puede ser refutada por una cultura cambiante. Se abraza no por obligación sino por genuina reverencia ante quien Dios es.</a:t>
            </a:r>
            <a:endParaRPr sz="950">
              <a:solidFill>
                <a:schemeClr val="dk1"/>
              </a:solidFill>
              <a:latin typeface="Calibri"/>
              <a:ea typeface="Calibri"/>
              <a:cs typeface="Calibri"/>
              <a:sym typeface="Calibri"/>
            </a:endParaRPr>
          </a:p>
        </p:txBody>
      </p:sp>
      <p:sp>
        <p:nvSpPr>
          <p:cNvPr id="101" name="Google Shape;101;p24"/>
          <p:cNvSpPr/>
          <p:nvPr/>
        </p:nvSpPr>
        <p:spPr>
          <a:xfrm>
            <a:off x="6013252" y="2301776"/>
            <a:ext cx="2634555" cy="1910358"/>
          </a:xfrm>
          <a:prstGeom prst="roundRect">
            <a:avLst>
              <a:gd fmla="val 272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24"/>
          <p:cNvSpPr/>
          <p:nvPr/>
        </p:nvSpPr>
        <p:spPr>
          <a:xfrm>
            <a:off x="6141988" y="2430512"/>
            <a:ext cx="2377083" cy="38769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Aharoni"/>
              <a:buNone/>
            </a:pPr>
            <a:r>
              <a:rPr b="1" lang="en-US" sz="1200">
                <a:solidFill>
                  <a:srgbClr val="52586B"/>
                </a:solidFill>
                <a:latin typeface="Aharoni"/>
                <a:ea typeface="Aharoni"/>
                <a:cs typeface="Aharoni"/>
                <a:sym typeface="Aharoni"/>
              </a:rPr>
              <a:t>La Meta: Santidad Llena de Gozo</a:t>
            </a:r>
            <a:endParaRPr b="1" sz="1200">
              <a:solidFill>
                <a:schemeClr val="dk1"/>
              </a:solidFill>
              <a:latin typeface="Aharoni"/>
              <a:ea typeface="Aharoni"/>
              <a:cs typeface="Aharoni"/>
              <a:sym typeface="Aharoni"/>
            </a:endParaRPr>
          </a:p>
        </p:txBody>
      </p:sp>
      <p:sp>
        <p:nvSpPr>
          <p:cNvPr id="103" name="Google Shape;103;p24"/>
          <p:cNvSpPr/>
          <p:nvPr/>
        </p:nvSpPr>
        <p:spPr>
          <a:xfrm>
            <a:off x="6141988" y="2892623"/>
            <a:ext cx="2377083" cy="1190774"/>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Un sólido fundamento teológico de separación es necesario para que la santidad sea plenamente asimilada y practicada con </a:t>
            </a:r>
            <a:r>
              <a:rPr b="1" lang="en-US" sz="950">
                <a:solidFill>
                  <a:srgbClr val="52586B"/>
                </a:solidFill>
                <a:latin typeface="Funnel Sans"/>
                <a:ea typeface="Funnel Sans"/>
                <a:cs typeface="Funnel Sans"/>
                <a:sym typeface="Funnel Sans"/>
              </a:rPr>
              <a:t>gozo</a:t>
            </a:r>
            <a:r>
              <a:rPr lang="en-US" sz="950">
                <a:solidFill>
                  <a:srgbClr val="52586B"/>
                </a:solidFill>
                <a:latin typeface="Funnel Sans"/>
                <a:ea typeface="Funnel Sans"/>
                <a:cs typeface="Funnel Sans"/>
                <a:sym typeface="Funnel Sans"/>
              </a:rPr>
              <a:t>, no con cumplimiento a regañadientes. La teología transforma el deber en deleite.</a:t>
            </a:r>
            <a:endParaRPr sz="95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preencoded.png" id="109" name="Google Shape;109;p25"/>
          <p:cNvPicPr preferRelativeResize="0"/>
          <p:nvPr/>
        </p:nvPicPr>
        <p:blipFill rotWithShape="1">
          <a:blip r:embed="rId3">
            <a:alphaModFix/>
          </a:blip>
          <a:srcRect b="0" l="0" r="0" t="0"/>
          <a:stretch/>
        </p:blipFill>
        <p:spPr>
          <a:xfrm>
            <a:off x="5715000" y="0"/>
            <a:ext cx="3429000" cy="5143500"/>
          </a:xfrm>
          <a:prstGeom prst="rect">
            <a:avLst/>
          </a:prstGeom>
          <a:noFill/>
          <a:ln>
            <a:noFill/>
          </a:ln>
        </p:spPr>
      </p:pic>
      <p:sp>
        <p:nvSpPr>
          <p:cNvPr id="110" name="Google Shape;110;p25"/>
          <p:cNvSpPr/>
          <p:nvPr/>
        </p:nvSpPr>
        <p:spPr>
          <a:xfrm>
            <a:off x="496119" y="604689"/>
            <a:ext cx="4722763" cy="658862"/>
          </a:xfrm>
          <a:prstGeom prst="rect">
            <a:avLst/>
          </a:prstGeom>
          <a:noFill/>
          <a:ln>
            <a:noFill/>
          </a:ln>
        </p:spPr>
        <p:txBody>
          <a:bodyPr anchorCtr="0" anchor="t" bIns="0" lIns="0" spcFirstLastPara="1" rIns="0" wrap="square" tIns="0">
            <a:noAutofit/>
          </a:bodyPr>
          <a:lstStyle/>
          <a:p>
            <a:pPr indent="0" lvl="0" marL="0" marR="0" rtl="0" algn="l">
              <a:lnSpc>
                <a:spcPct val="124390"/>
              </a:lnSpc>
              <a:spcBef>
                <a:spcPts val="0"/>
              </a:spcBef>
              <a:spcAft>
                <a:spcPts val="0"/>
              </a:spcAft>
              <a:buClr>
                <a:srgbClr val="373B48"/>
              </a:buClr>
              <a:buSzPts val="2050"/>
              <a:buFont typeface="Mona Sans SemiBold"/>
              <a:buNone/>
            </a:pPr>
            <a:r>
              <a:rPr b="1" lang="en-US" sz="2050">
                <a:solidFill>
                  <a:srgbClr val="373B48"/>
                </a:solidFill>
                <a:latin typeface="Mona Sans SemiBold"/>
                <a:ea typeface="Mona Sans SemiBold"/>
                <a:cs typeface="Mona Sans SemiBold"/>
                <a:sym typeface="Mona Sans SemiBold"/>
              </a:rPr>
              <a:t>El Llamado a la Santidad Está Arraigado en la Naturaleza de Dios</a:t>
            </a:r>
            <a:endParaRPr sz="2050">
              <a:solidFill>
                <a:schemeClr val="dk1"/>
              </a:solidFill>
              <a:latin typeface="Calibri"/>
              <a:ea typeface="Calibri"/>
              <a:cs typeface="Calibri"/>
              <a:sym typeface="Calibri"/>
            </a:endParaRPr>
          </a:p>
        </p:txBody>
      </p:sp>
      <p:sp>
        <p:nvSpPr>
          <p:cNvPr id="111" name="Google Shape;111;p25"/>
          <p:cNvSpPr/>
          <p:nvPr/>
        </p:nvSpPr>
        <p:spPr>
          <a:xfrm>
            <a:off x="654249" y="1397943"/>
            <a:ext cx="4564633" cy="312093"/>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52586B"/>
              </a:buClr>
              <a:buSzPts val="1000"/>
              <a:buFont typeface="Funnel Sans"/>
              <a:buNone/>
            </a:pPr>
            <a:r>
              <a:rPr lang="en-US" sz="1000">
                <a:solidFill>
                  <a:srgbClr val="52586B"/>
                </a:solidFill>
                <a:latin typeface="Funnel Sans"/>
                <a:ea typeface="Funnel Sans"/>
                <a:cs typeface="Funnel Sans"/>
                <a:sym typeface="Funnel Sans"/>
              </a:rPr>
              <a:t>"Sino, como aquel que os llamó es santo, sed también vosotros santos en toda vuestra manera de vivir; porque escrito está: Sed santos, porque yo soy santo." </a:t>
            </a:r>
            <a:r>
              <a:rPr b="1" lang="en-US" sz="1000">
                <a:solidFill>
                  <a:srgbClr val="52586B"/>
                </a:solidFill>
                <a:latin typeface="Funnel Sans"/>
                <a:ea typeface="Funnel Sans"/>
                <a:cs typeface="Funnel Sans"/>
                <a:sym typeface="Funnel Sans"/>
              </a:rPr>
              <a:t>1 Pedro 1:15–16 (RVR1960)</a:t>
            </a:r>
            <a:endParaRPr sz="1000">
              <a:solidFill>
                <a:schemeClr val="dk1"/>
              </a:solidFill>
              <a:latin typeface="Calibri"/>
              <a:ea typeface="Calibri"/>
              <a:cs typeface="Calibri"/>
              <a:sym typeface="Calibri"/>
            </a:endParaRPr>
          </a:p>
        </p:txBody>
      </p:sp>
      <p:sp>
        <p:nvSpPr>
          <p:cNvPr id="112" name="Google Shape;112;p25"/>
          <p:cNvSpPr/>
          <p:nvPr/>
        </p:nvSpPr>
        <p:spPr>
          <a:xfrm>
            <a:off x="496119" y="1397943"/>
            <a:ext cx="14288" cy="513606"/>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25"/>
          <p:cNvSpPr/>
          <p:nvPr/>
        </p:nvSpPr>
        <p:spPr>
          <a:xfrm>
            <a:off x="496119" y="2012305"/>
            <a:ext cx="4921364" cy="613767"/>
          </a:xfrm>
          <a:prstGeom prst="roundRect">
            <a:avLst>
              <a:gd fmla="val 11174"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25"/>
          <p:cNvSpPr/>
          <p:nvPr/>
        </p:nvSpPr>
        <p:spPr>
          <a:xfrm>
            <a:off x="481831" y="2012305"/>
            <a:ext cx="57150" cy="613767"/>
          </a:xfrm>
          <a:prstGeom prst="roundRect">
            <a:avLst>
              <a:gd fmla="val 77488"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25"/>
          <p:cNvSpPr/>
          <p:nvPr/>
        </p:nvSpPr>
        <p:spPr>
          <a:xfrm>
            <a:off x="658639" y="2131963"/>
            <a:ext cx="1317947" cy="164678"/>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52586B"/>
              </a:buClr>
              <a:buSzPts val="1400"/>
              <a:buFont typeface="Mona Sans SemiBold"/>
              <a:buNone/>
            </a:pPr>
            <a:r>
              <a:rPr b="1" lang="en-US" sz="1400">
                <a:solidFill>
                  <a:srgbClr val="52586B"/>
                </a:solidFill>
                <a:latin typeface="Mona Sans SemiBold"/>
                <a:ea typeface="Mona Sans SemiBold"/>
                <a:cs typeface="Mona Sans SemiBold"/>
                <a:sym typeface="Mona Sans SemiBold"/>
              </a:rPr>
              <a:t>Dios Es el Estándar</a:t>
            </a:r>
            <a:endParaRPr b="1" sz="1400">
              <a:solidFill>
                <a:schemeClr val="dk1"/>
              </a:solidFill>
              <a:latin typeface="Calibri"/>
              <a:ea typeface="Calibri"/>
              <a:cs typeface="Calibri"/>
              <a:sym typeface="Calibri"/>
            </a:endParaRPr>
          </a:p>
        </p:txBody>
      </p:sp>
      <p:sp>
        <p:nvSpPr>
          <p:cNvPr id="116" name="Google Shape;116;p25"/>
          <p:cNvSpPr/>
          <p:nvPr/>
        </p:nvSpPr>
        <p:spPr>
          <a:xfrm>
            <a:off x="658639" y="2350368"/>
            <a:ext cx="4440585" cy="156046"/>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Su naturaleza define lo que la santidad realmente es, no nuestra tradición, no nuestra cultura.</a:t>
            </a:r>
            <a:endParaRPr sz="900">
              <a:solidFill>
                <a:schemeClr val="dk1"/>
              </a:solidFill>
              <a:latin typeface="Calibri"/>
              <a:ea typeface="Calibri"/>
              <a:cs typeface="Calibri"/>
              <a:sym typeface="Calibri"/>
            </a:endParaRPr>
          </a:p>
        </p:txBody>
      </p:sp>
      <p:sp>
        <p:nvSpPr>
          <p:cNvPr id="117" name="Google Shape;117;p25"/>
          <p:cNvSpPr/>
          <p:nvPr/>
        </p:nvSpPr>
        <p:spPr>
          <a:xfrm>
            <a:off x="496119" y="2715667"/>
            <a:ext cx="4921364" cy="613767"/>
          </a:xfrm>
          <a:prstGeom prst="roundRect">
            <a:avLst>
              <a:gd fmla="val 11174"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25"/>
          <p:cNvSpPr/>
          <p:nvPr/>
        </p:nvSpPr>
        <p:spPr>
          <a:xfrm>
            <a:off x="481831" y="2715667"/>
            <a:ext cx="57150" cy="613767"/>
          </a:xfrm>
          <a:prstGeom prst="roundRect">
            <a:avLst>
              <a:gd fmla="val 77488"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25"/>
          <p:cNvSpPr/>
          <p:nvPr/>
        </p:nvSpPr>
        <p:spPr>
          <a:xfrm>
            <a:off x="658639" y="2835325"/>
            <a:ext cx="1317947" cy="164678"/>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52586B"/>
              </a:buClr>
              <a:buSzPts val="1400"/>
              <a:buFont typeface="Mona Sans SemiBold"/>
              <a:buNone/>
            </a:pPr>
            <a:r>
              <a:rPr b="1" lang="en-US" sz="1400">
                <a:solidFill>
                  <a:srgbClr val="52586B"/>
                </a:solidFill>
                <a:latin typeface="Mona Sans SemiBold"/>
                <a:ea typeface="Mona Sans SemiBold"/>
                <a:cs typeface="Mona Sans SemiBold"/>
                <a:sym typeface="Mona Sans SemiBold"/>
              </a:rPr>
              <a:t>Dios Es la Fuente</a:t>
            </a:r>
            <a:endParaRPr b="1" sz="1400">
              <a:solidFill>
                <a:schemeClr val="dk1"/>
              </a:solidFill>
              <a:latin typeface="Calibri"/>
              <a:ea typeface="Calibri"/>
              <a:cs typeface="Calibri"/>
              <a:sym typeface="Calibri"/>
            </a:endParaRPr>
          </a:p>
        </p:txBody>
      </p:sp>
      <p:sp>
        <p:nvSpPr>
          <p:cNvPr id="120" name="Google Shape;120;p25"/>
          <p:cNvSpPr/>
          <p:nvPr/>
        </p:nvSpPr>
        <p:spPr>
          <a:xfrm>
            <a:off x="658639" y="3053730"/>
            <a:ext cx="4440585" cy="156046"/>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No generamos santidad por nuestra cuenta; la extraemos de la comunión con Él.</a:t>
            </a:r>
            <a:endParaRPr sz="900">
              <a:solidFill>
                <a:schemeClr val="dk1"/>
              </a:solidFill>
              <a:latin typeface="Calibri"/>
              <a:ea typeface="Calibri"/>
              <a:cs typeface="Calibri"/>
              <a:sym typeface="Calibri"/>
            </a:endParaRPr>
          </a:p>
        </p:txBody>
      </p:sp>
      <p:sp>
        <p:nvSpPr>
          <p:cNvPr id="121" name="Google Shape;121;p25"/>
          <p:cNvSpPr/>
          <p:nvPr/>
        </p:nvSpPr>
        <p:spPr>
          <a:xfrm>
            <a:off x="496119" y="3419029"/>
            <a:ext cx="4921364" cy="613767"/>
          </a:xfrm>
          <a:prstGeom prst="roundRect">
            <a:avLst>
              <a:gd fmla="val 11174"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25"/>
          <p:cNvSpPr/>
          <p:nvPr/>
        </p:nvSpPr>
        <p:spPr>
          <a:xfrm>
            <a:off x="481831" y="3419029"/>
            <a:ext cx="57150" cy="613767"/>
          </a:xfrm>
          <a:prstGeom prst="roundRect">
            <a:avLst>
              <a:gd fmla="val 77488"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25"/>
          <p:cNvSpPr/>
          <p:nvPr/>
        </p:nvSpPr>
        <p:spPr>
          <a:xfrm>
            <a:off x="658639" y="3538686"/>
            <a:ext cx="1317947" cy="164678"/>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52586B"/>
              </a:buClr>
              <a:buSzPts val="1400"/>
              <a:buFont typeface="Mona Sans SemiBold"/>
              <a:buNone/>
            </a:pPr>
            <a:r>
              <a:rPr b="1" lang="en-US" sz="1400">
                <a:solidFill>
                  <a:srgbClr val="52586B"/>
                </a:solidFill>
                <a:latin typeface="Mona Sans SemiBold"/>
                <a:ea typeface="Mona Sans SemiBold"/>
                <a:cs typeface="Mona Sans SemiBold"/>
                <a:sym typeface="Mona Sans SemiBold"/>
              </a:rPr>
              <a:t>Dios Es la Razón</a:t>
            </a:r>
            <a:endParaRPr b="1" sz="1400">
              <a:solidFill>
                <a:schemeClr val="dk1"/>
              </a:solidFill>
              <a:latin typeface="Calibri"/>
              <a:ea typeface="Calibri"/>
              <a:cs typeface="Calibri"/>
              <a:sym typeface="Calibri"/>
            </a:endParaRPr>
          </a:p>
        </p:txBody>
      </p:sp>
      <p:sp>
        <p:nvSpPr>
          <p:cNvPr id="124" name="Google Shape;124;p25"/>
          <p:cNvSpPr/>
          <p:nvPr/>
        </p:nvSpPr>
        <p:spPr>
          <a:xfrm>
            <a:off x="658639" y="3757092"/>
            <a:ext cx="4440585" cy="156046"/>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El "porque" en el texto fundamenta todo mandato de santidad en la realidad divina.</a:t>
            </a:r>
            <a:endParaRPr sz="900">
              <a:solidFill>
                <a:schemeClr val="dk1"/>
              </a:solidFill>
              <a:latin typeface="Calibri"/>
              <a:ea typeface="Calibri"/>
              <a:cs typeface="Calibri"/>
              <a:sym typeface="Calibri"/>
            </a:endParaRPr>
          </a:p>
        </p:txBody>
      </p:sp>
      <p:sp>
        <p:nvSpPr>
          <p:cNvPr id="125" name="Google Shape;125;p25"/>
          <p:cNvSpPr/>
          <p:nvPr/>
        </p:nvSpPr>
        <p:spPr>
          <a:xfrm>
            <a:off x="496119" y="4133552"/>
            <a:ext cx="4722763" cy="405259"/>
          </a:xfrm>
          <a:prstGeom prst="roundRect">
            <a:avLst>
              <a:gd fmla="val 10927"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26" name="Google Shape;126;p25"/>
          <p:cNvPicPr preferRelativeResize="0"/>
          <p:nvPr/>
        </p:nvPicPr>
        <p:blipFill rotWithShape="1">
          <a:blip r:embed="rId4">
            <a:alphaModFix/>
          </a:blip>
          <a:srcRect b="0" l="0" r="0" t="0"/>
          <a:stretch/>
        </p:blipFill>
        <p:spPr>
          <a:xfrm>
            <a:off x="601489" y="4287366"/>
            <a:ext cx="131787" cy="105370"/>
          </a:xfrm>
          <a:prstGeom prst="rect">
            <a:avLst/>
          </a:prstGeom>
          <a:noFill/>
          <a:ln>
            <a:noFill/>
          </a:ln>
        </p:spPr>
      </p:pic>
      <p:sp>
        <p:nvSpPr>
          <p:cNvPr id="127" name="Google Shape;127;p25"/>
          <p:cNvSpPr/>
          <p:nvPr/>
        </p:nvSpPr>
        <p:spPr>
          <a:xfrm>
            <a:off x="838646" y="4249489"/>
            <a:ext cx="4274865" cy="156046"/>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Clr>
                <a:srgbClr val="000000"/>
              </a:buClr>
              <a:buSzPts val="900"/>
              <a:buFont typeface="Funnel Sans"/>
              <a:buNone/>
            </a:pPr>
            <a:r>
              <a:rPr lang="en-US" sz="900">
                <a:solidFill>
                  <a:srgbClr val="000000"/>
                </a:solidFill>
                <a:latin typeface="Funnel Sans"/>
                <a:ea typeface="Funnel Sans"/>
                <a:cs typeface="Funnel Sans"/>
                <a:sym typeface="Funnel Sans"/>
              </a:rPr>
              <a:t>Verdad Clave: No somos llamados a </a:t>
            </a:r>
            <a:r>
              <a:rPr i="1" lang="en-US" sz="900">
                <a:solidFill>
                  <a:srgbClr val="000000"/>
                </a:solidFill>
                <a:latin typeface="Funnel Sans"/>
                <a:ea typeface="Funnel Sans"/>
                <a:cs typeface="Funnel Sans"/>
                <a:sym typeface="Funnel Sans"/>
              </a:rPr>
              <a:t>definir</a:t>
            </a:r>
            <a:r>
              <a:rPr lang="en-US" sz="900">
                <a:solidFill>
                  <a:srgbClr val="000000"/>
                </a:solidFill>
                <a:latin typeface="Funnel Sans"/>
                <a:ea typeface="Funnel Sans"/>
                <a:cs typeface="Funnel Sans"/>
                <a:sym typeface="Funnel Sans"/>
              </a:rPr>
              <a:t> la santidad, somos llamados a </a:t>
            </a:r>
            <a:r>
              <a:rPr i="1" lang="en-US" sz="900">
                <a:solidFill>
                  <a:srgbClr val="000000"/>
                </a:solidFill>
                <a:latin typeface="Funnel Sans"/>
                <a:ea typeface="Funnel Sans"/>
                <a:cs typeface="Funnel Sans"/>
                <a:sym typeface="Funnel Sans"/>
              </a:rPr>
              <a:t>reflejarla</a:t>
            </a:r>
            <a:r>
              <a:rPr lang="en-US" sz="900">
                <a:solidFill>
                  <a:srgbClr val="000000"/>
                </a:solidFill>
                <a:latin typeface="Funnel Sans"/>
                <a:ea typeface="Funnel Sans"/>
                <a:cs typeface="Funnel Sans"/>
                <a:sym typeface="Funnel Sans"/>
              </a:rPr>
              <a:t>.</a:t>
            </a:r>
            <a:endParaRPr sz="9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6"/>
          <p:cNvSpPr/>
          <p:nvPr/>
        </p:nvSpPr>
        <p:spPr>
          <a:xfrm>
            <a:off x="496119" y="399827"/>
            <a:ext cx="7514258" cy="368201"/>
          </a:xfrm>
          <a:prstGeom prst="rect">
            <a:avLst/>
          </a:prstGeom>
          <a:noFill/>
          <a:ln>
            <a:noFill/>
          </a:ln>
        </p:spPr>
        <p:txBody>
          <a:bodyPr anchorCtr="0" anchor="t" bIns="0" lIns="0" spcFirstLastPara="1" rIns="0" wrap="square" tIns="0">
            <a:noAutofit/>
          </a:bodyPr>
          <a:lstStyle/>
          <a:p>
            <a:pPr indent="0" lvl="0" marL="0" marR="0" rtl="0" algn="l">
              <a:lnSpc>
                <a:spcPct val="123913"/>
              </a:lnSpc>
              <a:spcBef>
                <a:spcPts val="0"/>
              </a:spcBef>
              <a:spcAft>
                <a:spcPts val="0"/>
              </a:spcAft>
              <a:buClr>
                <a:srgbClr val="373B48"/>
              </a:buClr>
              <a:buSzPts val="2300"/>
              <a:buFont typeface="Mona Sans SemiBold"/>
              <a:buNone/>
            </a:pPr>
            <a:r>
              <a:rPr b="1" lang="en-US" sz="2300">
                <a:solidFill>
                  <a:srgbClr val="373B48"/>
                </a:solidFill>
                <a:latin typeface="Mona Sans SemiBold"/>
                <a:ea typeface="Mona Sans SemiBold"/>
                <a:cs typeface="Mona Sans SemiBold"/>
                <a:sym typeface="Mona Sans SemiBold"/>
              </a:rPr>
              <a:t>La Santidad de Dios Define Toda Verdadera Santidad</a:t>
            </a:r>
            <a:endParaRPr sz="2300">
              <a:solidFill>
                <a:schemeClr val="dk1"/>
              </a:solidFill>
              <a:latin typeface="Calibri"/>
              <a:ea typeface="Calibri"/>
              <a:cs typeface="Calibri"/>
              <a:sym typeface="Calibri"/>
            </a:endParaRPr>
          </a:p>
        </p:txBody>
      </p:sp>
      <p:sp>
        <p:nvSpPr>
          <p:cNvPr id="134" name="Google Shape;134;p26"/>
          <p:cNvSpPr/>
          <p:nvPr/>
        </p:nvSpPr>
        <p:spPr>
          <a:xfrm>
            <a:off x="496119" y="900336"/>
            <a:ext cx="8151763" cy="36775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2586B"/>
              </a:buClr>
              <a:buSzPts val="1400"/>
              <a:buFont typeface="Funnel Sans"/>
              <a:buNone/>
            </a:pPr>
            <a:r>
              <a:rPr lang="en-US" sz="1400">
                <a:solidFill>
                  <a:srgbClr val="52586B"/>
                </a:solidFill>
                <a:latin typeface="Funnel Sans"/>
                <a:ea typeface="Funnel Sans"/>
                <a:cs typeface="Funnel Sans"/>
                <a:sym typeface="Funnel Sans"/>
              </a:rPr>
              <a:t>Para entender correctamente la santidad, debemos primero comprender quién es Dios. La Escritura revela tres dimensiones de Su carácter santo que juntas forman el fundamento de toda teología de la santidad.</a:t>
            </a:r>
            <a:endParaRPr sz="1400">
              <a:solidFill>
                <a:schemeClr val="dk1"/>
              </a:solidFill>
              <a:latin typeface="Calibri"/>
              <a:ea typeface="Calibri"/>
              <a:cs typeface="Calibri"/>
              <a:sym typeface="Calibri"/>
            </a:endParaRPr>
          </a:p>
        </p:txBody>
      </p:sp>
      <p:pic>
        <p:nvPicPr>
          <p:cNvPr descr="preencoded.png" id="135" name="Google Shape;135;p26"/>
          <p:cNvPicPr preferRelativeResize="0"/>
          <p:nvPr/>
        </p:nvPicPr>
        <p:blipFill rotWithShape="1">
          <a:blip r:embed="rId3">
            <a:alphaModFix/>
          </a:blip>
          <a:srcRect b="0" l="0" r="0" t="0"/>
          <a:stretch/>
        </p:blipFill>
        <p:spPr>
          <a:xfrm>
            <a:off x="496119" y="1485528"/>
            <a:ext cx="2492722" cy="1540594"/>
          </a:xfrm>
          <a:prstGeom prst="rect">
            <a:avLst/>
          </a:prstGeom>
          <a:noFill/>
          <a:ln>
            <a:noFill/>
          </a:ln>
        </p:spPr>
      </p:pic>
      <p:sp>
        <p:nvSpPr>
          <p:cNvPr id="136" name="Google Shape;136;p26"/>
          <p:cNvSpPr/>
          <p:nvPr/>
        </p:nvSpPr>
        <p:spPr>
          <a:xfrm>
            <a:off x="496119" y="3138041"/>
            <a:ext cx="1473026" cy="18417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2586B"/>
              </a:buClr>
              <a:buSzPts val="1400"/>
              <a:buFont typeface="Arial"/>
              <a:buNone/>
            </a:pPr>
            <a:r>
              <a:rPr lang="en-US" sz="1400">
                <a:solidFill>
                  <a:srgbClr val="52586B"/>
                </a:solidFill>
                <a:latin typeface="Arial"/>
                <a:ea typeface="Arial"/>
                <a:cs typeface="Arial"/>
                <a:sym typeface="Arial"/>
              </a:rPr>
              <a:t>A. Dios Es Separado</a:t>
            </a:r>
            <a:endParaRPr sz="1400">
              <a:solidFill>
                <a:schemeClr val="dk1"/>
              </a:solidFill>
              <a:latin typeface="Arial"/>
              <a:ea typeface="Arial"/>
              <a:cs typeface="Arial"/>
              <a:sym typeface="Arial"/>
            </a:endParaRPr>
          </a:p>
        </p:txBody>
      </p:sp>
      <p:sp>
        <p:nvSpPr>
          <p:cNvPr id="137" name="Google Shape;137;p26"/>
          <p:cNvSpPr/>
          <p:nvPr/>
        </p:nvSpPr>
        <p:spPr>
          <a:xfrm>
            <a:off x="496119" y="3389337"/>
            <a:ext cx="2623989" cy="367754"/>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Clr>
                <a:srgbClr val="52586B"/>
              </a:buClr>
              <a:buSzPts val="900"/>
              <a:buFont typeface="Funnel Sans"/>
              <a:buNone/>
            </a:pPr>
            <a:r>
              <a:rPr i="1" lang="en-US" sz="900">
                <a:solidFill>
                  <a:srgbClr val="52586B"/>
                </a:solidFill>
                <a:latin typeface="Funnel Sans"/>
                <a:ea typeface="Funnel Sans"/>
                <a:cs typeface="Funnel Sans"/>
                <a:sym typeface="Funnel Sans"/>
              </a:rPr>
              <a:t>"Santo, santo, santo, Jehová de los ejércitos; toda la tierra está llena de su gloria."</a:t>
            </a:r>
            <a:r>
              <a:rPr lang="en-US" sz="900">
                <a:solidFill>
                  <a:srgbClr val="52586B"/>
                </a:solidFill>
                <a:latin typeface="Funnel Sans"/>
                <a:ea typeface="Funnel Sans"/>
                <a:cs typeface="Funnel Sans"/>
                <a:sym typeface="Funnel Sans"/>
              </a:rPr>
              <a:t> </a:t>
            </a:r>
            <a:r>
              <a:rPr b="1" lang="en-US" sz="900">
                <a:solidFill>
                  <a:srgbClr val="52586B"/>
                </a:solidFill>
                <a:latin typeface="Funnel Sans"/>
                <a:ea typeface="Funnel Sans"/>
                <a:cs typeface="Funnel Sans"/>
                <a:sym typeface="Funnel Sans"/>
              </a:rPr>
              <a:t>Isaías 6:3</a:t>
            </a:r>
            <a:endParaRPr sz="900">
              <a:solidFill>
                <a:schemeClr val="dk1"/>
              </a:solidFill>
              <a:latin typeface="Calibri"/>
              <a:ea typeface="Calibri"/>
              <a:cs typeface="Calibri"/>
              <a:sym typeface="Calibri"/>
            </a:endParaRPr>
          </a:p>
        </p:txBody>
      </p:sp>
      <p:sp>
        <p:nvSpPr>
          <p:cNvPr id="138" name="Google Shape;138;p26"/>
          <p:cNvSpPr/>
          <p:nvPr/>
        </p:nvSpPr>
        <p:spPr>
          <a:xfrm>
            <a:off x="496119" y="3824213"/>
            <a:ext cx="2623989" cy="735508"/>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La triple declaración revela que la santidad no es meramente un atributo entre muchos  es la </a:t>
            </a:r>
            <a:r>
              <a:rPr b="1" lang="en-US" sz="900">
                <a:solidFill>
                  <a:srgbClr val="52586B"/>
                </a:solidFill>
                <a:latin typeface="Funnel Sans"/>
                <a:ea typeface="Funnel Sans"/>
                <a:cs typeface="Funnel Sans"/>
                <a:sym typeface="Funnel Sans"/>
              </a:rPr>
              <a:t>esencia misma del ser de Dios</a:t>
            </a:r>
            <a:r>
              <a:rPr lang="en-US" sz="900">
                <a:solidFill>
                  <a:srgbClr val="52586B"/>
                </a:solidFill>
                <a:latin typeface="Funnel Sans"/>
                <a:ea typeface="Funnel Sans"/>
                <a:cs typeface="Funnel Sans"/>
                <a:sym typeface="Funnel Sans"/>
              </a:rPr>
              <a:t>. Él está separado del pecado, de la corrupción y de toda imperfección creada.</a:t>
            </a:r>
            <a:endParaRPr sz="900">
              <a:solidFill>
                <a:schemeClr val="dk1"/>
              </a:solidFill>
              <a:latin typeface="Calibri"/>
              <a:ea typeface="Calibri"/>
              <a:cs typeface="Calibri"/>
              <a:sym typeface="Calibri"/>
            </a:endParaRPr>
          </a:p>
        </p:txBody>
      </p:sp>
      <p:pic>
        <p:nvPicPr>
          <p:cNvPr descr="preencoded.png" id="139" name="Google Shape;139;p26"/>
          <p:cNvPicPr preferRelativeResize="0"/>
          <p:nvPr/>
        </p:nvPicPr>
        <p:blipFill rotWithShape="1">
          <a:blip r:embed="rId4">
            <a:alphaModFix/>
          </a:blip>
          <a:srcRect b="0" l="0" r="0" t="0"/>
          <a:stretch/>
        </p:blipFill>
        <p:spPr>
          <a:xfrm>
            <a:off x="3260006" y="1485528"/>
            <a:ext cx="2492722" cy="1540594"/>
          </a:xfrm>
          <a:prstGeom prst="rect">
            <a:avLst/>
          </a:prstGeom>
          <a:noFill/>
          <a:ln>
            <a:noFill/>
          </a:ln>
        </p:spPr>
      </p:pic>
      <p:sp>
        <p:nvSpPr>
          <p:cNvPr id="140" name="Google Shape;140;p26"/>
          <p:cNvSpPr/>
          <p:nvPr/>
        </p:nvSpPr>
        <p:spPr>
          <a:xfrm>
            <a:off x="3260006" y="3138041"/>
            <a:ext cx="1473026" cy="18417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2586B"/>
              </a:buClr>
              <a:buSzPts val="1400"/>
              <a:buFont typeface="Arial"/>
              <a:buNone/>
            </a:pPr>
            <a:r>
              <a:rPr lang="en-US" sz="1400">
                <a:solidFill>
                  <a:srgbClr val="52586B"/>
                </a:solidFill>
                <a:latin typeface="Arial"/>
                <a:ea typeface="Arial"/>
                <a:cs typeface="Arial"/>
                <a:sym typeface="Arial"/>
              </a:rPr>
              <a:t>B. Dios Es Puro</a:t>
            </a:r>
            <a:endParaRPr sz="1400">
              <a:solidFill>
                <a:schemeClr val="dk1"/>
              </a:solidFill>
              <a:latin typeface="Arial"/>
              <a:ea typeface="Arial"/>
              <a:cs typeface="Arial"/>
              <a:sym typeface="Arial"/>
            </a:endParaRPr>
          </a:p>
        </p:txBody>
      </p:sp>
      <p:sp>
        <p:nvSpPr>
          <p:cNvPr id="141" name="Google Shape;141;p26"/>
          <p:cNvSpPr/>
          <p:nvPr/>
        </p:nvSpPr>
        <p:spPr>
          <a:xfrm>
            <a:off x="3260006" y="3389337"/>
            <a:ext cx="2623989" cy="367754"/>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Clr>
                <a:srgbClr val="52586B"/>
              </a:buClr>
              <a:buSzPts val="900"/>
              <a:buFont typeface="Funnel Sans"/>
              <a:buNone/>
            </a:pPr>
            <a:r>
              <a:rPr i="1" lang="en-US" sz="900">
                <a:solidFill>
                  <a:srgbClr val="52586B"/>
                </a:solidFill>
                <a:latin typeface="Funnel Sans"/>
                <a:ea typeface="Funnel Sans"/>
                <a:cs typeface="Funnel Sans"/>
                <a:sym typeface="Funnel Sans"/>
              </a:rPr>
              <a:t>"Muy limpio eres de ojos para ver el mal…"</a:t>
            </a:r>
            <a:r>
              <a:rPr lang="en-US" sz="900">
                <a:solidFill>
                  <a:srgbClr val="52586B"/>
                </a:solidFill>
                <a:latin typeface="Funnel Sans"/>
                <a:ea typeface="Funnel Sans"/>
                <a:cs typeface="Funnel Sans"/>
                <a:sym typeface="Funnel Sans"/>
              </a:rPr>
              <a:t>  </a:t>
            </a:r>
            <a:r>
              <a:rPr b="1" lang="en-US" sz="900">
                <a:solidFill>
                  <a:srgbClr val="52586B"/>
                </a:solidFill>
                <a:latin typeface="Funnel Sans"/>
                <a:ea typeface="Funnel Sans"/>
                <a:cs typeface="Funnel Sans"/>
                <a:sym typeface="Funnel Sans"/>
              </a:rPr>
              <a:t>Habacuc 1:13</a:t>
            </a:r>
            <a:endParaRPr sz="900">
              <a:solidFill>
                <a:schemeClr val="dk1"/>
              </a:solidFill>
              <a:latin typeface="Calibri"/>
              <a:ea typeface="Calibri"/>
              <a:cs typeface="Calibri"/>
              <a:sym typeface="Calibri"/>
            </a:endParaRPr>
          </a:p>
        </p:txBody>
      </p:sp>
      <p:sp>
        <p:nvSpPr>
          <p:cNvPr id="142" name="Google Shape;142;p26"/>
          <p:cNvSpPr/>
          <p:nvPr/>
        </p:nvSpPr>
        <p:spPr>
          <a:xfrm>
            <a:off x="3260006" y="3824213"/>
            <a:ext cx="2623989" cy="551631"/>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Dios no solo evita el pecado Él es </a:t>
            </a:r>
            <a:r>
              <a:rPr b="1" lang="en-US" sz="900">
                <a:solidFill>
                  <a:srgbClr val="52586B"/>
                </a:solidFill>
                <a:latin typeface="Funnel Sans"/>
                <a:ea typeface="Funnel Sans"/>
                <a:cs typeface="Funnel Sans"/>
                <a:sym typeface="Funnel Sans"/>
              </a:rPr>
              <a:t>incapaz de contaminación</a:t>
            </a:r>
            <a:r>
              <a:rPr lang="en-US" sz="900">
                <a:solidFill>
                  <a:srgbClr val="52586B"/>
                </a:solidFill>
                <a:latin typeface="Funnel Sans"/>
                <a:ea typeface="Funnel Sans"/>
                <a:cs typeface="Funnel Sans"/>
                <a:sym typeface="Funnel Sans"/>
              </a:rPr>
              <a:t>. Su pureza no es una restricción disciplinada; es Su naturaleza inalterable.</a:t>
            </a:r>
            <a:endParaRPr sz="900">
              <a:solidFill>
                <a:schemeClr val="dk1"/>
              </a:solidFill>
              <a:latin typeface="Calibri"/>
              <a:ea typeface="Calibri"/>
              <a:cs typeface="Calibri"/>
              <a:sym typeface="Calibri"/>
            </a:endParaRPr>
          </a:p>
        </p:txBody>
      </p:sp>
      <p:pic>
        <p:nvPicPr>
          <p:cNvPr descr="preencoded.png" id="143" name="Google Shape;143;p26"/>
          <p:cNvPicPr preferRelativeResize="0"/>
          <p:nvPr/>
        </p:nvPicPr>
        <p:blipFill rotWithShape="1">
          <a:blip r:embed="rId4">
            <a:alphaModFix/>
          </a:blip>
          <a:srcRect b="0" l="0" r="0" t="0"/>
          <a:stretch/>
        </p:blipFill>
        <p:spPr>
          <a:xfrm>
            <a:off x="6023893" y="1485528"/>
            <a:ext cx="2492722" cy="1540594"/>
          </a:xfrm>
          <a:prstGeom prst="rect">
            <a:avLst/>
          </a:prstGeom>
          <a:noFill/>
          <a:ln>
            <a:noFill/>
          </a:ln>
        </p:spPr>
      </p:pic>
      <p:sp>
        <p:nvSpPr>
          <p:cNvPr id="144" name="Google Shape;144;p26"/>
          <p:cNvSpPr/>
          <p:nvPr/>
        </p:nvSpPr>
        <p:spPr>
          <a:xfrm>
            <a:off x="6023893" y="3138041"/>
            <a:ext cx="1473026" cy="18417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2586B"/>
              </a:buClr>
              <a:buSzPts val="1400"/>
              <a:buFont typeface="Arial"/>
              <a:buNone/>
            </a:pPr>
            <a:r>
              <a:rPr lang="en-US" sz="1400">
                <a:solidFill>
                  <a:srgbClr val="52586B"/>
                </a:solidFill>
                <a:latin typeface="Arial"/>
                <a:ea typeface="Arial"/>
                <a:cs typeface="Arial"/>
                <a:sym typeface="Arial"/>
              </a:rPr>
              <a:t>C. Dios Es Perfecto</a:t>
            </a:r>
            <a:endParaRPr sz="1400">
              <a:solidFill>
                <a:schemeClr val="dk1"/>
              </a:solidFill>
              <a:latin typeface="Arial"/>
              <a:ea typeface="Arial"/>
              <a:cs typeface="Arial"/>
              <a:sym typeface="Arial"/>
            </a:endParaRPr>
          </a:p>
        </p:txBody>
      </p:sp>
      <p:sp>
        <p:nvSpPr>
          <p:cNvPr id="145" name="Google Shape;145;p26"/>
          <p:cNvSpPr/>
          <p:nvPr/>
        </p:nvSpPr>
        <p:spPr>
          <a:xfrm>
            <a:off x="6023893" y="3389337"/>
            <a:ext cx="2623989" cy="551631"/>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Clr>
                <a:srgbClr val="52586B"/>
              </a:buClr>
              <a:buSzPts val="900"/>
              <a:buFont typeface="Funnel Sans"/>
              <a:buNone/>
            </a:pPr>
            <a:r>
              <a:rPr i="1" lang="en-US" sz="900">
                <a:solidFill>
                  <a:srgbClr val="52586B"/>
                </a:solidFill>
                <a:latin typeface="Funnel Sans"/>
                <a:ea typeface="Funnel Sans"/>
                <a:cs typeface="Funnel Sans"/>
                <a:sym typeface="Funnel Sans"/>
              </a:rPr>
              <a:t>"Sed, pues, vosotros perfectos, como vuestro Padre que está en los cielos es perfecto."</a:t>
            </a:r>
            <a:r>
              <a:rPr lang="en-US" sz="900">
                <a:solidFill>
                  <a:srgbClr val="52586B"/>
                </a:solidFill>
                <a:latin typeface="Funnel Sans"/>
                <a:ea typeface="Funnel Sans"/>
                <a:cs typeface="Funnel Sans"/>
                <a:sym typeface="Funnel Sans"/>
              </a:rPr>
              <a:t>  </a:t>
            </a:r>
            <a:r>
              <a:rPr b="1" lang="en-US" sz="900">
                <a:solidFill>
                  <a:srgbClr val="52586B"/>
                </a:solidFill>
                <a:latin typeface="Funnel Sans"/>
                <a:ea typeface="Funnel Sans"/>
                <a:cs typeface="Funnel Sans"/>
                <a:sym typeface="Funnel Sans"/>
              </a:rPr>
              <a:t>Mateo 5:48</a:t>
            </a:r>
            <a:endParaRPr sz="900">
              <a:solidFill>
                <a:schemeClr val="dk1"/>
              </a:solidFill>
              <a:latin typeface="Calibri"/>
              <a:ea typeface="Calibri"/>
              <a:cs typeface="Calibri"/>
              <a:sym typeface="Calibri"/>
            </a:endParaRPr>
          </a:p>
        </p:txBody>
      </p:sp>
      <p:sp>
        <p:nvSpPr>
          <p:cNvPr id="146" name="Google Shape;146;p26"/>
          <p:cNvSpPr/>
          <p:nvPr/>
        </p:nvSpPr>
        <p:spPr>
          <a:xfrm>
            <a:off x="6023893" y="4008090"/>
            <a:ext cx="2623989" cy="551631"/>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La santidad no es una justicia parcial perfeccionada  </a:t>
            </a:r>
            <a:r>
              <a:rPr b="1" lang="en-US" sz="900">
                <a:solidFill>
                  <a:srgbClr val="52586B"/>
                </a:solidFill>
                <a:latin typeface="Funnel Sans"/>
                <a:ea typeface="Funnel Sans"/>
                <a:cs typeface="Funnel Sans"/>
                <a:sym typeface="Funnel Sans"/>
              </a:rPr>
              <a:t>refleja la perfección de la naturaleza de Dios</a:t>
            </a:r>
            <a:r>
              <a:rPr lang="en-US" sz="900">
                <a:solidFill>
                  <a:srgbClr val="52586B"/>
                </a:solidFill>
                <a:latin typeface="Funnel Sans"/>
                <a:ea typeface="Funnel Sans"/>
                <a:cs typeface="Funnel Sans"/>
                <a:sym typeface="Funnel Sans"/>
              </a:rPr>
              <a:t>, completa en todo sentido.</a:t>
            </a:r>
            <a:endParaRPr sz="9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p:nvPr/>
        </p:nvSpPr>
        <p:spPr>
          <a:xfrm>
            <a:off x="496119" y="1003548"/>
            <a:ext cx="6500961"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La Santidad Es un Reflejo, No una Invención</a:t>
            </a:r>
            <a:endParaRPr sz="2400">
              <a:solidFill>
                <a:schemeClr val="dk1"/>
              </a:solidFill>
              <a:latin typeface="Calibri"/>
              <a:ea typeface="Calibri"/>
              <a:cs typeface="Calibri"/>
              <a:sym typeface="Calibri"/>
            </a:endParaRPr>
          </a:p>
        </p:txBody>
      </p:sp>
      <p:sp>
        <p:nvSpPr>
          <p:cNvPr id="153" name="Google Shape;153;p27"/>
          <p:cNvSpPr/>
          <p:nvPr/>
        </p:nvSpPr>
        <p:spPr>
          <a:xfrm>
            <a:off x="682154" y="1778645"/>
            <a:ext cx="7965728"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"Y creó Dios al hombre a su imagen, a imagen de Dios lo creó."  </a:t>
            </a:r>
            <a:r>
              <a:rPr b="1" lang="en-US" sz="950">
                <a:solidFill>
                  <a:srgbClr val="52586B"/>
                </a:solidFill>
                <a:latin typeface="Funnel Sans"/>
                <a:ea typeface="Funnel Sans"/>
                <a:cs typeface="Funnel Sans"/>
                <a:sym typeface="Funnel Sans"/>
              </a:rPr>
              <a:t>Génesis 1:27 (RVR1960)</a:t>
            </a:r>
            <a:endParaRPr sz="950">
              <a:solidFill>
                <a:schemeClr val="dk1"/>
              </a:solidFill>
              <a:latin typeface="Calibri"/>
              <a:ea typeface="Calibri"/>
              <a:cs typeface="Calibri"/>
              <a:sym typeface="Calibri"/>
            </a:endParaRPr>
          </a:p>
        </p:txBody>
      </p:sp>
      <p:sp>
        <p:nvSpPr>
          <p:cNvPr id="154" name="Google Shape;154;p27"/>
          <p:cNvSpPr/>
          <p:nvPr/>
        </p:nvSpPr>
        <p:spPr>
          <a:xfrm>
            <a:off x="496119" y="1639119"/>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27"/>
          <p:cNvSpPr/>
          <p:nvPr/>
        </p:nvSpPr>
        <p:spPr>
          <a:xfrm>
            <a:off x="496119" y="2256160"/>
            <a:ext cx="8151763"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santidad no es algo que la humanidad crea o construye, es algo que fuimos diseñados para </a:t>
            </a:r>
            <a:r>
              <a:rPr b="1" lang="en-US" sz="950">
                <a:solidFill>
                  <a:srgbClr val="52586B"/>
                </a:solidFill>
                <a:latin typeface="Funnel Sans"/>
                <a:ea typeface="Funnel Sans"/>
                <a:cs typeface="Funnel Sans"/>
                <a:sym typeface="Funnel Sans"/>
              </a:rPr>
              <a:t>reflejar</a:t>
            </a:r>
            <a:r>
              <a:rPr lang="en-US" sz="950">
                <a:solidFill>
                  <a:srgbClr val="52586B"/>
                </a:solidFill>
                <a:latin typeface="Funnel Sans"/>
                <a:ea typeface="Funnel Sans"/>
                <a:cs typeface="Funnel Sans"/>
                <a:sym typeface="Funnel Sans"/>
              </a:rPr>
              <a:t>. Desde el principio mismo, fuimos formados para reflejar la imagen de Dios, y esa imagen incluye Su santidad. No se nos dio la santidad como una tarea a cumplir sino como una identidad que habitar.</a:t>
            </a:r>
            <a:endParaRPr sz="950">
              <a:solidFill>
                <a:schemeClr val="dk1"/>
              </a:solidFill>
              <a:latin typeface="Calibri"/>
              <a:ea typeface="Calibri"/>
              <a:cs typeface="Calibri"/>
              <a:sym typeface="Calibri"/>
            </a:endParaRPr>
          </a:p>
        </p:txBody>
      </p:sp>
      <p:sp>
        <p:nvSpPr>
          <p:cNvPr id="156" name="Google Shape;156;p27"/>
          <p:cNvSpPr/>
          <p:nvPr/>
        </p:nvSpPr>
        <p:spPr>
          <a:xfrm>
            <a:off x="406822" y="2991073"/>
            <a:ext cx="4103191" cy="1148804"/>
          </a:xfrm>
          <a:prstGeom prst="roundRect">
            <a:avLst>
              <a:gd fmla="val 7774"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27"/>
          <p:cNvSpPr/>
          <p:nvPr/>
        </p:nvSpPr>
        <p:spPr>
          <a:xfrm>
            <a:off x="530796" y="3115047"/>
            <a:ext cx="1654522"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1200"/>
              <a:buFont typeface="Mona Sans SemiBold"/>
              <a:buNone/>
            </a:pPr>
            <a:r>
              <a:rPr b="1" lang="en-US" sz="1200">
                <a:solidFill>
                  <a:srgbClr val="FFFFFF"/>
                </a:solidFill>
                <a:latin typeface="Mona Sans SemiBold"/>
                <a:ea typeface="Mona Sans SemiBold"/>
                <a:cs typeface="Mona Sans SemiBold"/>
                <a:sym typeface="Mona Sans SemiBold"/>
              </a:rPr>
              <a:t>Lo Que Hizo el Pecado</a:t>
            </a:r>
            <a:endParaRPr sz="1200">
              <a:solidFill>
                <a:schemeClr val="dk1"/>
              </a:solidFill>
              <a:latin typeface="Calibri"/>
              <a:ea typeface="Calibri"/>
              <a:cs typeface="Calibri"/>
              <a:sym typeface="Calibri"/>
            </a:endParaRPr>
          </a:p>
        </p:txBody>
      </p:sp>
      <p:sp>
        <p:nvSpPr>
          <p:cNvPr id="158" name="Google Shape;158;p27"/>
          <p:cNvSpPr/>
          <p:nvPr/>
        </p:nvSpPr>
        <p:spPr>
          <a:xfrm>
            <a:off x="530796" y="3432870"/>
            <a:ext cx="3855244"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FFFFFF"/>
              </a:buClr>
              <a:buSzPts val="950"/>
              <a:buFont typeface="Funnel Sans"/>
              <a:buNone/>
            </a:pPr>
            <a:r>
              <a:rPr lang="en-US" sz="950">
                <a:solidFill>
                  <a:srgbClr val="FFFFFF"/>
                </a:solidFill>
                <a:latin typeface="Funnel Sans"/>
                <a:ea typeface="Funnel Sans"/>
                <a:cs typeface="Funnel Sans"/>
                <a:sym typeface="Funnel Sans"/>
              </a:rPr>
              <a:t>El pecado destrozó el espejo. Distorsionó la imagen de Dios en la humanidad, introduciendo corrupción, vergüenza y separación donde había habido belleza, pureza y comunión.</a:t>
            </a:r>
            <a:endParaRPr sz="950">
              <a:solidFill>
                <a:schemeClr val="dk1"/>
              </a:solidFill>
              <a:latin typeface="Calibri"/>
              <a:ea typeface="Calibri"/>
              <a:cs typeface="Calibri"/>
              <a:sym typeface="Calibri"/>
            </a:endParaRPr>
          </a:p>
        </p:txBody>
      </p:sp>
      <p:sp>
        <p:nvSpPr>
          <p:cNvPr id="159" name="Google Shape;159;p27"/>
          <p:cNvSpPr/>
          <p:nvPr/>
        </p:nvSpPr>
        <p:spPr>
          <a:xfrm>
            <a:off x="4728046" y="3115047"/>
            <a:ext cx="1847404"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1200"/>
              <a:buFont typeface="Mona Sans SemiBold"/>
              <a:buNone/>
            </a:pPr>
            <a:r>
              <a:rPr b="1" lang="en-US" sz="1200">
                <a:solidFill>
                  <a:srgbClr val="373B48"/>
                </a:solidFill>
                <a:latin typeface="Mona Sans SemiBold"/>
                <a:ea typeface="Mona Sans SemiBold"/>
                <a:cs typeface="Mona Sans SemiBold"/>
                <a:sym typeface="Mona Sans SemiBold"/>
              </a:rPr>
              <a:t>Lo Que Hace la Santidad</a:t>
            </a:r>
            <a:endParaRPr sz="1200">
              <a:solidFill>
                <a:schemeClr val="dk1"/>
              </a:solidFill>
              <a:latin typeface="Calibri"/>
              <a:ea typeface="Calibri"/>
              <a:cs typeface="Calibri"/>
              <a:sym typeface="Calibri"/>
            </a:endParaRPr>
          </a:p>
        </p:txBody>
      </p:sp>
      <p:sp>
        <p:nvSpPr>
          <p:cNvPr id="160" name="Google Shape;160;p27"/>
          <p:cNvSpPr/>
          <p:nvPr/>
        </p:nvSpPr>
        <p:spPr>
          <a:xfrm>
            <a:off x="4728046" y="3432870"/>
            <a:ext cx="3924598"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santidad, obrada por la gracia de Dios a través del Espíritu,  </a:t>
            </a:r>
            <a:r>
              <a:rPr b="1" lang="en-US" sz="950">
                <a:solidFill>
                  <a:srgbClr val="52586B"/>
                </a:solidFill>
                <a:latin typeface="Funnel Sans"/>
                <a:ea typeface="Funnel Sans"/>
                <a:cs typeface="Funnel Sans"/>
                <a:sym typeface="Funnel Sans"/>
              </a:rPr>
              <a:t>restaura el reflejo</a:t>
            </a:r>
            <a:r>
              <a:rPr lang="en-US" sz="950">
                <a:solidFill>
                  <a:srgbClr val="52586B"/>
                </a:solidFill>
                <a:latin typeface="Funnel Sans"/>
                <a:ea typeface="Funnel Sans"/>
                <a:cs typeface="Funnel Sans"/>
                <a:sym typeface="Funnel Sans"/>
              </a:rPr>
              <a:t>. Es la obra redentora de re-conformarnos a la imagen que fuimos creados para portar.</a:t>
            </a:r>
            <a:endParaRPr sz="95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p:nvPr/>
        </p:nvSpPr>
        <p:spPr>
          <a:xfrm>
            <a:off x="496119" y="490389"/>
            <a:ext cx="8151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La Santidad Comienza Internamente Antes de Manifestarse Externamente</a:t>
            </a:r>
            <a:endParaRPr sz="2400">
              <a:solidFill>
                <a:schemeClr val="dk1"/>
              </a:solidFill>
              <a:latin typeface="Calibri"/>
              <a:ea typeface="Calibri"/>
              <a:cs typeface="Calibri"/>
              <a:sym typeface="Calibri"/>
            </a:endParaRPr>
          </a:p>
        </p:txBody>
      </p:sp>
      <p:sp>
        <p:nvSpPr>
          <p:cNvPr id="167" name="Google Shape;167;p28"/>
          <p:cNvSpPr/>
          <p:nvPr/>
        </p:nvSpPr>
        <p:spPr>
          <a:xfrm>
            <a:off x="682154" y="1653034"/>
            <a:ext cx="7965728"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"Os daré corazón nuevo… Y pondré dentro de vosotros mi Espíritu, y haré que andéis en mis estatutos."  </a:t>
            </a:r>
            <a:r>
              <a:rPr b="1" lang="en-US" sz="950">
                <a:solidFill>
                  <a:srgbClr val="52586B"/>
                </a:solidFill>
                <a:latin typeface="Funnel Sans"/>
                <a:ea typeface="Funnel Sans"/>
                <a:cs typeface="Funnel Sans"/>
                <a:sym typeface="Funnel Sans"/>
              </a:rPr>
              <a:t>Ezequiel 36:26–27 (RVR1960)</a:t>
            </a:r>
            <a:endParaRPr sz="950">
              <a:solidFill>
                <a:schemeClr val="dk1"/>
              </a:solidFill>
              <a:latin typeface="Calibri"/>
              <a:ea typeface="Calibri"/>
              <a:cs typeface="Calibri"/>
              <a:sym typeface="Calibri"/>
            </a:endParaRPr>
          </a:p>
        </p:txBody>
      </p:sp>
      <p:sp>
        <p:nvSpPr>
          <p:cNvPr id="168" name="Google Shape;168;p28"/>
          <p:cNvSpPr/>
          <p:nvPr/>
        </p:nvSpPr>
        <p:spPr>
          <a:xfrm>
            <a:off x="496119" y="1513508"/>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28"/>
          <p:cNvSpPr/>
          <p:nvPr/>
        </p:nvSpPr>
        <p:spPr>
          <a:xfrm>
            <a:off x="496119" y="2130549"/>
            <a:ext cx="815176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El gran peligro de cualquier movimiento de santidad es </a:t>
            </a:r>
            <a:r>
              <a:rPr b="1" lang="en-US" sz="950">
                <a:solidFill>
                  <a:srgbClr val="52586B"/>
                </a:solidFill>
                <a:latin typeface="Funnel Sans"/>
                <a:ea typeface="Funnel Sans"/>
                <a:cs typeface="Funnel Sans"/>
                <a:sym typeface="Funnel Sans"/>
              </a:rPr>
              <a:t>invertir el orden divino, </a:t>
            </a:r>
            <a:r>
              <a:rPr lang="en-US" sz="950">
                <a:solidFill>
                  <a:srgbClr val="52586B"/>
                </a:solidFill>
                <a:latin typeface="Funnel Sans"/>
                <a:ea typeface="Funnel Sans"/>
                <a:cs typeface="Funnel Sans"/>
                <a:sym typeface="Funnel Sans"/>
              </a:rPr>
              <a:t>concentrarse tan intensamente en la conducta externa que se descuida la transformación interna. Dios trabaja de adentro hacia afuera, nunca de afuera hacia adentro.</a:t>
            </a:r>
            <a:endParaRPr sz="950">
              <a:solidFill>
                <a:schemeClr val="dk1"/>
              </a:solidFill>
              <a:latin typeface="Calibri"/>
              <a:ea typeface="Calibri"/>
              <a:cs typeface="Calibri"/>
              <a:sym typeface="Calibri"/>
            </a:endParaRPr>
          </a:p>
        </p:txBody>
      </p:sp>
      <p:sp>
        <p:nvSpPr>
          <p:cNvPr id="170" name="Google Shape;170;p28"/>
          <p:cNvSpPr/>
          <p:nvPr/>
        </p:nvSpPr>
        <p:spPr>
          <a:xfrm>
            <a:off x="496119" y="2667000"/>
            <a:ext cx="4013895" cy="1121122"/>
          </a:xfrm>
          <a:prstGeom prst="roundRect">
            <a:avLst>
              <a:gd fmla="val 464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28"/>
          <p:cNvSpPr/>
          <p:nvPr/>
        </p:nvSpPr>
        <p:spPr>
          <a:xfrm>
            <a:off x="624855" y="2795736"/>
            <a:ext cx="2336602"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Primero lo Externo → Legalismo</a:t>
            </a:r>
            <a:endParaRPr sz="1200">
              <a:solidFill>
                <a:schemeClr val="dk1"/>
              </a:solidFill>
              <a:latin typeface="Calibri"/>
              <a:ea typeface="Calibri"/>
              <a:cs typeface="Calibri"/>
              <a:sym typeface="Calibri"/>
            </a:endParaRPr>
          </a:p>
        </p:txBody>
      </p:sp>
      <p:sp>
        <p:nvSpPr>
          <p:cNvPr id="172" name="Google Shape;172;p28"/>
          <p:cNvSpPr/>
          <p:nvPr/>
        </p:nvSpPr>
        <p:spPr>
          <a:xfrm>
            <a:off x="624855" y="3063999"/>
            <a:ext cx="3756422"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Cuando el comportamiento es vigilado sin transformación del corazón, el resultado es la religión basada en el desempeño. Produce conformidad sin convicción, y cumplimiento sin amor.</a:t>
            </a:r>
            <a:endParaRPr sz="950">
              <a:solidFill>
                <a:schemeClr val="dk1"/>
              </a:solidFill>
              <a:latin typeface="Calibri"/>
              <a:ea typeface="Calibri"/>
              <a:cs typeface="Calibri"/>
              <a:sym typeface="Calibri"/>
            </a:endParaRPr>
          </a:p>
        </p:txBody>
      </p:sp>
      <p:sp>
        <p:nvSpPr>
          <p:cNvPr id="173" name="Google Shape;173;p28"/>
          <p:cNvSpPr/>
          <p:nvPr/>
        </p:nvSpPr>
        <p:spPr>
          <a:xfrm>
            <a:off x="4633987" y="2667000"/>
            <a:ext cx="4013895" cy="1121122"/>
          </a:xfrm>
          <a:prstGeom prst="roundRect">
            <a:avLst>
              <a:gd fmla="val 464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28"/>
          <p:cNvSpPr/>
          <p:nvPr/>
        </p:nvSpPr>
        <p:spPr>
          <a:xfrm>
            <a:off x="4762723" y="2795736"/>
            <a:ext cx="297425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Primero lo Interno → Santidad Auténtica</a:t>
            </a:r>
            <a:endParaRPr sz="1200">
              <a:solidFill>
                <a:schemeClr val="dk1"/>
              </a:solidFill>
              <a:latin typeface="Calibri"/>
              <a:ea typeface="Calibri"/>
              <a:cs typeface="Calibri"/>
              <a:sym typeface="Calibri"/>
            </a:endParaRPr>
          </a:p>
        </p:txBody>
      </p:sp>
      <p:sp>
        <p:nvSpPr>
          <p:cNvPr id="175" name="Google Shape;175;p28"/>
          <p:cNvSpPr/>
          <p:nvPr/>
        </p:nvSpPr>
        <p:spPr>
          <a:xfrm>
            <a:off x="4762723" y="3063999"/>
            <a:ext cx="3756422"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Cuando Dios renueva el corazón a través de Su Espíritu, la vida santa fluye naturalmente hacia afuera. La obediencia se convierte en el fruto de una vida transformada, no en un sustituto de ella.</a:t>
            </a:r>
            <a:endParaRPr sz="950">
              <a:solidFill>
                <a:schemeClr val="dk1"/>
              </a:solidFill>
              <a:latin typeface="Calibri"/>
              <a:ea typeface="Calibri"/>
              <a:cs typeface="Calibri"/>
              <a:sym typeface="Calibri"/>
            </a:endParaRPr>
          </a:p>
        </p:txBody>
      </p:sp>
      <p:sp>
        <p:nvSpPr>
          <p:cNvPr id="176" name="Google Shape;176;p28"/>
          <p:cNvSpPr/>
          <p:nvPr/>
        </p:nvSpPr>
        <p:spPr>
          <a:xfrm>
            <a:off x="496119" y="3927649"/>
            <a:ext cx="8151763" cy="725463"/>
          </a:xfrm>
          <a:prstGeom prst="roundRect">
            <a:avLst>
              <a:gd fmla="val 7182"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77" name="Google Shape;177;p28"/>
          <p:cNvPicPr preferRelativeResize="0"/>
          <p:nvPr/>
        </p:nvPicPr>
        <p:blipFill rotWithShape="1">
          <a:blip r:embed="rId3">
            <a:alphaModFix/>
          </a:blip>
          <a:srcRect b="0" l="0" r="0" t="0"/>
          <a:stretch/>
        </p:blipFill>
        <p:spPr>
          <a:xfrm>
            <a:off x="620092" y="4116958"/>
            <a:ext cx="155004" cy="123974"/>
          </a:xfrm>
          <a:prstGeom prst="rect">
            <a:avLst/>
          </a:prstGeom>
          <a:noFill/>
          <a:ln>
            <a:noFill/>
          </a:ln>
        </p:spPr>
      </p:pic>
      <p:sp>
        <p:nvSpPr>
          <p:cNvPr id="178" name="Google Shape;178;p28"/>
          <p:cNvSpPr/>
          <p:nvPr/>
        </p:nvSpPr>
        <p:spPr>
          <a:xfrm>
            <a:off x="899071" y="4082579"/>
            <a:ext cx="7624837"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000000"/>
              </a:buClr>
              <a:buSzPts val="950"/>
              <a:buFont typeface="Funnel Sans"/>
              <a:buNone/>
            </a:pPr>
            <a:r>
              <a:rPr lang="en-US" sz="950">
                <a:solidFill>
                  <a:srgbClr val="000000"/>
                </a:solidFill>
                <a:latin typeface="Funnel Sans"/>
                <a:ea typeface="Funnel Sans"/>
                <a:cs typeface="Funnel Sans"/>
                <a:sym typeface="Funnel Sans"/>
              </a:rPr>
              <a:t>Verdad Clave: La santidad externa sin transformación interna produce legalismo. Solo la transformación interna produce santidad </a:t>
            </a:r>
            <a:r>
              <a:rPr i="1" lang="en-US" sz="950">
                <a:solidFill>
                  <a:srgbClr val="000000"/>
                </a:solidFill>
                <a:latin typeface="Funnel Sans"/>
                <a:ea typeface="Funnel Sans"/>
                <a:cs typeface="Funnel Sans"/>
                <a:sym typeface="Funnel Sans"/>
              </a:rPr>
              <a:t>auténtica</a:t>
            </a:r>
            <a:r>
              <a:rPr lang="en-US" sz="950">
                <a:solidFill>
                  <a:srgbClr val="000000"/>
                </a:solidFill>
                <a:latin typeface="Funnel Sans"/>
                <a:ea typeface="Funnel Sans"/>
                <a:cs typeface="Funnel Sans"/>
                <a:sym typeface="Funnel Sans"/>
              </a:rPr>
              <a:t>.</a:t>
            </a:r>
            <a:endParaRPr sz="95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p:nvPr/>
        </p:nvSpPr>
        <p:spPr>
          <a:xfrm>
            <a:off x="496119" y="481087"/>
            <a:ext cx="8151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El Espíritu Santo (Cristo en Nosotros) Hace Posible la Santidad</a:t>
            </a:r>
            <a:endParaRPr sz="2400">
              <a:solidFill>
                <a:schemeClr val="dk1"/>
              </a:solidFill>
              <a:latin typeface="Calibri"/>
              <a:ea typeface="Calibri"/>
              <a:cs typeface="Calibri"/>
              <a:sym typeface="Calibri"/>
            </a:endParaRPr>
          </a:p>
        </p:txBody>
      </p:sp>
      <p:sp>
        <p:nvSpPr>
          <p:cNvPr id="185" name="Google Shape;185;p29"/>
          <p:cNvSpPr/>
          <p:nvPr/>
        </p:nvSpPr>
        <p:spPr>
          <a:xfrm>
            <a:off x="682154" y="1643732"/>
            <a:ext cx="7965728"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"…Dios os haya escogido desde el principio para salvación, mediante la santificación por el Espíritu y la fe en la verdad."  </a:t>
            </a:r>
            <a:r>
              <a:rPr b="1" lang="en-US" sz="950">
                <a:solidFill>
                  <a:srgbClr val="52586B"/>
                </a:solidFill>
                <a:latin typeface="Funnel Sans"/>
                <a:ea typeface="Funnel Sans"/>
                <a:cs typeface="Funnel Sans"/>
                <a:sym typeface="Funnel Sans"/>
              </a:rPr>
              <a:t>2 Tesalonicenses 2:13 (RVR1960)</a:t>
            </a:r>
            <a:endParaRPr sz="950">
              <a:solidFill>
                <a:schemeClr val="dk1"/>
              </a:solidFill>
              <a:latin typeface="Calibri"/>
              <a:ea typeface="Calibri"/>
              <a:cs typeface="Calibri"/>
              <a:sym typeface="Calibri"/>
            </a:endParaRPr>
          </a:p>
        </p:txBody>
      </p:sp>
      <p:sp>
        <p:nvSpPr>
          <p:cNvPr id="186" name="Google Shape;186;p29"/>
          <p:cNvSpPr/>
          <p:nvPr/>
        </p:nvSpPr>
        <p:spPr>
          <a:xfrm>
            <a:off x="496119" y="1504206"/>
            <a:ext cx="14288" cy="675977"/>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29"/>
          <p:cNvSpPr/>
          <p:nvPr/>
        </p:nvSpPr>
        <p:spPr>
          <a:xfrm>
            <a:off x="496119" y="2319710"/>
            <a:ext cx="815176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santidad no es el esfuerzo humano tratando de alcanzar un ideal divino,  es el </a:t>
            </a:r>
            <a:r>
              <a:rPr b="1" lang="en-US" sz="950">
                <a:solidFill>
                  <a:srgbClr val="52586B"/>
                </a:solidFill>
                <a:latin typeface="Funnel Sans"/>
                <a:ea typeface="Funnel Sans"/>
                <a:cs typeface="Funnel Sans"/>
                <a:sym typeface="Funnel Sans"/>
              </a:rPr>
              <a:t>empoderamiento divino</a:t>
            </a:r>
            <a:r>
              <a:rPr lang="en-US" sz="950">
                <a:solidFill>
                  <a:srgbClr val="52586B"/>
                </a:solidFill>
                <a:latin typeface="Funnel Sans"/>
                <a:ea typeface="Funnel Sans"/>
                <a:cs typeface="Funnel Sans"/>
                <a:sym typeface="Funnel Sans"/>
              </a:rPr>
              <a:t> encontrándose con la rendición sincera. Dios no manda lo que no habilita. Nunca nos llama a un estándar sin negarse a proveer la gracia para alcanzarlo.</a:t>
            </a:r>
            <a:endParaRPr sz="950">
              <a:solidFill>
                <a:schemeClr val="dk1"/>
              </a:solidFill>
              <a:latin typeface="Calibri"/>
              <a:ea typeface="Calibri"/>
              <a:cs typeface="Calibri"/>
              <a:sym typeface="Calibri"/>
            </a:endParaRPr>
          </a:p>
        </p:txBody>
      </p:sp>
      <p:pic>
        <p:nvPicPr>
          <p:cNvPr descr="preencoded.png" id="188" name="Google Shape;188;p29"/>
          <p:cNvPicPr preferRelativeResize="0"/>
          <p:nvPr/>
        </p:nvPicPr>
        <p:blipFill rotWithShape="1">
          <a:blip r:embed="rId3">
            <a:alphaModFix/>
          </a:blip>
          <a:srcRect b="0" l="0" r="0" t="0"/>
          <a:stretch/>
        </p:blipFill>
        <p:spPr>
          <a:xfrm>
            <a:off x="496119" y="2856161"/>
            <a:ext cx="2717229" cy="496119"/>
          </a:xfrm>
          <a:prstGeom prst="rect">
            <a:avLst/>
          </a:prstGeom>
          <a:noFill/>
          <a:ln>
            <a:noFill/>
          </a:ln>
        </p:spPr>
      </p:pic>
      <p:sp>
        <p:nvSpPr>
          <p:cNvPr id="189" name="Google Shape;189;p29"/>
          <p:cNvSpPr/>
          <p:nvPr/>
        </p:nvSpPr>
        <p:spPr>
          <a:xfrm>
            <a:off x="620092" y="3476253"/>
            <a:ext cx="155056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Él Nos Llama</a:t>
            </a:r>
            <a:endParaRPr sz="1200">
              <a:solidFill>
                <a:schemeClr val="dk1"/>
              </a:solidFill>
              <a:latin typeface="Calibri"/>
              <a:ea typeface="Calibri"/>
              <a:cs typeface="Calibri"/>
              <a:sym typeface="Calibri"/>
            </a:endParaRPr>
          </a:p>
        </p:txBody>
      </p:sp>
      <p:sp>
        <p:nvSpPr>
          <p:cNvPr id="190" name="Google Shape;190;p29"/>
          <p:cNvSpPr/>
          <p:nvPr/>
        </p:nvSpPr>
        <p:spPr>
          <a:xfrm>
            <a:off x="620092" y="3744516"/>
            <a:ext cx="2469282"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El llamado divino a la santidad es claro, autoritativo y personal. "Sed santos" no es una sugerencia, es un llamado.</a:t>
            </a:r>
            <a:endParaRPr sz="950">
              <a:solidFill>
                <a:schemeClr val="dk1"/>
              </a:solidFill>
              <a:latin typeface="Calibri"/>
              <a:ea typeface="Calibri"/>
              <a:cs typeface="Calibri"/>
              <a:sym typeface="Calibri"/>
            </a:endParaRPr>
          </a:p>
        </p:txBody>
      </p:sp>
      <p:pic>
        <p:nvPicPr>
          <p:cNvPr descr="preencoded.png" id="191" name="Google Shape;191;p29"/>
          <p:cNvPicPr preferRelativeResize="0"/>
          <p:nvPr/>
        </p:nvPicPr>
        <p:blipFill rotWithShape="1">
          <a:blip r:embed="rId4">
            <a:alphaModFix/>
          </a:blip>
          <a:srcRect b="0" l="0" r="0" t="0"/>
          <a:stretch/>
        </p:blipFill>
        <p:spPr>
          <a:xfrm>
            <a:off x="3213348" y="2856161"/>
            <a:ext cx="2717229" cy="496119"/>
          </a:xfrm>
          <a:prstGeom prst="rect">
            <a:avLst/>
          </a:prstGeom>
          <a:noFill/>
          <a:ln>
            <a:noFill/>
          </a:ln>
        </p:spPr>
      </p:pic>
      <p:sp>
        <p:nvSpPr>
          <p:cNvPr id="192" name="Google Shape;192;p29"/>
          <p:cNvSpPr/>
          <p:nvPr/>
        </p:nvSpPr>
        <p:spPr>
          <a:xfrm>
            <a:off x="3337322" y="3476253"/>
            <a:ext cx="155056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Él Nos Llena</a:t>
            </a:r>
            <a:endParaRPr sz="1200">
              <a:solidFill>
                <a:schemeClr val="dk1"/>
              </a:solidFill>
              <a:latin typeface="Calibri"/>
              <a:ea typeface="Calibri"/>
              <a:cs typeface="Calibri"/>
              <a:sym typeface="Calibri"/>
            </a:endParaRPr>
          </a:p>
        </p:txBody>
      </p:sp>
      <p:sp>
        <p:nvSpPr>
          <p:cNvPr id="193" name="Google Shape;193;p29"/>
          <p:cNvSpPr/>
          <p:nvPr/>
        </p:nvSpPr>
        <p:spPr>
          <a:xfrm>
            <a:off x="3337322" y="3744516"/>
            <a:ext cx="2469282"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El mismo Dios que manda la santidad envía Su Espíritu a morar en nosotros, santificando, purificando y empoderando desde adentro.</a:t>
            </a:r>
            <a:endParaRPr sz="950">
              <a:solidFill>
                <a:schemeClr val="dk1"/>
              </a:solidFill>
              <a:latin typeface="Calibri"/>
              <a:ea typeface="Calibri"/>
              <a:cs typeface="Calibri"/>
              <a:sym typeface="Calibri"/>
            </a:endParaRPr>
          </a:p>
        </p:txBody>
      </p:sp>
      <p:pic>
        <p:nvPicPr>
          <p:cNvPr descr="preencoded.png" id="194" name="Google Shape;194;p29"/>
          <p:cNvPicPr preferRelativeResize="0"/>
          <p:nvPr/>
        </p:nvPicPr>
        <p:blipFill rotWithShape="1">
          <a:blip r:embed="rId5">
            <a:alphaModFix/>
          </a:blip>
          <a:srcRect b="0" l="0" r="0" t="0"/>
          <a:stretch/>
        </p:blipFill>
        <p:spPr>
          <a:xfrm>
            <a:off x="5930578" y="2856161"/>
            <a:ext cx="2717229" cy="496119"/>
          </a:xfrm>
          <a:prstGeom prst="rect">
            <a:avLst/>
          </a:prstGeom>
          <a:noFill/>
          <a:ln>
            <a:noFill/>
          </a:ln>
        </p:spPr>
      </p:pic>
      <p:sp>
        <p:nvSpPr>
          <p:cNvPr id="195" name="Google Shape;195;p29"/>
          <p:cNvSpPr/>
          <p:nvPr/>
        </p:nvSpPr>
        <p:spPr>
          <a:xfrm>
            <a:off x="6054551" y="3476253"/>
            <a:ext cx="155056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Él Nos Sostiene</a:t>
            </a:r>
            <a:endParaRPr sz="1200">
              <a:solidFill>
                <a:schemeClr val="dk1"/>
              </a:solidFill>
              <a:latin typeface="Calibri"/>
              <a:ea typeface="Calibri"/>
              <a:cs typeface="Calibri"/>
              <a:sym typeface="Calibri"/>
            </a:endParaRPr>
          </a:p>
        </p:txBody>
      </p:sp>
      <p:sp>
        <p:nvSpPr>
          <p:cNvPr id="196" name="Google Shape;196;p29"/>
          <p:cNvSpPr/>
          <p:nvPr/>
        </p:nvSpPr>
        <p:spPr>
          <a:xfrm>
            <a:off x="6054551" y="3744516"/>
            <a:ext cx="2469282"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santidad no es una crisis de una sola vez, es un caminar sostenido en el Espíritu, continuamente empoderado por Su presencia y gracia.</a:t>
            </a:r>
            <a:endParaRPr sz="95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0"/>
          <p:cNvSpPr/>
          <p:nvPr/>
        </p:nvSpPr>
        <p:spPr>
          <a:xfrm>
            <a:off x="496119" y="713631"/>
            <a:ext cx="6835825"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La Santidad Afecta Todas las Áreas de la Vida</a:t>
            </a:r>
            <a:endParaRPr sz="2400">
              <a:solidFill>
                <a:schemeClr val="dk1"/>
              </a:solidFill>
              <a:latin typeface="Calibri"/>
              <a:ea typeface="Calibri"/>
              <a:cs typeface="Calibri"/>
              <a:sym typeface="Calibri"/>
            </a:endParaRPr>
          </a:p>
        </p:txBody>
      </p:sp>
      <p:sp>
        <p:nvSpPr>
          <p:cNvPr id="203" name="Google Shape;203;p30"/>
          <p:cNvSpPr/>
          <p:nvPr/>
        </p:nvSpPr>
        <p:spPr>
          <a:xfrm>
            <a:off x="682154" y="1488728"/>
            <a:ext cx="7965728"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"…sed también vosotros santos en toda vuestra manera de vivir."  </a:t>
            </a:r>
            <a:r>
              <a:rPr b="1" lang="en-US" sz="950">
                <a:solidFill>
                  <a:srgbClr val="52586B"/>
                </a:solidFill>
                <a:latin typeface="Funnel Sans"/>
                <a:ea typeface="Funnel Sans"/>
                <a:cs typeface="Funnel Sans"/>
                <a:sym typeface="Funnel Sans"/>
              </a:rPr>
              <a:t>1 Pedro 1:15 (RVR1960)</a:t>
            </a:r>
            <a:endParaRPr sz="950">
              <a:solidFill>
                <a:schemeClr val="dk1"/>
              </a:solidFill>
              <a:latin typeface="Calibri"/>
              <a:ea typeface="Calibri"/>
              <a:cs typeface="Calibri"/>
              <a:sym typeface="Calibri"/>
            </a:endParaRPr>
          </a:p>
        </p:txBody>
      </p:sp>
      <p:sp>
        <p:nvSpPr>
          <p:cNvPr id="204" name="Google Shape;204;p30"/>
          <p:cNvSpPr/>
          <p:nvPr/>
        </p:nvSpPr>
        <p:spPr>
          <a:xfrm>
            <a:off x="496119" y="1349201"/>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30"/>
          <p:cNvSpPr/>
          <p:nvPr/>
        </p:nvSpPr>
        <p:spPr>
          <a:xfrm>
            <a:off x="496119" y="1966243"/>
            <a:ext cx="815176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palabra </a:t>
            </a:r>
            <a:r>
              <a:rPr i="1" lang="en-US" sz="950">
                <a:solidFill>
                  <a:srgbClr val="52586B"/>
                </a:solidFill>
                <a:latin typeface="Funnel Sans"/>
                <a:ea typeface="Funnel Sans"/>
                <a:cs typeface="Funnel Sans"/>
                <a:sym typeface="Funnel Sans"/>
              </a:rPr>
              <a:t>"manera de vivir"</a:t>
            </a:r>
            <a:r>
              <a:rPr lang="en-US" sz="950">
                <a:solidFill>
                  <a:srgbClr val="52586B"/>
                </a:solidFill>
                <a:latin typeface="Funnel Sans"/>
                <a:ea typeface="Funnel Sans"/>
                <a:cs typeface="Funnel Sans"/>
                <a:sym typeface="Funnel Sans"/>
              </a:rPr>
              <a:t> no se refiere meramente al habla,  abarca la totalidad de la </a:t>
            </a:r>
            <a:r>
              <a:rPr b="1" lang="en-US" sz="950">
                <a:solidFill>
                  <a:srgbClr val="52586B"/>
                </a:solidFill>
                <a:latin typeface="Funnel Sans"/>
                <a:ea typeface="Funnel Sans"/>
                <a:cs typeface="Funnel Sans"/>
                <a:sym typeface="Funnel Sans"/>
              </a:rPr>
              <a:t>conducta, el estilo de vida y el comportamiento diario</a:t>
            </a:r>
            <a:r>
              <a:rPr lang="en-US" sz="950">
                <a:solidFill>
                  <a:srgbClr val="52586B"/>
                </a:solidFill>
                <a:latin typeface="Funnel Sans"/>
                <a:ea typeface="Funnel Sans"/>
                <a:cs typeface="Funnel Sans"/>
                <a:sym typeface="Funnel Sans"/>
              </a:rPr>
              <a:t> de una persona. La santidad no está compartimentada. No se reserva para el culto del domingo y se suspende de lunes a sábado.</a:t>
            </a:r>
            <a:endParaRPr sz="950">
              <a:solidFill>
                <a:schemeClr val="dk1"/>
              </a:solidFill>
              <a:latin typeface="Calibri"/>
              <a:ea typeface="Calibri"/>
              <a:cs typeface="Calibri"/>
              <a:sym typeface="Calibri"/>
            </a:endParaRPr>
          </a:p>
        </p:txBody>
      </p:sp>
      <p:pic>
        <p:nvPicPr>
          <p:cNvPr descr="preencoded.png" id="206" name="Google Shape;206;p30"/>
          <p:cNvPicPr preferRelativeResize="0"/>
          <p:nvPr/>
        </p:nvPicPr>
        <p:blipFill rotWithShape="1">
          <a:blip r:embed="rId3">
            <a:alphaModFix/>
          </a:blip>
          <a:srcRect b="0" l="0" r="0" t="0"/>
          <a:stretch/>
        </p:blipFill>
        <p:spPr>
          <a:xfrm>
            <a:off x="496119" y="2502694"/>
            <a:ext cx="310083" cy="310083"/>
          </a:xfrm>
          <a:prstGeom prst="rect">
            <a:avLst/>
          </a:prstGeom>
          <a:noFill/>
          <a:ln>
            <a:noFill/>
          </a:ln>
        </p:spPr>
      </p:pic>
      <p:sp>
        <p:nvSpPr>
          <p:cNvPr id="207" name="Google Shape;207;p30"/>
          <p:cNvSpPr/>
          <p:nvPr/>
        </p:nvSpPr>
        <p:spPr>
          <a:xfrm>
            <a:off x="961206" y="2502694"/>
            <a:ext cx="1550566"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Habla y Relaciones</a:t>
            </a:r>
            <a:endParaRPr sz="1200">
              <a:solidFill>
                <a:schemeClr val="dk1"/>
              </a:solidFill>
              <a:latin typeface="Calibri"/>
              <a:ea typeface="Calibri"/>
              <a:cs typeface="Calibri"/>
              <a:sym typeface="Calibri"/>
            </a:endParaRPr>
          </a:p>
        </p:txBody>
      </p:sp>
      <p:sp>
        <p:nvSpPr>
          <p:cNvPr id="208" name="Google Shape;208;p30"/>
          <p:cNvSpPr/>
          <p:nvPr/>
        </p:nvSpPr>
        <p:spPr>
          <a:xfrm>
            <a:off x="961206" y="2770956"/>
            <a:ext cx="2148780"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Lo que decimos y cómo tratamos a los demás debe llevar la marca de un Dios santo — veraz, gracioso y amoroso.</a:t>
            </a:r>
            <a:endParaRPr sz="950">
              <a:solidFill>
                <a:schemeClr val="dk1"/>
              </a:solidFill>
              <a:latin typeface="Calibri"/>
              <a:ea typeface="Calibri"/>
              <a:cs typeface="Calibri"/>
              <a:sym typeface="Calibri"/>
            </a:endParaRPr>
          </a:p>
        </p:txBody>
      </p:sp>
      <p:pic>
        <p:nvPicPr>
          <p:cNvPr descr="preencoded.png" id="209" name="Google Shape;209;p30"/>
          <p:cNvPicPr preferRelativeResize="0"/>
          <p:nvPr/>
        </p:nvPicPr>
        <p:blipFill rotWithShape="1">
          <a:blip r:embed="rId4">
            <a:alphaModFix/>
          </a:blip>
          <a:srcRect b="0" l="0" r="0" t="0"/>
          <a:stretch/>
        </p:blipFill>
        <p:spPr>
          <a:xfrm>
            <a:off x="3264991" y="2502694"/>
            <a:ext cx="310083" cy="310083"/>
          </a:xfrm>
          <a:prstGeom prst="rect">
            <a:avLst/>
          </a:prstGeom>
          <a:noFill/>
          <a:ln>
            <a:noFill/>
          </a:ln>
        </p:spPr>
      </p:pic>
      <p:sp>
        <p:nvSpPr>
          <p:cNvPr id="210" name="Google Shape;210;p30"/>
          <p:cNvSpPr/>
          <p:nvPr/>
        </p:nvSpPr>
        <p:spPr>
          <a:xfrm>
            <a:off x="3730079" y="2502694"/>
            <a:ext cx="2083743"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Pensamientos y Prioridades</a:t>
            </a:r>
            <a:endParaRPr sz="1200">
              <a:solidFill>
                <a:schemeClr val="dk1"/>
              </a:solidFill>
              <a:latin typeface="Calibri"/>
              <a:ea typeface="Calibri"/>
              <a:cs typeface="Calibri"/>
              <a:sym typeface="Calibri"/>
            </a:endParaRPr>
          </a:p>
        </p:txBody>
      </p:sp>
      <p:sp>
        <p:nvSpPr>
          <p:cNvPr id="211" name="Google Shape;211;p30"/>
          <p:cNvSpPr/>
          <p:nvPr/>
        </p:nvSpPr>
        <p:spPr>
          <a:xfrm>
            <a:off x="3730079" y="2770956"/>
            <a:ext cx="2148855" cy="793849"/>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La santidad gobierna la vida interior,  guardando la mente, ordenando los deseos y alineando nuestras prioridades con el reino de Dios.</a:t>
            </a:r>
            <a:endParaRPr sz="950">
              <a:solidFill>
                <a:schemeClr val="dk1"/>
              </a:solidFill>
              <a:latin typeface="Calibri"/>
              <a:ea typeface="Calibri"/>
              <a:cs typeface="Calibri"/>
              <a:sym typeface="Calibri"/>
            </a:endParaRPr>
          </a:p>
        </p:txBody>
      </p:sp>
      <p:pic>
        <p:nvPicPr>
          <p:cNvPr descr="preencoded.png" id="212" name="Google Shape;212;p30"/>
          <p:cNvPicPr preferRelativeResize="0"/>
          <p:nvPr/>
        </p:nvPicPr>
        <p:blipFill rotWithShape="1">
          <a:blip r:embed="rId5">
            <a:alphaModFix/>
          </a:blip>
          <a:srcRect b="0" l="0" r="0" t="0"/>
          <a:stretch/>
        </p:blipFill>
        <p:spPr>
          <a:xfrm>
            <a:off x="6033939" y="2502694"/>
            <a:ext cx="310083" cy="310083"/>
          </a:xfrm>
          <a:prstGeom prst="rect">
            <a:avLst/>
          </a:prstGeom>
          <a:noFill/>
          <a:ln>
            <a:noFill/>
          </a:ln>
        </p:spPr>
      </p:pic>
      <p:sp>
        <p:nvSpPr>
          <p:cNvPr id="213" name="Google Shape;213;p30"/>
          <p:cNvSpPr/>
          <p:nvPr/>
        </p:nvSpPr>
        <p:spPr>
          <a:xfrm>
            <a:off x="6499027" y="2502694"/>
            <a:ext cx="1792188" cy="193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2586B"/>
              </a:buClr>
              <a:buSzPts val="1200"/>
              <a:buFont typeface="Mona Sans SemiBold"/>
              <a:buNone/>
            </a:pPr>
            <a:r>
              <a:rPr b="1" lang="en-US" sz="1200">
                <a:solidFill>
                  <a:srgbClr val="52586B"/>
                </a:solidFill>
                <a:latin typeface="Mona Sans SemiBold"/>
                <a:ea typeface="Mona Sans SemiBold"/>
                <a:cs typeface="Mona Sans SemiBold"/>
                <a:sym typeface="Mona Sans SemiBold"/>
              </a:rPr>
              <a:t>Decisiones y Apariencia</a:t>
            </a:r>
            <a:endParaRPr sz="1200">
              <a:solidFill>
                <a:schemeClr val="dk1"/>
              </a:solidFill>
              <a:latin typeface="Calibri"/>
              <a:ea typeface="Calibri"/>
              <a:cs typeface="Calibri"/>
              <a:sym typeface="Calibri"/>
            </a:endParaRPr>
          </a:p>
        </p:txBody>
      </p:sp>
      <p:sp>
        <p:nvSpPr>
          <p:cNvPr id="214" name="Google Shape;214;p30"/>
          <p:cNvSpPr/>
          <p:nvPr/>
        </p:nvSpPr>
        <p:spPr>
          <a:xfrm>
            <a:off x="6499027" y="2770956"/>
            <a:ext cx="2148855" cy="99231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Cada elección, incluyendo cómo nos presentamos al mundo, se convierte en un testimonio,  una declaración viviente, no principalmente de quiénes somos, sino de de quién somos.</a:t>
            </a:r>
            <a:endParaRPr sz="950">
              <a:solidFill>
                <a:schemeClr val="dk1"/>
              </a:solidFill>
              <a:latin typeface="Calibri"/>
              <a:ea typeface="Calibri"/>
              <a:cs typeface="Calibri"/>
              <a:sym typeface="Calibri"/>
            </a:endParaRPr>
          </a:p>
        </p:txBody>
      </p:sp>
      <p:sp>
        <p:nvSpPr>
          <p:cNvPr id="215" name="Google Shape;215;p30"/>
          <p:cNvSpPr/>
          <p:nvPr/>
        </p:nvSpPr>
        <p:spPr>
          <a:xfrm>
            <a:off x="496119" y="3902794"/>
            <a:ext cx="8151763" cy="527000"/>
          </a:xfrm>
          <a:prstGeom prst="roundRect">
            <a:avLst>
              <a:gd fmla="val 9886"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16" name="Google Shape;216;p30"/>
          <p:cNvPicPr preferRelativeResize="0"/>
          <p:nvPr/>
        </p:nvPicPr>
        <p:blipFill rotWithShape="1">
          <a:blip r:embed="rId6">
            <a:alphaModFix/>
          </a:blip>
          <a:srcRect b="0" l="0" r="0" t="0"/>
          <a:stretch/>
        </p:blipFill>
        <p:spPr>
          <a:xfrm>
            <a:off x="620092" y="4092104"/>
            <a:ext cx="155004" cy="123974"/>
          </a:xfrm>
          <a:prstGeom prst="rect">
            <a:avLst/>
          </a:prstGeom>
          <a:noFill/>
          <a:ln>
            <a:noFill/>
          </a:ln>
        </p:spPr>
      </p:pic>
      <p:sp>
        <p:nvSpPr>
          <p:cNvPr id="217" name="Google Shape;217;p30"/>
          <p:cNvSpPr/>
          <p:nvPr/>
        </p:nvSpPr>
        <p:spPr>
          <a:xfrm>
            <a:off x="899071" y="4057724"/>
            <a:ext cx="7624837" cy="198462"/>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000000"/>
              </a:buClr>
              <a:buSzPts val="950"/>
              <a:buFont typeface="Funnel Sans"/>
              <a:buNone/>
            </a:pPr>
            <a:r>
              <a:rPr lang="en-US" sz="950">
                <a:solidFill>
                  <a:srgbClr val="000000"/>
                </a:solidFill>
                <a:latin typeface="Funnel Sans"/>
                <a:ea typeface="Funnel Sans"/>
                <a:cs typeface="Funnel Sans"/>
                <a:sym typeface="Funnel Sans"/>
              </a:rPr>
              <a:t>Verdad Clave: Si Dios es santo en Su naturaleza, Su pueblo debe ser santo en su </a:t>
            </a:r>
            <a:r>
              <a:rPr i="1" lang="en-US" sz="950">
                <a:solidFill>
                  <a:srgbClr val="000000"/>
                </a:solidFill>
                <a:latin typeface="Funnel Sans"/>
                <a:ea typeface="Funnel Sans"/>
                <a:cs typeface="Funnel Sans"/>
                <a:sym typeface="Funnel Sans"/>
              </a:rPr>
              <a:t>vida, </a:t>
            </a:r>
            <a:r>
              <a:rPr lang="en-US" sz="950">
                <a:solidFill>
                  <a:srgbClr val="000000"/>
                </a:solidFill>
                <a:latin typeface="Funnel Sans"/>
                <a:ea typeface="Funnel Sans"/>
                <a:cs typeface="Funnel Sans"/>
                <a:sym typeface="Funnel Sans"/>
              </a:rPr>
              <a:t>en toda esfera, sin excepción.</a:t>
            </a:r>
            <a:endParaRPr sz="9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