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5143500" cx="9144000"/>
  <p:notesSz cx="5143500" cy="9144000"/>
  <p:embeddedFontLst>
    <p:embeddedFont>
      <p:font typeface="Funnel Sans"/>
      <p:regular r:id="rId23"/>
      <p:bold r:id="rId24"/>
      <p:italic r:id="rId25"/>
      <p:boldItalic r:id="rId26"/>
    </p:embeddedFont>
    <p:embeddedFont>
      <p:font typeface="Mona Sans SemiBold"/>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FunnelSans-bold.fntdata"/><Relationship Id="rId23" Type="http://schemas.openxmlformats.org/officeDocument/2006/relationships/font" Target="fonts/FunnelSa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FunnelSans-boldItalic.fntdata"/><Relationship Id="rId25" Type="http://schemas.openxmlformats.org/officeDocument/2006/relationships/font" Target="fonts/FunnelSans-italic.fntdata"/><Relationship Id="rId28" Type="http://schemas.openxmlformats.org/officeDocument/2006/relationships/font" Target="fonts/MonaSansSemiBold-bold.fntdata"/><Relationship Id="rId27" Type="http://schemas.openxmlformats.org/officeDocument/2006/relationships/font" Target="fonts/MonaSansSemiBold-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aSansSemiBold-italic.fntdata"/><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font" Target="fonts/MonaSansSemiBold-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857400" y="685800"/>
            <a:ext cx="342915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514350" y="4343400"/>
            <a:ext cx="41148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 name="Google Shape;45;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Holiness cannot endure if it lacks theological substance, </a:t>
            </a:r>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Theology provides the essential foundational principles that form the framework explaining </a:t>
            </a:r>
            <a:r>
              <a:rPr b="0" i="1" lang="en-US" sz="1200" u="none" cap="none" strike="noStrike">
                <a:solidFill>
                  <a:schemeClr val="dk1"/>
                </a:solidFill>
                <a:latin typeface="Arial"/>
                <a:ea typeface="Arial"/>
                <a:cs typeface="Arial"/>
                <a:sym typeface="Arial"/>
              </a:rPr>
              <a:t>why</a:t>
            </a:r>
            <a:r>
              <a:rPr b="0" i="0" lang="en-US" sz="1200" u="none" cap="none" strike="noStrike">
                <a:solidFill>
                  <a:schemeClr val="dk1"/>
                </a:solidFill>
                <a:latin typeface="Arial"/>
                <a:ea typeface="Arial"/>
                <a:cs typeface="Arial"/>
                <a:sym typeface="Arial"/>
              </a:rPr>
              <a:t> believers are called to live differently from the world. </a:t>
            </a:r>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Without such foundations, holiness is often reduced to mere </a:t>
            </a:r>
            <a:endParaRPr/>
          </a:p>
          <a:p>
            <a:pPr indent="-171450" lvl="1" marL="6286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external conformity</a:t>
            </a:r>
            <a:endParaRPr/>
          </a:p>
          <a:p>
            <a:pPr indent="-171450" lvl="1" marL="6286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cultural tradition</a:t>
            </a:r>
            <a:endParaRPr/>
          </a:p>
          <a:p>
            <a:pPr indent="-171450" lvl="1" marL="6286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institutional expectation</a:t>
            </a:r>
            <a:endParaRPr/>
          </a:p>
          <a:p>
            <a:pPr indent="0" lvl="0" marL="0" marR="0" rtl="0" algn="l">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Arial"/>
                <a:ea typeface="Arial"/>
                <a:cs typeface="Arial"/>
                <a:sym typeface="Arial"/>
              </a:rPr>
              <a:t>making it vulnerable </a:t>
            </a:r>
            <a:r>
              <a:rPr b="0" i="0" lang="en-US" sz="1200" u="none" cap="none" strike="noStrike">
                <a:solidFill>
                  <a:schemeClr val="dk1"/>
                </a:solidFill>
                <a:latin typeface="Arial"/>
                <a:ea typeface="Arial"/>
                <a:cs typeface="Arial"/>
                <a:sym typeface="Arial"/>
              </a:rPr>
              <a:t>to rejection and misunderstanding. </a:t>
            </a:r>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The practice of Holiness requires a solid foundation to be transformative. </a:t>
            </a:r>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When holiness is rooted in the: </a:t>
            </a:r>
            <a:endParaRPr/>
          </a:p>
          <a:p>
            <a:pPr indent="-171450" lvl="1" marL="6286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nature of God</a:t>
            </a:r>
            <a:endParaRPr/>
          </a:p>
          <a:p>
            <a:pPr indent="-171450" lvl="1" marL="6286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the authority of Scripture</a:t>
            </a:r>
            <a:endParaRPr/>
          </a:p>
          <a:p>
            <a:pPr indent="-171450" lvl="1" marL="6286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the work of the Holy Spirit</a:t>
            </a:r>
            <a:endParaRPr/>
          </a:p>
          <a:p>
            <a:pPr indent="-171450" lvl="1" marL="6286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and the believer’s identity in Christ</a:t>
            </a:r>
            <a:endParaRPr/>
          </a:p>
          <a:p>
            <a:pPr indent="-171450" lvl="1" marL="6286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it gains spiritual depth and enduring meaning. </a:t>
            </a:r>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n-US" sz="1200" u="none" cap="none" strike="noStrike">
                <a:solidFill>
                  <a:schemeClr val="dk1"/>
                </a:solidFill>
                <a:latin typeface="Arial"/>
                <a:ea typeface="Arial"/>
                <a:cs typeface="Arial"/>
                <a:sym typeface="Arial"/>
              </a:rPr>
              <a:t>Foundational truths transform holiness from a burdensome obligation into a joyful response to divine revelation. </a:t>
            </a:r>
            <a:endParaRPr/>
          </a:p>
          <a:p>
            <a:pPr indent="-171450" lvl="1" marL="6286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Foundational Truths help believers understand that holiness is not arbitrary human regulation, but participation in the character and purposes of God. </a:t>
            </a:r>
            <a:endParaRPr/>
          </a:p>
          <a:p>
            <a:pPr indent="-171450" lvl="1" marL="6286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In this sense, theology gives holiness its substance, conviction, stability, and beauty.</a:t>
            </a:r>
            <a:endParaRPr/>
          </a:p>
          <a:p>
            <a:pPr indent="-95250" lvl="0" marL="17145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So Today I want to talk about what makes holiness substantive.  </a:t>
            </a:r>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46" name="Google Shape;46;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0" name="Google Shape;200;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01" name="Google Shape;201;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8" name="Google Shape;218;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19" name="Google Shape;219;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2" name="Google Shape;242;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43" name="Google Shape;243;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8" name="Google Shape;258;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59" name="Google Shape;259;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8" name="Google Shape;268;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rgbClr val="52586B"/>
                </a:solidFill>
                <a:latin typeface="Funnel Sans"/>
                <a:ea typeface="Funnel Sans"/>
                <a:cs typeface="Funnel Sans"/>
                <a:sym typeface="Funnel Sans"/>
              </a:rPr>
              <a:t>When the prophet Isaiah was granted a vision of the throne of God, the angelic beings surrounding that throne did not cry, </a:t>
            </a:r>
            <a:endParaRPr/>
          </a:p>
          <a:p>
            <a:pPr indent="0" lvl="0" marL="0" marR="0" rtl="0" algn="l">
              <a:spcBef>
                <a:spcPts val="0"/>
              </a:spcBef>
              <a:spcAft>
                <a:spcPts val="0"/>
              </a:spcAft>
              <a:buNone/>
            </a:pPr>
            <a:r>
              <a:t/>
            </a:r>
            <a:endParaRPr i="1" sz="1200">
              <a:solidFill>
                <a:srgbClr val="52586B"/>
              </a:solidFill>
              <a:latin typeface="Funnel Sans"/>
              <a:ea typeface="Funnel Sans"/>
              <a:cs typeface="Funnel Sans"/>
              <a:sym typeface="Funnel Sans"/>
            </a:endParaRPr>
          </a:p>
          <a:p>
            <a:pPr indent="-171450" lvl="0" marL="171450" marR="0" rtl="0" algn="l">
              <a:spcBef>
                <a:spcPts val="0"/>
              </a:spcBef>
              <a:spcAft>
                <a:spcPts val="0"/>
              </a:spcAft>
              <a:buClr>
                <a:srgbClr val="52586B"/>
              </a:buClr>
              <a:buSzPts val="1200"/>
              <a:buFont typeface="Arial"/>
              <a:buChar char="•"/>
            </a:pPr>
            <a:r>
              <a:rPr i="1" lang="en-US" sz="1200">
                <a:solidFill>
                  <a:srgbClr val="52586B"/>
                </a:solidFill>
                <a:latin typeface="Funnel Sans"/>
                <a:ea typeface="Funnel Sans"/>
                <a:cs typeface="Funnel Sans"/>
                <a:sym typeface="Funnel Sans"/>
              </a:rPr>
              <a:t>"Love, love, love", </a:t>
            </a:r>
            <a:r>
              <a:rPr lang="en-US" sz="1200">
                <a:solidFill>
                  <a:srgbClr val="52586B"/>
                </a:solidFill>
                <a:latin typeface="Funnel Sans"/>
                <a:ea typeface="Funnel Sans"/>
                <a:cs typeface="Funnel Sans"/>
                <a:sym typeface="Funnel Sans"/>
              </a:rPr>
              <a:t>though God is love. </a:t>
            </a:r>
            <a:endParaRPr/>
          </a:p>
          <a:p>
            <a:pPr indent="-171450" lvl="0" marL="171450" marR="0" rtl="0" algn="l">
              <a:spcBef>
                <a:spcPts val="0"/>
              </a:spcBef>
              <a:spcAft>
                <a:spcPts val="0"/>
              </a:spcAft>
              <a:buClr>
                <a:srgbClr val="52586B"/>
              </a:buClr>
              <a:buSzPts val="1200"/>
              <a:buFont typeface="Arial"/>
              <a:buChar char="•"/>
            </a:pPr>
            <a:r>
              <a:rPr i="1" lang="en-US" sz="1200">
                <a:solidFill>
                  <a:srgbClr val="52586B"/>
                </a:solidFill>
                <a:latin typeface="Funnel Sans"/>
                <a:ea typeface="Funnel Sans"/>
                <a:cs typeface="Funnel Sans"/>
                <a:sym typeface="Funnel Sans"/>
              </a:rPr>
              <a:t>"Power, power, power”, </a:t>
            </a:r>
            <a:r>
              <a:rPr lang="en-US" sz="1200">
                <a:solidFill>
                  <a:srgbClr val="52586B"/>
                </a:solidFill>
                <a:latin typeface="Funnel Sans"/>
                <a:ea typeface="Funnel Sans"/>
                <a:cs typeface="Funnel Sans"/>
                <a:sym typeface="Funnel Sans"/>
              </a:rPr>
              <a:t>though God is all-powerful. </a:t>
            </a:r>
            <a:endParaRPr/>
          </a:p>
          <a:p>
            <a:pPr indent="0" lvl="0" marL="0" marR="0" rtl="0" algn="l">
              <a:spcBef>
                <a:spcPts val="0"/>
              </a:spcBef>
              <a:spcAft>
                <a:spcPts val="0"/>
              </a:spcAft>
              <a:buNone/>
            </a:pPr>
            <a:r>
              <a:t/>
            </a:r>
            <a:endParaRPr sz="1200">
              <a:solidFill>
                <a:srgbClr val="52586B"/>
              </a:solidFill>
              <a:latin typeface="Funnel Sans"/>
              <a:ea typeface="Funnel Sans"/>
              <a:cs typeface="Funnel Sans"/>
              <a:sym typeface="Funnel Sans"/>
            </a:endParaRPr>
          </a:p>
          <a:p>
            <a:pPr indent="0" lvl="0" marL="0" marR="0" rtl="0" algn="l">
              <a:spcBef>
                <a:spcPts val="0"/>
              </a:spcBef>
              <a:spcAft>
                <a:spcPts val="0"/>
              </a:spcAft>
              <a:buNone/>
            </a:pPr>
            <a:r>
              <a:rPr lang="en-US" sz="1200">
                <a:solidFill>
                  <a:srgbClr val="52586B"/>
                </a:solidFill>
                <a:latin typeface="Funnel Sans"/>
                <a:ea typeface="Funnel Sans"/>
                <a:cs typeface="Funnel Sans"/>
                <a:sym typeface="Funnel Sans"/>
              </a:rPr>
              <a:t>They cried with thunderous, unceasing proclamation: Holy, Holy, Holy!</a:t>
            </a:r>
            <a:endParaRPr/>
          </a:p>
          <a:p>
            <a:pPr indent="0" lvl="0" marL="0" marR="0" rtl="0" algn="l">
              <a:spcBef>
                <a:spcPts val="0"/>
              </a:spcBef>
              <a:spcAft>
                <a:spcPts val="0"/>
              </a:spcAft>
              <a:buNone/>
            </a:pPr>
            <a:r>
              <a:t/>
            </a:r>
            <a:endParaRPr sz="1200">
              <a:solidFill>
                <a:srgbClr val="52586B"/>
              </a:solidFill>
              <a:latin typeface="Funnel Sans"/>
              <a:ea typeface="Funnel Sans"/>
              <a:cs typeface="Funnel Sans"/>
              <a:sym typeface="Funnel Sans"/>
            </a:endParaRPr>
          </a:p>
          <a:p>
            <a:pPr indent="0" lvl="0" marL="0" marR="0" rtl="0" algn="l">
              <a:lnSpc>
                <a:spcPct val="112500"/>
              </a:lnSpc>
              <a:spcBef>
                <a:spcPts val="0"/>
              </a:spcBef>
              <a:spcAft>
                <a:spcPts val="0"/>
              </a:spcAft>
              <a:buClr>
                <a:srgbClr val="52586B"/>
              </a:buClr>
              <a:buSzPts val="1200"/>
              <a:buFont typeface="Funnel Sans"/>
              <a:buNone/>
            </a:pPr>
            <a:r>
              <a:rPr b="1" lang="en-US" sz="1200">
                <a:solidFill>
                  <a:srgbClr val="52586B"/>
                </a:solidFill>
                <a:latin typeface="Funnel Sans"/>
                <a:ea typeface="Funnel Sans"/>
                <a:cs typeface="Funnel Sans"/>
                <a:sym typeface="Funnel Sans"/>
              </a:rPr>
              <a:t>The triple repetition,  </a:t>
            </a:r>
            <a:r>
              <a:rPr lang="en-US" sz="1200">
                <a:solidFill>
                  <a:srgbClr val="52586B"/>
                </a:solidFill>
                <a:latin typeface="Funnel Sans"/>
                <a:ea typeface="Funnel Sans"/>
                <a:cs typeface="Funnel Sans"/>
                <a:sym typeface="Funnel Sans"/>
              </a:rPr>
              <a:t>a Hebrew superlative,  declares that holiness is not merely one attribute among many. Holiness is the central, defining, consuming reality of who God is. Every other attribute of God — His love, His justice, His mercy — flows from and is shaped by His holiness.</a:t>
            </a:r>
            <a:endParaRPr/>
          </a:p>
          <a:p>
            <a:pPr indent="0" lvl="0" marL="0" marR="0" rtl="0" algn="l">
              <a:lnSpc>
                <a:spcPct val="100000"/>
              </a:lnSpc>
              <a:spcBef>
                <a:spcPts val="0"/>
              </a:spcBef>
              <a:spcAft>
                <a:spcPts val="0"/>
              </a:spcAft>
              <a:buClr>
                <a:schemeClr val="dk1"/>
              </a:buClr>
              <a:buSzPts val="1200"/>
              <a:buFont typeface="Arial"/>
              <a:buNone/>
            </a:pPr>
            <a:r>
              <a:t/>
            </a:r>
            <a:endParaRPr sz="1200">
              <a:solidFill>
                <a:srgbClr val="52586B"/>
              </a:solidFill>
              <a:latin typeface="Funnel Sans"/>
              <a:ea typeface="Funnel Sans"/>
              <a:cs typeface="Funnel Sans"/>
              <a:sym typeface="Funnel Sans"/>
            </a:endParaRPr>
          </a:p>
          <a:p>
            <a:pPr indent="0" lvl="0" marL="0" marR="0" rtl="0" algn="l">
              <a:lnSpc>
                <a:spcPct val="100000"/>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To build a theology of the Christian life on any other foundation than the holiness of God is to build on sand. </a:t>
            </a:r>
            <a:endParaRPr/>
          </a:p>
          <a:p>
            <a:pPr indent="-171450" lvl="1" marL="628650" marR="0" rtl="0" algn="l">
              <a:lnSpc>
                <a:spcPct val="100000"/>
              </a:lnSpc>
              <a:spcBef>
                <a:spcPts val="0"/>
              </a:spcBef>
              <a:spcAft>
                <a:spcPts val="0"/>
              </a:spcAft>
              <a:buClr>
                <a:srgbClr val="52586B"/>
              </a:buClr>
              <a:buSzPts val="1200"/>
              <a:buFont typeface="Arial"/>
              <a:buChar char="•"/>
            </a:pPr>
            <a:r>
              <a:rPr b="0" i="0" lang="en-US" sz="1200" u="none" cap="none" strike="noStrike">
                <a:solidFill>
                  <a:srgbClr val="52586B"/>
                </a:solidFill>
                <a:latin typeface="Funnel Sans"/>
                <a:ea typeface="Funnel Sans"/>
                <a:cs typeface="Funnel Sans"/>
                <a:sym typeface="Funnel Sans"/>
              </a:rPr>
              <a:t>The Church's call to separation, its standards of conduct, its visible distinctiveness, stands or falls on this one great truth: </a:t>
            </a:r>
            <a:r>
              <a:rPr b="1" i="0" lang="en-US" sz="1200" u="none" cap="none" strike="noStrike">
                <a:solidFill>
                  <a:srgbClr val="52586B"/>
                </a:solidFill>
                <a:latin typeface="Funnel Sans"/>
                <a:ea typeface="Funnel Sans"/>
                <a:cs typeface="Funnel Sans"/>
                <a:sym typeface="Funnel Sans"/>
              </a:rPr>
              <a:t>God is holy.</a:t>
            </a:r>
            <a:r>
              <a:rPr b="0" i="0" lang="en-US" sz="1200" u="none" cap="none" strike="noStrike">
                <a:solidFill>
                  <a:srgbClr val="52586B"/>
                </a:solidFill>
                <a:latin typeface="Funnel Sans"/>
                <a:ea typeface="Funnel Sans"/>
                <a:cs typeface="Funnel Sans"/>
                <a:sym typeface="Funnel Sans"/>
              </a:rPr>
              <a:t> </a:t>
            </a:r>
            <a:endParaRPr/>
          </a:p>
          <a:p>
            <a:pPr indent="-171450" lvl="1" marL="628650" marR="0" rtl="0" algn="l">
              <a:lnSpc>
                <a:spcPct val="100000"/>
              </a:lnSpc>
              <a:spcBef>
                <a:spcPts val="0"/>
              </a:spcBef>
              <a:spcAft>
                <a:spcPts val="0"/>
              </a:spcAft>
              <a:buClr>
                <a:srgbClr val="52586B"/>
              </a:buClr>
              <a:buSzPts val="1200"/>
              <a:buFont typeface="Arial"/>
              <a:buChar char="•"/>
            </a:pPr>
            <a:r>
              <a:rPr b="1" i="1" lang="en-US" sz="1200" u="none" cap="none" strike="noStrike">
                <a:solidFill>
                  <a:srgbClr val="52586B"/>
                </a:solidFill>
                <a:latin typeface="Funnel Sans"/>
                <a:ea typeface="Funnel Sans"/>
                <a:cs typeface="Funnel Sans"/>
                <a:sym typeface="Funnel Sans"/>
              </a:rPr>
              <a:t>When that truth grips the heart of a believer, holiness stops being a burden and becomes a beautiful belonging.</a:t>
            </a:r>
            <a:endParaRPr b="1" i="1"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69" name="Google Shape;269;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2" name="Google Shape;282;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This is both the glory and the weight of the call to holiness. It is a total-life transformation, not a partial adjustment. It does not ask for Sunday morning compliance and weekday compromise. It asks for the whole person — surrendered, consecrated, and bearing the family resemblance of a holy God.</a:t>
            </a:r>
            <a:endParaRPr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283" name="Google Shape;283;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0" name="Google Shape;310;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11" name="Google Shape;311;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3" name="Google Shape;323;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One of the most important distinctions in understanding Apostolic holiness is grasping the relationship between biblical principles and their application by spiritual leadership. </a:t>
            </a:r>
            <a:endParaRPr/>
          </a:p>
          <a:p>
            <a:pPr indent="-171450" lvl="0" marL="171450" marR="0" rtl="0" algn="l">
              <a:lnSpc>
                <a:spcPct val="100000"/>
              </a:lnSpc>
              <a:spcBef>
                <a:spcPts val="0"/>
              </a:spcBef>
              <a:spcAft>
                <a:spcPts val="0"/>
              </a:spcAft>
              <a:buClr>
                <a:srgbClr val="52586B"/>
              </a:buClr>
              <a:buSzPts val="1200"/>
              <a:buFont typeface="Arial"/>
              <a:buChar char="•"/>
            </a:pPr>
            <a:r>
              <a:rPr lang="en-US" sz="1200">
                <a:solidFill>
                  <a:srgbClr val="52586B"/>
                </a:solidFill>
                <a:latin typeface="Funnel Sans"/>
                <a:ea typeface="Funnel Sans"/>
                <a:cs typeface="Funnel Sans"/>
                <a:sym typeface="Funnel Sans"/>
              </a:rPr>
              <a:t>The Bible establishes enduring principles: modesty, sobriety, separation, gender distinction, purity. </a:t>
            </a:r>
            <a:endParaRPr/>
          </a:p>
          <a:p>
            <a:pPr indent="-171450" lvl="0" marL="171450" marR="0" rtl="0" algn="l">
              <a:lnSpc>
                <a:spcPct val="100000"/>
              </a:lnSpc>
              <a:spcBef>
                <a:spcPts val="0"/>
              </a:spcBef>
              <a:spcAft>
                <a:spcPts val="0"/>
              </a:spcAft>
              <a:buClr>
                <a:srgbClr val="52586B"/>
              </a:buClr>
              <a:buSzPts val="1200"/>
              <a:buFont typeface="Arial"/>
              <a:buChar char="•"/>
            </a:pPr>
            <a:r>
              <a:rPr b="1" i="1" lang="en-US" sz="1200">
                <a:solidFill>
                  <a:srgbClr val="52586B"/>
                </a:solidFill>
                <a:latin typeface="Funnel Sans"/>
                <a:ea typeface="Funnel Sans"/>
                <a:cs typeface="Funnel Sans"/>
                <a:sym typeface="Funnel Sans"/>
              </a:rPr>
              <a:t>Spiritual leadership, under the guidance of the Holy Spirit and accountable to the Word of God, then applies those principles within specific cultural and historical contexts to preserve a clear witness of separation unto God.</a:t>
            </a:r>
            <a:endParaRPr b="1" i="1" sz="1200">
              <a:solidFill>
                <a:schemeClr val="dk1"/>
              </a:solidFill>
              <a:latin typeface="Arial"/>
              <a:ea typeface="Arial"/>
              <a:cs typeface="Arial"/>
              <a:sym typeface="Arial"/>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24" name="Google Shape;324;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4" name="Google Shape;344;p1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345" name="Google Shape;345;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 name="Google Shape;53;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Arial"/>
                <a:ea typeface="Arial"/>
                <a:cs typeface="Arial"/>
                <a:sym typeface="Arial"/>
              </a:rPr>
              <a:t>THE PROBLEM</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Holiness is one of the most misunderstood doctrines in the Church today. Many have reduced holiness to a list of rules, external standards, or church expectations. </a:t>
            </a:r>
            <a:endParaRPr/>
          </a:p>
          <a:p>
            <a:pPr indent="-171450" lvl="1" marL="6286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Arial"/>
                <a:ea typeface="Arial"/>
                <a:cs typeface="Arial"/>
                <a:sym typeface="Arial"/>
              </a:rPr>
              <a:t>Some, reacting against that, have abandoned holiness altogether in the name of grace.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FOUNDATION </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But Scripture brings us back to a foundational truth: </a:t>
            </a:r>
            <a:r>
              <a:rPr b="1" lang="en-US" sz="1200">
                <a:solidFill>
                  <a:schemeClr val="dk1"/>
                </a:solidFill>
                <a:latin typeface="Arial"/>
                <a:ea typeface="Arial"/>
                <a:cs typeface="Arial"/>
                <a:sym typeface="Arial"/>
              </a:rPr>
              <a:t>Holiness does not begin with us—it begins with God.</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a:p>
            <a:pPr indent="0" lvl="0" marL="0" marR="0" rtl="0" algn="l">
              <a:spcBef>
                <a:spcPts val="0"/>
              </a:spcBef>
              <a:spcAft>
                <a:spcPts val="0"/>
              </a:spcAft>
              <a:buNone/>
            </a:pPr>
            <a:r>
              <a:rPr lang="en-US" sz="1200">
                <a:solidFill>
                  <a:schemeClr val="dk1"/>
                </a:solidFill>
                <a:latin typeface="Arial"/>
                <a:ea typeface="Arial"/>
                <a:cs typeface="Arial"/>
                <a:sym typeface="Arial"/>
              </a:rPr>
              <a:t>SECTION THREE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Before holiness is something we practice, it is something </a:t>
            </a:r>
            <a:r>
              <a:rPr b="1" lang="en-US" sz="1200">
                <a:solidFill>
                  <a:schemeClr val="dk1"/>
                </a:solidFill>
                <a:latin typeface="Arial"/>
                <a:ea typeface="Arial"/>
                <a:cs typeface="Arial"/>
                <a:sym typeface="Arial"/>
              </a:rPr>
              <a:t>God is</a:t>
            </a:r>
            <a:r>
              <a:rPr lang="en-US" sz="1200">
                <a:solidFill>
                  <a:schemeClr val="dk1"/>
                </a:solidFill>
                <a:latin typeface="Arial"/>
                <a:ea typeface="Arial"/>
                <a:cs typeface="Arial"/>
                <a:sym typeface="Arial"/>
              </a:rPr>
              <a:t>. Before holiness is a command, it is a </a:t>
            </a:r>
            <a:r>
              <a:rPr b="1" lang="en-US" sz="1200">
                <a:solidFill>
                  <a:schemeClr val="dk1"/>
                </a:solidFill>
                <a:latin typeface="Arial"/>
                <a:ea typeface="Arial"/>
                <a:cs typeface="Arial"/>
                <a:sym typeface="Arial"/>
              </a:rPr>
              <a:t>revelation of His nature</a:t>
            </a:r>
            <a:r>
              <a:rPr lang="en-US" sz="1200">
                <a:solidFill>
                  <a:schemeClr val="dk1"/>
                </a:solidFill>
                <a:latin typeface="Arial"/>
                <a:ea typeface="Arial"/>
                <a:cs typeface="Arial"/>
                <a:sym typeface="Arial"/>
              </a:rPr>
              <a: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If we misunderstand God, we will misunderstand holiness. If we see God correctly, holiness becomes not a burden—but a </a:t>
            </a:r>
            <a:r>
              <a:rPr b="1" lang="en-US" sz="1200">
                <a:solidFill>
                  <a:schemeClr val="dk1"/>
                </a:solidFill>
                <a:latin typeface="Arial"/>
                <a:ea typeface="Arial"/>
                <a:cs typeface="Arial"/>
                <a:sym typeface="Arial"/>
              </a:rPr>
              <a:t>response</a:t>
            </a:r>
            <a:r>
              <a:rPr lang="en-US" sz="1200">
                <a:solidFill>
                  <a:schemeClr val="dk1"/>
                </a:solidFill>
                <a:latin typeface="Arial"/>
                <a:ea typeface="Arial"/>
                <a:cs typeface="Arial"/>
                <a:sym typeface="Arial"/>
              </a:rPr>
              <a: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 </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Without a strong theological foundation, the call to Holiness will face strong resistance when people are asked to be “different” from prevailing cultural mores and norms, especially if the Holiness norms are perceived as merely human conjecture and opinion. A strong theological basis for separateness is necessary for holiness to be fully assimilated and practiced with joy. </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 </a:t>
            </a:r>
            <a:endParaRPr/>
          </a:p>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54" name="Google Shape;54;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 name="Google Shape;69;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70" name="Google Shape;70;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 name="Google Shape;88;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89" name="Google Shape;89;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 name="Google Shape;109;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10" name="Google Shape;110;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29" name="Google Shape;129;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2" name="Google Shape;142;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43" name="Google Shape;143;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4" name="Google Shape;164;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65" name="Google Shape;165;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2" name="Google Shape;182;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Arial"/>
              <a:ea typeface="Arial"/>
              <a:cs typeface="Arial"/>
              <a:sym typeface="Arial"/>
            </a:endParaRPr>
          </a:p>
        </p:txBody>
      </p:sp>
      <p:sp>
        <p:nvSpPr>
          <p:cNvPr id="183" name="Google Shape;183;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spTree>
      <p:nvGrpSpPr>
        <p:cNvPr id="6" name="Shape 6"/>
        <p:cNvGrpSpPr/>
        <p:nvPr/>
      </p:nvGrpSpPr>
      <p:grpSpPr>
        <a:xfrm>
          <a:off x="0" y="0"/>
          <a:ext cx="0" cy="0"/>
          <a:chOff x="0" y="0"/>
          <a:chExt cx="0" cy="0"/>
        </a:xfrm>
      </p:grpSpPr>
      <p:pic>
        <p:nvPicPr>
          <p:cNvPr descr="preencoded.png" id="7" name="Google Shape;7;p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8" name="Google Shape;8;p2"/>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spTree>
      <p:nvGrpSpPr>
        <p:cNvPr id="33" name="Shape 33"/>
        <p:cNvGrpSpPr/>
        <p:nvPr/>
      </p:nvGrpSpPr>
      <p:grpSpPr>
        <a:xfrm>
          <a:off x="0" y="0"/>
          <a:ext cx="0" cy="0"/>
          <a:chOff x="0" y="0"/>
          <a:chExt cx="0" cy="0"/>
        </a:xfrm>
      </p:grpSpPr>
      <p:pic>
        <p:nvPicPr>
          <p:cNvPr descr="preencoded.png" id="34" name="Google Shape;34;p11"/>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5" name="Google Shape;35;p11"/>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spTree>
      <p:nvGrpSpPr>
        <p:cNvPr id="36" name="Shape 36"/>
        <p:cNvGrpSpPr/>
        <p:nvPr/>
      </p:nvGrpSpPr>
      <p:grpSpPr>
        <a:xfrm>
          <a:off x="0" y="0"/>
          <a:ext cx="0" cy="0"/>
          <a:chOff x="0" y="0"/>
          <a:chExt cx="0" cy="0"/>
        </a:xfrm>
      </p:grpSpPr>
      <p:pic>
        <p:nvPicPr>
          <p:cNvPr descr="preencoded.png" id="37" name="Google Shape;37;p1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8" name="Google Shape;38;p12"/>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spTree>
      <p:nvGrpSpPr>
        <p:cNvPr id="39" name="Shape 39"/>
        <p:cNvGrpSpPr/>
        <p:nvPr/>
      </p:nvGrpSpPr>
      <p:grpSpPr>
        <a:xfrm>
          <a:off x="0" y="0"/>
          <a:ext cx="0" cy="0"/>
          <a:chOff x="0" y="0"/>
          <a:chExt cx="0" cy="0"/>
        </a:xfrm>
      </p:grpSpPr>
      <p:pic>
        <p:nvPicPr>
          <p:cNvPr descr="preencoded.png" id="40" name="Google Shape;40;p1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1" name="Google Shape;41;p13"/>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42" name="Shape 4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spTree>
      <p:nvGrpSpPr>
        <p:cNvPr id="9" name="Shape 9"/>
        <p:cNvGrpSpPr/>
        <p:nvPr/>
      </p:nvGrpSpPr>
      <p:grpSpPr>
        <a:xfrm>
          <a:off x="0" y="0"/>
          <a:ext cx="0" cy="0"/>
          <a:chOff x="0" y="0"/>
          <a:chExt cx="0" cy="0"/>
        </a:xfrm>
      </p:grpSpPr>
      <p:pic>
        <p:nvPicPr>
          <p:cNvPr descr="preencoded.png" id="10" name="Google Shape;10;p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1" name="Google Shape;11;p3"/>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spTree>
      <p:nvGrpSpPr>
        <p:cNvPr id="12" name="Shape 12"/>
        <p:cNvGrpSpPr/>
        <p:nvPr/>
      </p:nvGrpSpPr>
      <p:grpSpPr>
        <a:xfrm>
          <a:off x="0" y="0"/>
          <a:ext cx="0" cy="0"/>
          <a:chOff x="0" y="0"/>
          <a:chExt cx="0" cy="0"/>
        </a:xfrm>
      </p:grpSpPr>
      <p:pic>
        <p:nvPicPr>
          <p:cNvPr descr="preencoded.png" id="13" name="Google Shape;13;p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4" name="Google Shape;14;p4"/>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spTree>
      <p:nvGrpSpPr>
        <p:cNvPr id="15" name="Shape 15"/>
        <p:cNvGrpSpPr/>
        <p:nvPr/>
      </p:nvGrpSpPr>
      <p:grpSpPr>
        <a:xfrm>
          <a:off x="0" y="0"/>
          <a:ext cx="0" cy="0"/>
          <a:chOff x="0" y="0"/>
          <a:chExt cx="0" cy="0"/>
        </a:xfrm>
      </p:grpSpPr>
      <p:pic>
        <p:nvPicPr>
          <p:cNvPr descr="preencoded.png" id="16" name="Google Shape;16;p5"/>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7" name="Google Shape;17;p5"/>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spTree>
      <p:nvGrpSpPr>
        <p:cNvPr id="18" name="Shape 18"/>
        <p:cNvGrpSpPr/>
        <p:nvPr/>
      </p:nvGrpSpPr>
      <p:grpSpPr>
        <a:xfrm>
          <a:off x="0" y="0"/>
          <a:ext cx="0" cy="0"/>
          <a:chOff x="0" y="0"/>
          <a:chExt cx="0" cy="0"/>
        </a:xfrm>
      </p:grpSpPr>
      <p:pic>
        <p:nvPicPr>
          <p:cNvPr descr="preencoded.png" id="19" name="Google Shape;19;p6"/>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0" name="Google Shape;20;p6"/>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spTree>
      <p:nvGrpSpPr>
        <p:cNvPr id="21" name="Shape 21"/>
        <p:cNvGrpSpPr/>
        <p:nvPr/>
      </p:nvGrpSpPr>
      <p:grpSpPr>
        <a:xfrm>
          <a:off x="0" y="0"/>
          <a:ext cx="0" cy="0"/>
          <a:chOff x="0" y="0"/>
          <a:chExt cx="0" cy="0"/>
        </a:xfrm>
      </p:grpSpPr>
      <p:pic>
        <p:nvPicPr>
          <p:cNvPr descr="preencoded.png" id="22" name="Google Shape;22;p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3" name="Google Shape;23;p7"/>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spTree>
      <p:nvGrpSpPr>
        <p:cNvPr id="24" name="Shape 24"/>
        <p:cNvGrpSpPr/>
        <p:nvPr/>
      </p:nvGrpSpPr>
      <p:grpSpPr>
        <a:xfrm>
          <a:off x="0" y="0"/>
          <a:ext cx="0" cy="0"/>
          <a:chOff x="0" y="0"/>
          <a:chExt cx="0" cy="0"/>
        </a:xfrm>
      </p:grpSpPr>
      <p:pic>
        <p:nvPicPr>
          <p:cNvPr descr="preencoded.png" id="25" name="Google Shape;25;p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6" name="Google Shape;26;p8"/>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spTree>
      <p:nvGrpSpPr>
        <p:cNvPr id="27" name="Shape 27"/>
        <p:cNvGrpSpPr/>
        <p:nvPr/>
      </p:nvGrpSpPr>
      <p:grpSpPr>
        <a:xfrm>
          <a:off x="0" y="0"/>
          <a:ext cx="0" cy="0"/>
          <a:chOff x="0" y="0"/>
          <a:chExt cx="0" cy="0"/>
        </a:xfrm>
      </p:grpSpPr>
      <p:pic>
        <p:nvPicPr>
          <p:cNvPr descr="preencoded.png" id="28" name="Google Shape;28;p9"/>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9" name="Google Shape;29;p9"/>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spTree>
      <p:nvGrpSpPr>
        <p:cNvPr id="30" name="Shape 30"/>
        <p:cNvGrpSpPr/>
        <p:nvPr/>
      </p:nvGrpSpPr>
      <p:grpSpPr>
        <a:xfrm>
          <a:off x="0" y="0"/>
          <a:ext cx="0" cy="0"/>
          <a:chOff x="0" y="0"/>
          <a:chExt cx="0" cy="0"/>
        </a:xfrm>
      </p:grpSpPr>
      <p:pic>
        <p:nvPicPr>
          <p:cNvPr descr="preencoded.png" id="31" name="Google Shape;31;p10"/>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2" name="Google Shape;32;p10"/>
          <p:cNvSpPr/>
          <p:nvPr/>
        </p:nvSpPr>
        <p:spPr>
          <a:xfrm>
            <a:off x="0" y="0"/>
            <a:ext cx="9144000" cy="5143500"/>
          </a:xfrm>
          <a:prstGeom prst="rect">
            <a:avLst/>
          </a:prstGeom>
          <a:solidFill>
            <a:srgbClr val="FFFFFF">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5.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 name="Shape 47"/>
        <p:cNvGrpSpPr/>
        <p:nvPr/>
      </p:nvGrpSpPr>
      <p:grpSpPr>
        <a:xfrm>
          <a:off x="0" y="0"/>
          <a:ext cx="0" cy="0"/>
          <a:chOff x="0" y="0"/>
          <a:chExt cx="0" cy="0"/>
        </a:xfrm>
      </p:grpSpPr>
      <p:pic>
        <p:nvPicPr>
          <p:cNvPr descr="preencoded.png" id="48" name="Google Shape;48;p15"/>
          <p:cNvPicPr preferRelativeResize="0"/>
          <p:nvPr/>
        </p:nvPicPr>
        <p:blipFill rotWithShape="1">
          <a:blip r:embed="rId3">
            <a:alphaModFix/>
          </a:blip>
          <a:srcRect b="0" l="0" r="0" t="0"/>
          <a:stretch/>
        </p:blipFill>
        <p:spPr>
          <a:xfrm>
            <a:off x="0" y="0"/>
            <a:ext cx="3429000" cy="5143500"/>
          </a:xfrm>
          <a:prstGeom prst="rect">
            <a:avLst/>
          </a:prstGeom>
          <a:noFill/>
          <a:ln>
            <a:noFill/>
          </a:ln>
        </p:spPr>
      </p:pic>
      <p:sp>
        <p:nvSpPr>
          <p:cNvPr id="49" name="Google Shape;49;p15"/>
          <p:cNvSpPr/>
          <p:nvPr/>
        </p:nvSpPr>
        <p:spPr>
          <a:xfrm>
            <a:off x="3925119" y="1800820"/>
            <a:ext cx="4722763" cy="775097"/>
          </a:xfrm>
          <a:prstGeom prst="rect">
            <a:avLst/>
          </a:prstGeom>
          <a:noFill/>
          <a:ln>
            <a:noFill/>
          </a:ln>
        </p:spPr>
        <p:txBody>
          <a:bodyPr anchorCtr="0" anchor="t" bIns="0" lIns="0" spcFirstLastPara="1" rIns="0" wrap="square" tIns="0">
            <a:noAutofit/>
          </a:bodyPr>
          <a:lstStyle/>
          <a:p>
            <a:pPr indent="0" lvl="0" marL="0" marR="0" rtl="0" algn="l">
              <a:lnSpc>
                <a:spcPct val="95312"/>
              </a:lnSpc>
              <a:spcBef>
                <a:spcPts val="0"/>
              </a:spcBef>
              <a:spcAft>
                <a:spcPts val="0"/>
              </a:spcAft>
              <a:buClr>
                <a:srgbClr val="373B48"/>
              </a:buClr>
              <a:buSzPts val="3200"/>
              <a:buFont typeface="Mona Sans SemiBold"/>
              <a:buNone/>
            </a:pPr>
            <a:r>
              <a:rPr b="1" lang="en-US" sz="3200">
                <a:solidFill>
                  <a:srgbClr val="373B48"/>
                </a:solidFill>
                <a:latin typeface="Mona Sans SemiBold"/>
                <a:ea typeface="Mona Sans SemiBold"/>
                <a:cs typeface="Mona Sans SemiBold"/>
                <a:sym typeface="Mona Sans SemiBold"/>
              </a:rPr>
              <a:t>The Biblical Foundations of Holiness</a:t>
            </a:r>
            <a:endParaRPr sz="3200">
              <a:solidFill>
                <a:schemeClr val="dk1"/>
              </a:solidFill>
              <a:latin typeface="Calibri"/>
              <a:ea typeface="Calibri"/>
              <a:cs typeface="Calibri"/>
              <a:sym typeface="Calibri"/>
            </a:endParaRPr>
          </a:p>
        </p:txBody>
      </p:sp>
      <p:sp>
        <p:nvSpPr>
          <p:cNvPr id="50" name="Google Shape;50;p15"/>
          <p:cNvSpPr/>
          <p:nvPr/>
        </p:nvSpPr>
        <p:spPr>
          <a:xfrm>
            <a:off x="3925119" y="3620882"/>
            <a:ext cx="2004619" cy="417718"/>
          </a:xfrm>
          <a:prstGeom prst="rect">
            <a:avLst/>
          </a:prstGeom>
          <a:noFill/>
          <a:ln>
            <a:noFill/>
          </a:ln>
        </p:spPr>
        <p:txBody>
          <a:bodyPr anchorCtr="0" anchor="t" bIns="0" lIns="0" spcFirstLastPara="1" rIns="0" wrap="square" tIns="0">
            <a:noAutofit/>
          </a:bodyPr>
          <a:lstStyle/>
          <a:p>
            <a:pPr indent="0" lvl="0" marL="0" marR="0" rtl="0" algn="l">
              <a:lnSpc>
                <a:spcPct val="113636"/>
              </a:lnSpc>
              <a:spcBef>
                <a:spcPts val="0"/>
              </a:spcBef>
              <a:spcAft>
                <a:spcPts val="0"/>
              </a:spcAft>
              <a:buClr>
                <a:srgbClr val="373B48"/>
              </a:buClr>
              <a:buSzPts val="1100"/>
              <a:buFont typeface="Funnel Sans"/>
              <a:buNone/>
            </a:pPr>
            <a:r>
              <a:rPr lang="en-US" sz="1100">
                <a:solidFill>
                  <a:srgbClr val="373B48"/>
                </a:solidFill>
                <a:latin typeface="Funnel Sans"/>
                <a:ea typeface="Funnel Sans"/>
                <a:cs typeface="Funnel Sans"/>
                <a:sym typeface="Funnel Sans"/>
              </a:rPr>
              <a:t>Bishop Felipe A. Salazar </a:t>
            </a:r>
            <a:endParaRPr/>
          </a:p>
          <a:p>
            <a:pPr indent="0" lvl="0" marL="0" marR="0" rtl="0" algn="l">
              <a:lnSpc>
                <a:spcPct val="113636"/>
              </a:lnSpc>
              <a:spcBef>
                <a:spcPts val="0"/>
              </a:spcBef>
              <a:spcAft>
                <a:spcPts val="0"/>
              </a:spcAft>
              <a:buClr>
                <a:srgbClr val="373B48"/>
              </a:buClr>
              <a:buSzPts val="1100"/>
              <a:buFont typeface="Funnel Sans"/>
              <a:buNone/>
            </a:pPr>
            <a:r>
              <a:rPr lang="en-US" sz="1100">
                <a:solidFill>
                  <a:srgbClr val="373B48"/>
                </a:solidFill>
                <a:latin typeface="Funnel Sans"/>
                <a:ea typeface="Funnel Sans"/>
                <a:cs typeface="Funnel Sans"/>
                <a:sym typeface="Funnel Sans"/>
              </a:rPr>
              <a:t>General Pastor, AAFCJ</a:t>
            </a:r>
            <a:endParaRPr sz="11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descr="preencoded.png" id="203" name="Google Shape;203;p24"/>
          <p:cNvPicPr preferRelativeResize="0"/>
          <p:nvPr/>
        </p:nvPicPr>
        <p:blipFill rotWithShape="1">
          <a:blip r:embed="rId3">
            <a:alphaModFix/>
          </a:blip>
          <a:srcRect b="0" l="0" r="0" t="0"/>
          <a:stretch/>
        </p:blipFill>
        <p:spPr>
          <a:xfrm>
            <a:off x="0" y="0"/>
            <a:ext cx="3429000" cy="5143500"/>
          </a:xfrm>
          <a:prstGeom prst="rect">
            <a:avLst/>
          </a:prstGeom>
          <a:noFill/>
          <a:ln>
            <a:noFill/>
          </a:ln>
        </p:spPr>
      </p:pic>
      <p:sp>
        <p:nvSpPr>
          <p:cNvPr id="204" name="Google Shape;204;p24"/>
          <p:cNvSpPr/>
          <p:nvPr/>
        </p:nvSpPr>
        <p:spPr>
          <a:xfrm>
            <a:off x="3925119" y="468809"/>
            <a:ext cx="4722763" cy="775097"/>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Aharoni"/>
              <a:buNone/>
            </a:pPr>
            <a:r>
              <a:rPr b="1" lang="en-US" sz="2400">
                <a:solidFill>
                  <a:srgbClr val="373B48"/>
                </a:solidFill>
                <a:latin typeface="Aharoni"/>
                <a:ea typeface="Aharoni"/>
                <a:cs typeface="Aharoni"/>
                <a:sym typeface="Aharoni"/>
              </a:rPr>
              <a:t>Holiness is a Response of Love, Not Mere Obligation</a:t>
            </a:r>
            <a:endParaRPr b="1" sz="2400">
              <a:solidFill>
                <a:schemeClr val="dk1"/>
              </a:solidFill>
              <a:latin typeface="Aharoni"/>
              <a:ea typeface="Aharoni"/>
              <a:cs typeface="Aharoni"/>
              <a:sym typeface="Aharoni"/>
            </a:endParaRPr>
          </a:p>
        </p:txBody>
      </p:sp>
      <p:sp>
        <p:nvSpPr>
          <p:cNvPr id="205" name="Google Shape;205;p24"/>
          <p:cNvSpPr/>
          <p:nvPr/>
        </p:nvSpPr>
        <p:spPr>
          <a:xfrm>
            <a:off x="4111154" y="1569467"/>
            <a:ext cx="4536728" cy="198462"/>
          </a:xfrm>
          <a:prstGeom prst="rect">
            <a:avLst/>
          </a:prstGeom>
          <a:noFill/>
          <a:ln>
            <a:noFill/>
          </a:ln>
        </p:spPr>
        <p:txBody>
          <a:bodyPr anchorCtr="0" anchor="t" bIns="0" lIns="0" spcFirstLastPara="1" rIns="0" wrap="square" tIns="0">
            <a:noAutofit/>
          </a:bodyPr>
          <a:lstStyle/>
          <a:p>
            <a:pPr indent="0" lvl="0" marL="0" marR="0" rtl="0" algn="l">
              <a:lnSpc>
                <a:spcPct val="110714"/>
              </a:lnSpc>
              <a:spcBef>
                <a:spcPts val="0"/>
              </a:spcBef>
              <a:spcAft>
                <a:spcPts val="0"/>
              </a:spcAft>
              <a:buClr>
                <a:schemeClr val="accent1"/>
              </a:buClr>
              <a:buSzPts val="1400"/>
              <a:buFont typeface="Funnel Sans"/>
              <a:buNone/>
            </a:pPr>
            <a:r>
              <a:rPr lang="en-US" sz="1400">
                <a:solidFill>
                  <a:schemeClr val="accent1"/>
                </a:solidFill>
                <a:latin typeface="Funnel Sans"/>
                <a:ea typeface="Funnel Sans"/>
                <a:cs typeface="Funnel Sans"/>
                <a:sym typeface="Funnel Sans"/>
              </a:rPr>
              <a:t>"We love him, because he first loved us." — </a:t>
            </a:r>
            <a:r>
              <a:rPr b="1" lang="en-US" sz="1400">
                <a:solidFill>
                  <a:schemeClr val="accent1"/>
                </a:solidFill>
                <a:latin typeface="Funnel Sans"/>
                <a:ea typeface="Funnel Sans"/>
                <a:cs typeface="Funnel Sans"/>
                <a:sym typeface="Funnel Sans"/>
              </a:rPr>
              <a:t>1 John 4:19 (KJV)</a:t>
            </a:r>
            <a:endParaRPr sz="1400">
              <a:solidFill>
                <a:schemeClr val="accent1"/>
              </a:solidFill>
              <a:latin typeface="Calibri"/>
              <a:ea typeface="Calibri"/>
              <a:cs typeface="Calibri"/>
              <a:sym typeface="Calibri"/>
            </a:endParaRPr>
          </a:p>
        </p:txBody>
      </p:sp>
      <p:sp>
        <p:nvSpPr>
          <p:cNvPr id="206" name="Google Shape;206;p24"/>
          <p:cNvSpPr/>
          <p:nvPr/>
        </p:nvSpPr>
        <p:spPr>
          <a:xfrm>
            <a:off x="3925119" y="1429941"/>
            <a:ext cx="14288" cy="47751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24"/>
          <p:cNvSpPr/>
          <p:nvPr/>
        </p:nvSpPr>
        <p:spPr>
          <a:xfrm>
            <a:off x="3925119" y="2170956"/>
            <a:ext cx="1555849"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373B48"/>
              </a:buClr>
              <a:buSzPts val="1600"/>
              <a:buFont typeface="Aharoni"/>
              <a:buNone/>
            </a:pPr>
            <a:r>
              <a:rPr lang="en-US" sz="1600">
                <a:solidFill>
                  <a:srgbClr val="373B48"/>
                </a:solidFill>
                <a:latin typeface="Aharoni"/>
                <a:ea typeface="Aharoni"/>
                <a:cs typeface="Aharoni"/>
                <a:sym typeface="Aharoni"/>
              </a:rPr>
              <a:t>What Holiness Is </a:t>
            </a:r>
            <a:r>
              <a:rPr i="1" lang="en-US" sz="1600">
                <a:solidFill>
                  <a:srgbClr val="373B48"/>
                </a:solidFill>
                <a:latin typeface="Aharoni"/>
                <a:ea typeface="Aharoni"/>
                <a:cs typeface="Aharoni"/>
                <a:sym typeface="Aharoni"/>
              </a:rPr>
              <a:t>Not</a:t>
            </a:r>
            <a:endParaRPr sz="1600">
              <a:solidFill>
                <a:schemeClr val="dk1"/>
              </a:solidFill>
              <a:latin typeface="Aharoni"/>
              <a:ea typeface="Aharoni"/>
              <a:cs typeface="Aharoni"/>
              <a:sym typeface="Aharoni"/>
            </a:endParaRPr>
          </a:p>
        </p:txBody>
      </p:sp>
      <p:sp>
        <p:nvSpPr>
          <p:cNvPr id="208" name="Google Shape;208;p24"/>
          <p:cNvSpPr/>
          <p:nvPr/>
        </p:nvSpPr>
        <p:spPr>
          <a:xfrm>
            <a:off x="3925119" y="2488778"/>
            <a:ext cx="2210098" cy="1552540"/>
          </a:xfrm>
          <a:prstGeom prst="rect">
            <a:avLst/>
          </a:prstGeom>
          <a:noFill/>
          <a:ln>
            <a:noFill/>
          </a:ln>
        </p:spPr>
        <p:txBody>
          <a:bodyPr anchorCtr="0" anchor="t" bIns="0" lIns="0" spcFirstLastPara="1" rIns="0" wrap="square" tIns="0">
            <a:noAutofit/>
          </a:bodyPr>
          <a:lstStyle/>
          <a:p>
            <a:pPr indent="-171450" lvl="0" marL="171450" marR="0" rtl="0" algn="l">
              <a:lnSpc>
                <a:spcPct val="140909"/>
              </a:lnSpc>
              <a:spcBef>
                <a:spcPts val="0"/>
              </a:spcBef>
              <a:spcAft>
                <a:spcPts val="0"/>
              </a:spcAft>
              <a:buClr>
                <a:srgbClr val="52586B"/>
              </a:buClr>
              <a:buSzPts val="1100"/>
              <a:buFont typeface="Arial"/>
              <a:buChar char="•"/>
            </a:pPr>
            <a:r>
              <a:rPr lang="en-US" sz="1100">
                <a:solidFill>
                  <a:srgbClr val="52586B"/>
                </a:solidFill>
                <a:latin typeface="Funnel Sans"/>
                <a:ea typeface="Funnel Sans"/>
                <a:cs typeface="Funnel Sans"/>
                <a:sym typeface="Funnel Sans"/>
              </a:rPr>
              <a:t>Cold, dutiful obedience is performed to avoid punishment</a:t>
            </a:r>
            <a:endParaRPr sz="1100">
              <a:solidFill>
                <a:schemeClr val="dk1"/>
              </a:solidFill>
              <a:latin typeface="Calibri"/>
              <a:ea typeface="Calibri"/>
              <a:cs typeface="Calibri"/>
              <a:sym typeface="Calibri"/>
            </a:endParaRPr>
          </a:p>
          <a:p>
            <a:pPr indent="-171450" lvl="0" marL="171450" marR="0" rtl="0" algn="l">
              <a:lnSpc>
                <a:spcPct val="140909"/>
              </a:lnSpc>
              <a:spcBef>
                <a:spcPts val="0"/>
              </a:spcBef>
              <a:spcAft>
                <a:spcPts val="0"/>
              </a:spcAft>
              <a:buClr>
                <a:srgbClr val="52586B"/>
              </a:buClr>
              <a:buSzPts val="1100"/>
              <a:buFont typeface="Arial"/>
              <a:buChar char="•"/>
            </a:pPr>
            <a:r>
              <a:rPr lang="en-US" sz="1100">
                <a:solidFill>
                  <a:srgbClr val="52586B"/>
                </a:solidFill>
                <a:latin typeface="Funnel Sans"/>
                <a:ea typeface="Funnel Sans"/>
                <a:cs typeface="Funnel Sans"/>
                <a:sym typeface="Funnel Sans"/>
              </a:rPr>
              <a:t>Forced compliance with an external code</a:t>
            </a:r>
            <a:endParaRPr sz="1100">
              <a:solidFill>
                <a:schemeClr val="dk1"/>
              </a:solidFill>
              <a:latin typeface="Calibri"/>
              <a:ea typeface="Calibri"/>
              <a:cs typeface="Calibri"/>
              <a:sym typeface="Calibri"/>
            </a:endParaRPr>
          </a:p>
          <a:p>
            <a:pPr indent="-171450" lvl="0" marL="171450" marR="0" rtl="0" algn="l">
              <a:lnSpc>
                <a:spcPct val="140909"/>
              </a:lnSpc>
              <a:spcBef>
                <a:spcPts val="0"/>
              </a:spcBef>
              <a:spcAft>
                <a:spcPts val="0"/>
              </a:spcAft>
              <a:buClr>
                <a:srgbClr val="52586B"/>
              </a:buClr>
              <a:buSzPts val="1100"/>
              <a:buFont typeface="Arial"/>
              <a:buChar char="•"/>
            </a:pPr>
            <a:r>
              <a:rPr lang="en-US" sz="1100">
                <a:solidFill>
                  <a:srgbClr val="52586B"/>
                </a:solidFill>
                <a:latin typeface="Funnel Sans"/>
                <a:ea typeface="Funnel Sans"/>
                <a:cs typeface="Funnel Sans"/>
                <a:sym typeface="Funnel Sans"/>
              </a:rPr>
              <a:t>A transaction, holiness offered in exchange for God's approval</a:t>
            </a:r>
            <a:endParaRPr sz="1100">
              <a:solidFill>
                <a:schemeClr val="dk1"/>
              </a:solidFill>
              <a:latin typeface="Calibri"/>
              <a:ea typeface="Calibri"/>
              <a:cs typeface="Calibri"/>
              <a:sym typeface="Calibri"/>
            </a:endParaRPr>
          </a:p>
        </p:txBody>
      </p:sp>
      <p:sp>
        <p:nvSpPr>
          <p:cNvPr id="209" name="Google Shape;209;p24"/>
          <p:cNvSpPr/>
          <p:nvPr/>
        </p:nvSpPr>
        <p:spPr>
          <a:xfrm>
            <a:off x="6353249" y="2046981"/>
            <a:ext cx="2388691" cy="2043599"/>
          </a:xfrm>
          <a:prstGeom prst="roundRect">
            <a:avLst>
              <a:gd fmla="val 5067"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24"/>
          <p:cNvSpPr/>
          <p:nvPr/>
        </p:nvSpPr>
        <p:spPr>
          <a:xfrm>
            <a:off x="6477223" y="2170956"/>
            <a:ext cx="1550566"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FFFFFF"/>
              </a:buClr>
              <a:buSzPts val="1600"/>
              <a:buFont typeface="Aharoni"/>
              <a:buNone/>
            </a:pPr>
            <a:r>
              <a:rPr lang="en-US" sz="1600">
                <a:solidFill>
                  <a:srgbClr val="FFFFFF"/>
                </a:solidFill>
                <a:latin typeface="Aharoni"/>
                <a:ea typeface="Aharoni"/>
                <a:cs typeface="Aharoni"/>
                <a:sym typeface="Aharoni"/>
              </a:rPr>
              <a:t>What Holiness </a:t>
            </a:r>
            <a:r>
              <a:rPr i="1" lang="en-US" sz="1600">
                <a:solidFill>
                  <a:srgbClr val="FFFFFF"/>
                </a:solidFill>
                <a:latin typeface="Aharoni"/>
                <a:ea typeface="Aharoni"/>
                <a:cs typeface="Aharoni"/>
                <a:sym typeface="Aharoni"/>
              </a:rPr>
              <a:t>Is</a:t>
            </a:r>
            <a:endParaRPr sz="1600">
              <a:solidFill>
                <a:schemeClr val="dk1"/>
              </a:solidFill>
              <a:latin typeface="Aharoni"/>
              <a:ea typeface="Aharoni"/>
              <a:cs typeface="Aharoni"/>
              <a:sym typeface="Aharoni"/>
            </a:endParaRPr>
          </a:p>
        </p:txBody>
      </p:sp>
      <p:sp>
        <p:nvSpPr>
          <p:cNvPr id="211" name="Google Shape;211;p24"/>
          <p:cNvSpPr/>
          <p:nvPr/>
        </p:nvSpPr>
        <p:spPr>
          <a:xfrm>
            <a:off x="6477223" y="2488778"/>
            <a:ext cx="2140744" cy="1277541"/>
          </a:xfrm>
          <a:prstGeom prst="rect">
            <a:avLst/>
          </a:prstGeom>
          <a:noFill/>
          <a:ln>
            <a:noFill/>
          </a:ln>
        </p:spPr>
        <p:txBody>
          <a:bodyPr anchorCtr="0" anchor="t" bIns="0" lIns="0" spcFirstLastPara="1" rIns="0" wrap="square" tIns="0">
            <a:noAutofit/>
          </a:bodyPr>
          <a:lstStyle/>
          <a:p>
            <a:pPr indent="-171450" lvl="0" marL="171450" marR="0" rtl="0" algn="l">
              <a:lnSpc>
                <a:spcPct val="147619"/>
              </a:lnSpc>
              <a:spcBef>
                <a:spcPts val="0"/>
              </a:spcBef>
              <a:spcAft>
                <a:spcPts val="0"/>
              </a:spcAft>
              <a:buClr>
                <a:srgbClr val="FFFFFF"/>
              </a:buClr>
              <a:buSzPts val="1050"/>
              <a:buFont typeface="Arial"/>
              <a:buChar char="•"/>
            </a:pPr>
            <a:r>
              <a:rPr lang="en-US" sz="1050">
                <a:solidFill>
                  <a:srgbClr val="FFFFFF"/>
                </a:solidFill>
                <a:latin typeface="Funnel Sans"/>
                <a:ea typeface="Funnel Sans"/>
                <a:cs typeface="Funnel Sans"/>
                <a:sym typeface="Funnel Sans"/>
              </a:rPr>
              <a:t>A loving response to a God who loved us first</a:t>
            </a:r>
            <a:endParaRPr sz="1050">
              <a:solidFill>
                <a:schemeClr val="dk1"/>
              </a:solidFill>
              <a:latin typeface="Calibri"/>
              <a:ea typeface="Calibri"/>
              <a:cs typeface="Calibri"/>
              <a:sym typeface="Calibri"/>
            </a:endParaRPr>
          </a:p>
          <a:p>
            <a:pPr indent="-171450" lvl="0" marL="171450" marR="0" rtl="0" algn="l">
              <a:lnSpc>
                <a:spcPct val="147619"/>
              </a:lnSpc>
              <a:spcBef>
                <a:spcPts val="0"/>
              </a:spcBef>
              <a:spcAft>
                <a:spcPts val="0"/>
              </a:spcAft>
              <a:buClr>
                <a:srgbClr val="FFFFFF"/>
              </a:buClr>
              <a:buSzPts val="1050"/>
              <a:buFont typeface="Arial"/>
              <a:buChar char="•"/>
            </a:pPr>
            <a:r>
              <a:rPr lang="en-US" sz="1050">
                <a:solidFill>
                  <a:srgbClr val="FFFFFF"/>
                </a:solidFill>
                <a:latin typeface="Funnel Sans"/>
                <a:ea typeface="Funnel Sans"/>
                <a:cs typeface="Funnel Sans"/>
                <a:sym typeface="Funnel Sans"/>
              </a:rPr>
              <a:t>A reflection of an intimate, transforming relationship</a:t>
            </a:r>
            <a:endParaRPr sz="1050">
              <a:solidFill>
                <a:schemeClr val="dk1"/>
              </a:solidFill>
              <a:latin typeface="Calibri"/>
              <a:ea typeface="Calibri"/>
              <a:cs typeface="Calibri"/>
              <a:sym typeface="Calibri"/>
            </a:endParaRPr>
          </a:p>
          <a:p>
            <a:pPr indent="-171450" lvl="0" marL="171450" marR="0" rtl="0" algn="l">
              <a:lnSpc>
                <a:spcPct val="147619"/>
              </a:lnSpc>
              <a:spcBef>
                <a:spcPts val="0"/>
              </a:spcBef>
              <a:spcAft>
                <a:spcPts val="0"/>
              </a:spcAft>
              <a:buClr>
                <a:srgbClr val="FFFFFF"/>
              </a:buClr>
              <a:buSzPts val="1050"/>
              <a:buFont typeface="Arial"/>
              <a:buChar char="•"/>
            </a:pPr>
            <a:r>
              <a:rPr lang="en-US" sz="1050">
                <a:solidFill>
                  <a:srgbClr val="FFFFFF"/>
                </a:solidFill>
                <a:latin typeface="Funnel Sans"/>
                <a:ea typeface="Funnel Sans"/>
                <a:cs typeface="Funnel Sans"/>
                <a:sym typeface="Funnel Sans"/>
              </a:rPr>
              <a:t>The natural fruit of a heart that has truly seen and known Him</a:t>
            </a:r>
            <a:endParaRPr sz="1050">
              <a:solidFill>
                <a:schemeClr val="dk1"/>
              </a:solidFill>
              <a:latin typeface="Calibri"/>
              <a:ea typeface="Calibri"/>
              <a:cs typeface="Calibri"/>
              <a:sym typeface="Calibri"/>
            </a:endParaRPr>
          </a:p>
        </p:txBody>
      </p:sp>
      <p:sp>
        <p:nvSpPr>
          <p:cNvPr id="212" name="Google Shape;212;p24"/>
          <p:cNvSpPr/>
          <p:nvPr/>
        </p:nvSpPr>
        <p:spPr>
          <a:xfrm>
            <a:off x="3925119" y="4264189"/>
            <a:ext cx="4722763" cy="725463"/>
          </a:xfrm>
          <a:prstGeom prst="roundRect">
            <a:avLst>
              <a:gd fmla="val 7182"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213" name="Google Shape;213;p24"/>
          <p:cNvPicPr preferRelativeResize="0"/>
          <p:nvPr/>
        </p:nvPicPr>
        <p:blipFill rotWithShape="1">
          <a:blip r:embed="rId4">
            <a:alphaModFix/>
          </a:blip>
          <a:srcRect b="0" l="0" r="0" t="0"/>
          <a:stretch/>
        </p:blipFill>
        <p:spPr>
          <a:xfrm>
            <a:off x="4049092" y="4453498"/>
            <a:ext cx="155004" cy="123974"/>
          </a:xfrm>
          <a:prstGeom prst="rect">
            <a:avLst/>
          </a:prstGeom>
          <a:noFill/>
          <a:ln>
            <a:noFill/>
          </a:ln>
        </p:spPr>
      </p:pic>
      <p:sp>
        <p:nvSpPr>
          <p:cNvPr id="214" name="Google Shape;214;p24"/>
          <p:cNvSpPr/>
          <p:nvPr/>
        </p:nvSpPr>
        <p:spPr>
          <a:xfrm>
            <a:off x="4328071" y="4419119"/>
            <a:ext cx="4195837" cy="396925"/>
          </a:xfrm>
          <a:prstGeom prst="rect">
            <a:avLst/>
          </a:prstGeom>
          <a:noFill/>
          <a:ln>
            <a:noFill/>
          </a:ln>
        </p:spPr>
        <p:txBody>
          <a:bodyPr anchorCtr="0" anchor="t" bIns="0" lIns="0" spcFirstLastPara="1" rIns="0" wrap="square" tIns="0">
            <a:noAutofit/>
          </a:bodyPr>
          <a:lstStyle/>
          <a:p>
            <a:pPr indent="0" lvl="0" marL="0" marR="0" rtl="0" algn="l">
              <a:lnSpc>
                <a:spcPct val="96875"/>
              </a:lnSpc>
              <a:spcBef>
                <a:spcPts val="0"/>
              </a:spcBef>
              <a:spcAft>
                <a:spcPts val="0"/>
              </a:spcAft>
              <a:buClr>
                <a:srgbClr val="000000"/>
              </a:buClr>
              <a:buSzPts val="1100"/>
              <a:buFont typeface="Arial"/>
              <a:buNone/>
            </a:pPr>
            <a:r>
              <a:rPr lang="en-US" sz="1100">
                <a:solidFill>
                  <a:srgbClr val="000000"/>
                </a:solidFill>
                <a:latin typeface="Arial"/>
                <a:ea typeface="Arial"/>
                <a:cs typeface="Arial"/>
                <a:sym typeface="Arial"/>
              </a:rPr>
              <a:t>We do not pursue holiness to </a:t>
            </a:r>
            <a:r>
              <a:rPr i="1" lang="en-US" sz="1100">
                <a:solidFill>
                  <a:srgbClr val="000000"/>
                </a:solidFill>
                <a:latin typeface="Arial"/>
                <a:ea typeface="Arial"/>
                <a:cs typeface="Arial"/>
                <a:sym typeface="Arial"/>
              </a:rPr>
              <a:t>earn</a:t>
            </a:r>
            <a:r>
              <a:rPr lang="en-US" sz="1100">
                <a:solidFill>
                  <a:srgbClr val="000000"/>
                </a:solidFill>
                <a:latin typeface="Arial"/>
                <a:ea typeface="Arial"/>
                <a:cs typeface="Arial"/>
                <a:sym typeface="Arial"/>
              </a:rPr>
              <a:t> God. We pursue holiness because we </a:t>
            </a:r>
            <a:r>
              <a:rPr i="1" lang="en-US" sz="1100">
                <a:solidFill>
                  <a:srgbClr val="000000"/>
                </a:solidFill>
                <a:latin typeface="Arial"/>
                <a:ea typeface="Arial"/>
                <a:cs typeface="Arial"/>
                <a:sym typeface="Arial"/>
              </a:rPr>
              <a:t>know</a:t>
            </a:r>
            <a:r>
              <a:rPr lang="en-US" sz="1100">
                <a:solidFill>
                  <a:srgbClr val="000000"/>
                </a:solidFill>
                <a:latin typeface="Arial"/>
                <a:ea typeface="Arial"/>
                <a:cs typeface="Arial"/>
                <a:sym typeface="Arial"/>
              </a:rPr>
              <a:t> Him and knowing Him changes everything</a:t>
            </a:r>
            <a:r>
              <a:rPr lang="en-US" sz="1600">
                <a:solidFill>
                  <a:srgbClr val="000000"/>
                </a:solidFill>
                <a:latin typeface="Arial"/>
                <a:ea typeface="Arial"/>
                <a:cs typeface="Arial"/>
                <a:sym typeface="Arial"/>
              </a:rPr>
              <a:t>.</a:t>
            </a:r>
            <a:endParaRPr sz="1600">
              <a:solidFill>
                <a:schemeClr val="dk1"/>
              </a:solidFill>
              <a:latin typeface="Arial"/>
              <a:ea typeface="Arial"/>
              <a:cs typeface="Arial"/>
              <a:sym typeface="Arial"/>
            </a:endParaRPr>
          </a:p>
        </p:txBody>
      </p:sp>
      <p:pic>
        <p:nvPicPr>
          <p:cNvPr id="215" name="Google Shape;215;p24"/>
          <p:cNvPicPr preferRelativeResize="0"/>
          <p:nvPr/>
        </p:nvPicPr>
        <p:blipFill rotWithShape="1">
          <a:blip r:embed="rId5">
            <a:alphaModFix/>
          </a:blip>
          <a:srcRect b="0" l="0" r="0" t="0"/>
          <a:stretch/>
        </p:blipFill>
        <p:spPr>
          <a:xfrm>
            <a:off x="-123975" y="284866"/>
            <a:ext cx="3020785" cy="45311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5"/>
          <p:cNvSpPr/>
          <p:nvPr/>
        </p:nvSpPr>
        <p:spPr>
          <a:xfrm>
            <a:off x="496119" y="672480"/>
            <a:ext cx="7005117"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Aharoni"/>
              <a:buNone/>
            </a:pPr>
            <a:r>
              <a:rPr lang="en-US" sz="2400">
                <a:solidFill>
                  <a:srgbClr val="373B48"/>
                </a:solidFill>
                <a:latin typeface="Aharoni"/>
                <a:ea typeface="Aharoni"/>
                <a:cs typeface="Aharoni"/>
                <a:sym typeface="Aharoni"/>
              </a:rPr>
              <a:t>Holiness Is the Foundation of a Healthy Church</a:t>
            </a:r>
            <a:endParaRPr sz="2400">
              <a:solidFill>
                <a:schemeClr val="dk1"/>
              </a:solidFill>
              <a:latin typeface="Aharoni"/>
              <a:ea typeface="Aharoni"/>
              <a:cs typeface="Aharoni"/>
              <a:sym typeface="Aharoni"/>
            </a:endParaRPr>
          </a:p>
        </p:txBody>
      </p:sp>
      <p:sp>
        <p:nvSpPr>
          <p:cNvPr id="222" name="Google Shape;222;p25"/>
          <p:cNvSpPr/>
          <p:nvPr/>
        </p:nvSpPr>
        <p:spPr>
          <a:xfrm>
            <a:off x="682154" y="1447577"/>
            <a:ext cx="7965728" cy="198462"/>
          </a:xfrm>
          <a:prstGeom prst="rect">
            <a:avLst/>
          </a:prstGeom>
          <a:noFill/>
          <a:ln>
            <a:noFill/>
          </a:ln>
        </p:spPr>
        <p:txBody>
          <a:bodyPr anchorCtr="0" anchor="t" bIns="0" lIns="0" spcFirstLastPara="1" rIns="0" wrap="square" tIns="0">
            <a:noAutofit/>
          </a:bodyPr>
          <a:lstStyle/>
          <a:p>
            <a:pPr indent="0" lvl="0" marL="0" marR="0" rtl="0" algn="l">
              <a:lnSpc>
                <a:spcPct val="96875"/>
              </a:lnSpc>
              <a:spcBef>
                <a:spcPts val="0"/>
              </a:spcBef>
              <a:spcAft>
                <a:spcPts val="0"/>
              </a:spcAft>
              <a:buClr>
                <a:schemeClr val="accent1"/>
              </a:buClr>
              <a:buSzPts val="1600"/>
              <a:buFont typeface="Funnel Sans"/>
              <a:buNone/>
            </a:pPr>
            <a:r>
              <a:rPr lang="en-US" sz="1600">
                <a:solidFill>
                  <a:schemeClr val="accent1"/>
                </a:solidFill>
                <a:latin typeface="Funnel Sans"/>
                <a:ea typeface="Funnel Sans"/>
                <a:cs typeface="Funnel Sans"/>
                <a:sym typeface="Funnel Sans"/>
              </a:rPr>
              <a:t>"…holiness, without which no man shall see the Lord." — </a:t>
            </a:r>
            <a:r>
              <a:rPr b="1" lang="en-US" sz="1600">
                <a:solidFill>
                  <a:schemeClr val="accent1"/>
                </a:solidFill>
                <a:latin typeface="Funnel Sans"/>
                <a:ea typeface="Funnel Sans"/>
                <a:cs typeface="Funnel Sans"/>
                <a:sym typeface="Funnel Sans"/>
              </a:rPr>
              <a:t>Hebrews 12:14 (KJV)</a:t>
            </a:r>
            <a:endParaRPr sz="1600">
              <a:solidFill>
                <a:schemeClr val="accent1"/>
              </a:solidFill>
              <a:latin typeface="Calibri"/>
              <a:ea typeface="Calibri"/>
              <a:cs typeface="Calibri"/>
              <a:sym typeface="Calibri"/>
            </a:endParaRPr>
          </a:p>
        </p:txBody>
      </p:sp>
      <p:sp>
        <p:nvSpPr>
          <p:cNvPr id="223" name="Google Shape;223;p25"/>
          <p:cNvSpPr/>
          <p:nvPr/>
        </p:nvSpPr>
        <p:spPr>
          <a:xfrm>
            <a:off x="496119" y="1308050"/>
            <a:ext cx="14288" cy="47751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25"/>
          <p:cNvSpPr/>
          <p:nvPr/>
        </p:nvSpPr>
        <p:spPr>
          <a:xfrm>
            <a:off x="496119" y="1925092"/>
            <a:ext cx="8151763" cy="396925"/>
          </a:xfrm>
          <a:prstGeom prst="rect">
            <a:avLst/>
          </a:prstGeom>
          <a:noFill/>
          <a:ln>
            <a:noFill/>
          </a:ln>
        </p:spPr>
        <p:txBody>
          <a:bodyPr anchorCtr="0" anchor="t" bIns="0" lIns="0" spcFirstLastPara="1" rIns="0" wrap="square" tIns="0">
            <a:noAutofit/>
          </a:bodyPr>
          <a:lstStyle/>
          <a:p>
            <a:pPr indent="0" lvl="0" marL="0" marR="0" rtl="0" algn="l">
              <a:lnSpc>
                <a:spcPct val="119230"/>
              </a:lnSpc>
              <a:spcBef>
                <a:spcPts val="0"/>
              </a:spcBef>
              <a:spcAft>
                <a:spcPts val="0"/>
              </a:spcAft>
              <a:buClr>
                <a:srgbClr val="52586B"/>
              </a:buClr>
              <a:buSzPts val="1300"/>
              <a:buFont typeface="Funnel Sans"/>
              <a:buNone/>
            </a:pPr>
            <a:r>
              <a:rPr lang="en-US" sz="1300">
                <a:solidFill>
                  <a:srgbClr val="52586B"/>
                </a:solidFill>
                <a:latin typeface="Funnel Sans"/>
                <a:ea typeface="Funnel Sans"/>
                <a:cs typeface="Funnel Sans"/>
                <a:sym typeface="Funnel Sans"/>
              </a:rPr>
              <a:t>A church cannot be spiritually healthy if it loses its commitment to holiness. Leadership cannot carry lasting authority or sustain genuine anointing without personal purity. These are not ideals — they are biblical imperatives.</a:t>
            </a:r>
            <a:endParaRPr sz="1300">
              <a:solidFill>
                <a:schemeClr val="dk1"/>
              </a:solidFill>
              <a:latin typeface="Calibri"/>
              <a:ea typeface="Calibri"/>
              <a:cs typeface="Calibri"/>
              <a:sym typeface="Calibri"/>
            </a:endParaRPr>
          </a:p>
        </p:txBody>
      </p:sp>
      <p:sp>
        <p:nvSpPr>
          <p:cNvPr id="225" name="Google Shape;225;p25"/>
          <p:cNvSpPr/>
          <p:nvPr/>
        </p:nvSpPr>
        <p:spPr>
          <a:xfrm>
            <a:off x="496119" y="2776503"/>
            <a:ext cx="2634555" cy="2191737"/>
          </a:xfrm>
          <a:prstGeom prst="roundRect">
            <a:avLst>
              <a:gd fmla="val 2593"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6" name="Google Shape;226;p25"/>
          <p:cNvSpPr/>
          <p:nvPr/>
        </p:nvSpPr>
        <p:spPr>
          <a:xfrm>
            <a:off x="624855" y="2905239"/>
            <a:ext cx="372070" cy="372070"/>
          </a:xfrm>
          <a:prstGeom prst="roundRect">
            <a:avLst>
              <a:gd fmla="val 15358477"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227" name="Google Shape;227;p25"/>
          <p:cNvSpPr/>
          <p:nvPr/>
        </p:nvSpPr>
        <p:spPr>
          <a:xfrm>
            <a:off x="727174" y="3007484"/>
            <a:ext cx="167432" cy="167432"/>
          </a:xfrm>
          <a:prstGeom prst="rect">
            <a:avLst/>
          </a:prstGeom>
          <a:noFill/>
          <a:ln>
            <a:noFill/>
          </a:ln>
        </p:spPr>
      </p:sp>
      <p:sp>
        <p:nvSpPr>
          <p:cNvPr id="228" name="Google Shape;228;p25"/>
          <p:cNvSpPr/>
          <p:nvPr/>
        </p:nvSpPr>
        <p:spPr>
          <a:xfrm>
            <a:off x="624855" y="3401283"/>
            <a:ext cx="1972940"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52586B"/>
              </a:buClr>
              <a:buSzPts val="1600"/>
              <a:buFont typeface="Arial"/>
              <a:buNone/>
            </a:pPr>
            <a:r>
              <a:rPr lang="en-US" sz="1600">
                <a:solidFill>
                  <a:srgbClr val="52586B"/>
                </a:solidFill>
                <a:latin typeface="Arial"/>
                <a:ea typeface="Arial"/>
                <a:cs typeface="Arial"/>
                <a:sym typeface="Arial"/>
              </a:rPr>
              <a:t>Holiness Protects Integrity</a:t>
            </a:r>
            <a:endParaRPr sz="1600">
              <a:solidFill>
                <a:schemeClr val="dk1"/>
              </a:solidFill>
              <a:latin typeface="Arial"/>
              <a:ea typeface="Arial"/>
              <a:cs typeface="Arial"/>
              <a:sym typeface="Arial"/>
            </a:endParaRPr>
          </a:p>
        </p:txBody>
      </p:sp>
      <p:sp>
        <p:nvSpPr>
          <p:cNvPr id="229" name="Google Shape;229;p25"/>
          <p:cNvSpPr/>
          <p:nvPr/>
        </p:nvSpPr>
        <p:spPr>
          <a:xfrm>
            <a:off x="624855" y="3669546"/>
            <a:ext cx="2377083" cy="793849"/>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Leaders who walk in holiness are guarded from the moral failures that have shipwrecked ministries and devastated congregations.</a:t>
            </a:r>
            <a:endParaRPr sz="1200">
              <a:solidFill>
                <a:schemeClr val="dk1"/>
              </a:solidFill>
              <a:latin typeface="Calibri"/>
              <a:ea typeface="Calibri"/>
              <a:cs typeface="Calibri"/>
              <a:sym typeface="Calibri"/>
            </a:endParaRPr>
          </a:p>
        </p:txBody>
      </p:sp>
      <p:sp>
        <p:nvSpPr>
          <p:cNvPr id="230" name="Google Shape;230;p25"/>
          <p:cNvSpPr/>
          <p:nvPr/>
        </p:nvSpPr>
        <p:spPr>
          <a:xfrm>
            <a:off x="3254648" y="2776503"/>
            <a:ext cx="2634630" cy="2191737"/>
          </a:xfrm>
          <a:prstGeom prst="roundRect">
            <a:avLst>
              <a:gd fmla="val 2593"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1" name="Google Shape;231;p25"/>
          <p:cNvSpPr/>
          <p:nvPr/>
        </p:nvSpPr>
        <p:spPr>
          <a:xfrm>
            <a:off x="3383384" y="2905239"/>
            <a:ext cx="372070" cy="372070"/>
          </a:xfrm>
          <a:prstGeom prst="roundRect">
            <a:avLst>
              <a:gd fmla="val 15358477"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232" name="Google Shape;232;p25"/>
          <p:cNvSpPr/>
          <p:nvPr/>
        </p:nvSpPr>
        <p:spPr>
          <a:xfrm>
            <a:off x="3485704" y="3007484"/>
            <a:ext cx="167432" cy="167432"/>
          </a:xfrm>
          <a:prstGeom prst="rect">
            <a:avLst/>
          </a:prstGeom>
          <a:noFill/>
          <a:ln>
            <a:noFill/>
          </a:ln>
        </p:spPr>
      </p:sp>
      <p:sp>
        <p:nvSpPr>
          <p:cNvPr id="233" name="Google Shape;233;p25"/>
          <p:cNvSpPr/>
          <p:nvPr/>
        </p:nvSpPr>
        <p:spPr>
          <a:xfrm>
            <a:off x="3383384" y="3401283"/>
            <a:ext cx="2074738"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52586B"/>
              </a:buClr>
              <a:buSzPts val="1600"/>
              <a:buFont typeface="Arial"/>
              <a:buNone/>
            </a:pPr>
            <a:r>
              <a:rPr lang="en-US" sz="1600">
                <a:solidFill>
                  <a:srgbClr val="52586B"/>
                </a:solidFill>
                <a:latin typeface="Arial"/>
                <a:ea typeface="Arial"/>
                <a:cs typeface="Arial"/>
                <a:sym typeface="Arial"/>
              </a:rPr>
              <a:t>Holiness Sustains Authority</a:t>
            </a:r>
            <a:endParaRPr sz="1600">
              <a:solidFill>
                <a:schemeClr val="dk1"/>
              </a:solidFill>
              <a:latin typeface="Arial"/>
              <a:ea typeface="Arial"/>
              <a:cs typeface="Arial"/>
              <a:sym typeface="Arial"/>
            </a:endParaRPr>
          </a:p>
        </p:txBody>
      </p:sp>
      <p:sp>
        <p:nvSpPr>
          <p:cNvPr id="234" name="Google Shape;234;p25"/>
          <p:cNvSpPr/>
          <p:nvPr/>
        </p:nvSpPr>
        <p:spPr>
          <a:xfrm>
            <a:off x="3383384" y="3669546"/>
            <a:ext cx="2377157" cy="793849"/>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True spiritual authority flows not from position or gifting alone but from a life set apart — a life that heaven recognizes and blesses.</a:t>
            </a:r>
            <a:endParaRPr sz="1200">
              <a:solidFill>
                <a:schemeClr val="dk1"/>
              </a:solidFill>
              <a:latin typeface="Calibri"/>
              <a:ea typeface="Calibri"/>
              <a:cs typeface="Calibri"/>
              <a:sym typeface="Calibri"/>
            </a:endParaRPr>
          </a:p>
        </p:txBody>
      </p:sp>
      <p:sp>
        <p:nvSpPr>
          <p:cNvPr id="235" name="Google Shape;235;p25"/>
          <p:cNvSpPr/>
          <p:nvPr/>
        </p:nvSpPr>
        <p:spPr>
          <a:xfrm>
            <a:off x="6013252" y="2776503"/>
            <a:ext cx="2634555" cy="2191737"/>
          </a:xfrm>
          <a:prstGeom prst="roundRect">
            <a:avLst>
              <a:gd fmla="val 2593"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25"/>
          <p:cNvSpPr/>
          <p:nvPr/>
        </p:nvSpPr>
        <p:spPr>
          <a:xfrm>
            <a:off x="6141988" y="2905239"/>
            <a:ext cx="372070" cy="372070"/>
          </a:xfrm>
          <a:prstGeom prst="roundRect">
            <a:avLst>
              <a:gd fmla="val 15358477"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237" name="Google Shape;237;p25"/>
          <p:cNvSpPr/>
          <p:nvPr/>
        </p:nvSpPr>
        <p:spPr>
          <a:xfrm>
            <a:off x="6244307" y="3007484"/>
            <a:ext cx="167432" cy="167432"/>
          </a:xfrm>
          <a:prstGeom prst="rect">
            <a:avLst/>
          </a:prstGeom>
          <a:noFill/>
          <a:ln>
            <a:noFill/>
          </a:ln>
        </p:spPr>
      </p:sp>
      <p:sp>
        <p:nvSpPr>
          <p:cNvPr id="238" name="Google Shape;238;p25"/>
          <p:cNvSpPr/>
          <p:nvPr/>
        </p:nvSpPr>
        <p:spPr>
          <a:xfrm>
            <a:off x="6141988" y="3401283"/>
            <a:ext cx="2377083" cy="387697"/>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52586B"/>
              </a:buClr>
              <a:buSzPts val="1600"/>
              <a:buFont typeface="Arial"/>
              <a:buNone/>
            </a:pPr>
            <a:r>
              <a:rPr lang="en-US" sz="1600">
                <a:solidFill>
                  <a:srgbClr val="52586B"/>
                </a:solidFill>
                <a:latin typeface="Arial"/>
                <a:ea typeface="Arial"/>
                <a:cs typeface="Arial"/>
                <a:sym typeface="Arial"/>
              </a:rPr>
              <a:t>Holiness Preserves the Anointing</a:t>
            </a:r>
            <a:endParaRPr sz="1600">
              <a:solidFill>
                <a:schemeClr val="dk1"/>
              </a:solidFill>
              <a:latin typeface="Arial"/>
              <a:ea typeface="Arial"/>
              <a:cs typeface="Arial"/>
              <a:sym typeface="Arial"/>
            </a:endParaRPr>
          </a:p>
        </p:txBody>
      </p:sp>
      <p:sp>
        <p:nvSpPr>
          <p:cNvPr id="239" name="Google Shape;239;p25"/>
          <p:cNvSpPr/>
          <p:nvPr/>
        </p:nvSpPr>
        <p:spPr>
          <a:xfrm>
            <a:off x="6141988" y="3863395"/>
            <a:ext cx="2377083" cy="793849"/>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The Spirit of God rests where there is purity. A church marked by holiness is a church that remains a vessel fit for the Master's use.</a:t>
            </a:r>
            <a:endParaRPr sz="12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6"/>
          <p:cNvSpPr/>
          <p:nvPr/>
        </p:nvSpPr>
        <p:spPr>
          <a:xfrm>
            <a:off x="472901" y="564460"/>
            <a:ext cx="4888483" cy="369466"/>
          </a:xfrm>
          <a:prstGeom prst="rect">
            <a:avLst/>
          </a:prstGeom>
          <a:noFill/>
          <a:ln>
            <a:noFill/>
          </a:ln>
        </p:spPr>
        <p:txBody>
          <a:bodyPr anchorCtr="0" anchor="t" bIns="0" lIns="0" spcFirstLastPara="1" rIns="0" wrap="square" tIns="0">
            <a:noAutofit/>
          </a:bodyPr>
          <a:lstStyle/>
          <a:p>
            <a:pPr indent="0" lvl="0" marL="0" marR="0" rtl="0" algn="l">
              <a:lnSpc>
                <a:spcPct val="126086"/>
              </a:lnSpc>
              <a:spcBef>
                <a:spcPts val="0"/>
              </a:spcBef>
              <a:spcAft>
                <a:spcPts val="0"/>
              </a:spcAft>
              <a:buClr>
                <a:srgbClr val="373B48"/>
              </a:buClr>
              <a:buSzPts val="2300"/>
              <a:buFont typeface="Aharoni"/>
              <a:buNone/>
            </a:pPr>
            <a:r>
              <a:rPr lang="en-US" sz="2300">
                <a:solidFill>
                  <a:srgbClr val="373B48"/>
                </a:solidFill>
                <a:latin typeface="Aharoni"/>
                <a:ea typeface="Aharoni"/>
                <a:cs typeface="Aharoni"/>
                <a:sym typeface="Aharoni"/>
              </a:rPr>
              <a:t>Holiness Begins With God</a:t>
            </a:r>
            <a:endParaRPr sz="2300">
              <a:solidFill>
                <a:schemeClr val="dk1"/>
              </a:solidFill>
              <a:latin typeface="Aharoni"/>
              <a:ea typeface="Aharoni"/>
              <a:cs typeface="Aharoni"/>
              <a:sym typeface="Aharoni"/>
            </a:endParaRPr>
          </a:p>
        </p:txBody>
      </p:sp>
      <p:sp>
        <p:nvSpPr>
          <p:cNvPr id="246" name="Google Shape;246;p26"/>
          <p:cNvSpPr/>
          <p:nvPr/>
        </p:nvSpPr>
        <p:spPr>
          <a:xfrm>
            <a:off x="472901" y="1288733"/>
            <a:ext cx="2215009" cy="184696"/>
          </a:xfrm>
          <a:prstGeom prst="rect">
            <a:avLst/>
          </a:prstGeom>
          <a:noFill/>
          <a:ln>
            <a:noFill/>
          </a:ln>
        </p:spPr>
        <p:txBody>
          <a:bodyPr anchorCtr="0" anchor="t" bIns="0" lIns="0" spcFirstLastPara="1" rIns="0" wrap="square" tIns="0">
            <a:noAutofit/>
          </a:bodyPr>
          <a:lstStyle/>
          <a:p>
            <a:pPr indent="0" lvl="0" marL="0" marR="0" rtl="0" algn="l">
              <a:lnSpc>
                <a:spcPct val="90625"/>
              </a:lnSpc>
              <a:spcBef>
                <a:spcPts val="0"/>
              </a:spcBef>
              <a:spcAft>
                <a:spcPts val="0"/>
              </a:spcAft>
              <a:buClr>
                <a:srgbClr val="373B48"/>
              </a:buClr>
              <a:buSzPts val="1600"/>
              <a:buFont typeface="Aharoni"/>
              <a:buNone/>
            </a:pPr>
            <a:r>
              <a:rPr lang="en-US" sz="1600">
                <a:solidFill>
                  <a:srgbClr val="373B48"/>
                </a:solidFill>
                <a:latin typeface="Aharoni"/>
                <a:ea typeface="Aharoni"/>
                <a:cs typeface="Aharoni"/>
                <a:sym typeface="Aharoni"/>
              </a:rPr>
              <a:t>Holiness Does </a:t>
            </a:r>
            <a:r>
              <a:rPr i="1" lang="en-US" sz="1600">
                <a:solidFill>
                  <a:srgbClr val="373B48"/>
                </a:solidFill>
                <a:latin typeface="Aharoni"/>
                <a:ea typeface="Aharoni"/>
                <a:cs typeface="Aharoni"/>
                <a:sym typeface="Aharoni"/>
              </a:rPr>
              <a:t>Not</a:t>
            </a:r>
            <a:r>
              <a:rPr lang="en-US" sz="1600">
                <a:solidFill>
                  <a:srgbClr val="373B48"/>
                </a:solidFill>
                <a:latin typeface="Aharoni"/>
                <a:ea typeface="Aharoni"/>
                <a:cs typeface="Aharoni"/>
                <a:sym typeface="Aharoni"/>
              </a:rPr>
              <a:t> Begin With…</a:t>
            </a:r>
            <a:endParaRPr sz="1600">
              <a:solidFill>
                <a:schemeClr val="dk1"/>
              </a:solidFill>
              <a:latin typeface="Aharoni"/>
              <a:ea typeface="Aharoni"/>
              <a:cs typeface="Aharoni"/>
              <a:sym typeface="Aharoni"/>
            </a:endParaRPr>
          </a:p>
        </p:txBody>
      </p:sp>
      <p:sp>
        <p:nvSpPr>
          <p:cNvPr id="247" name="Google Shape;247;p26"/>
          <p:cNvSpPr/>
          <p:nvPr/>
        </p:nvSpPr>
        <p:spPr>
          <a:xfrm>
            <a:off x="472901" y="1586091"/>
            <a:ext cx="3954884" cy="632966"/>
          </a:xfrm>
          <a:prstGeom prst="rect">
            <a:avLst/>
          </a:prstGeom>
          <a:noFill/>
          <a:ln>
            <a:noFill/>
          </a:ln>
        </p:spPr>
        <p:txBody>
          <a:bodyPr anchorCtr="0" anchor="t" bIns="0" lIns="0" spcFirstLastPara="1" rIns="0" wrap="square" tIns="0">
            <a:noAutofit/>
          </a:bodyPr>
          <a:lstStyle/>
          <a:p>
            <a:pPr indent="-342900" lvl="0" marL="342900" marR="0" rtl="0" algn="l">
              <a:lnSpc>
                <a:spcPct val="131818"/>
              </a:lnSpc>
              <a:spcBef>
                <a:spcPts val="0"/>
              </a:spcBef>
              <a:spcAft>
                <a:spcPts val="0"/>
              </a:spcAft>
              <a:buClr>
                <a:srgbClr val="52586B"/>
              </a:buClr>
              <a:buSzPts val="1100"/>
              <a:buFont typeface="Funnel Sans"/>
              <a:buChar char="•"/>
            </a:pPr>
            <a:r>
              <a:rPr lang="en-US" sz="1100">
                <a:solidFill>
                  <a:srgbClr val="52586B"/>
                </a:solidFill>
                <a:latin typeface="Funnel Sans"/>
                <a:ea typeface="Funnel Sans"/>
                <a:cs typeface="Funnel Sans"/>
                <a:sym typeface="Funnel Sans"/>
              </a:rPr>
              <a:t>Dress codes or external standards</a:t>
            </a:r>
            <a:endParaRPr sz="1100">
              <a:solidFill>
                <a:schemeClr val="dk1"/>
              </a:solidFill>
              <a:latin typeface="Calibri"/>
              <a:ea typeface="Calibri"/>
              <a:cs typeface="Calibri"/>
              <a:sym typeface="Calibri"/>
            </a:endParaRPr>
          </a:p>
          <a:p>
            <a:pPr indent="-342900" lvl="0" marL="342900" marR="0" rtl="0" algn="l">
              <a:lnSpc>
                <a:spcPct val="131818"/>
              </a:lnSpc>
              <a:spcBef>
                <a:spcPts val="0"/>
              </a:spcBef>
              <a:spcAft>
                <a:spcPts val="0"/>
              </a:spcAft>
              <a:buClr>
                <a:srgbClr val="52586B"/>
              </a:buClr>
              <a:buSzPts val="1100"/>
              <a:buFont typeface="Funnel Sans"/>
              <a:buChar char="•"/>
            </a:pPr>
            <a:r>
              <a:rPr lang="en-US" sz="1100">
                <a:solidFill>
                  <a:srgbClr val="52586B"/>
                </a:solidFill>
                <a:latin typeface="Funnel Sans"/>
                <a:ea typeface="Funnel Sans"/>
                <a:cs typeface="Funnel Sans"/>
                <a:sym typeface="Funnel Sans"/>
              </a:rPr>
              <a:t>Religious rules and regulations</a:t>
            </a:r>
            <a:endParaRPr sz="1100">
              <a:solidFill>
                <a:schemeClr val="dk1"/>
              </a:solidFill>
              <a:latin typeface="Calibri"/>
              <a:ea typeface="Calibri"/>
              <a:cs typeface="Calibri"/>
              <a:sym typeface="Calibri"/>
            </a:endParaRPr>
          </a:p>
          <a:p>
            <a:pPr indent="-342900" lvl="0" marL="342900" marR="0" rtl="0" algn="l">
              <a:lnSpc>
                <a:spcPct val="131818"/>
              </a:lnSpc>
              <a:spcBef>
                <a:spcPts val="0"/>
              </a:spcBef>
              <a:spcAft>
                <a:spcPts val="0"/>
              </a:spcAft>
              <a:buClr>
                <a:srgbClr val="52586B"/>
              </a:buClr>
              <a:buSzPts val="1100"/>
              <a:buFont typeface="Funnel Sans"/>
              <a:buChar char="•"/>
            </a:pPr>
            <a:r>
              <a:rPr lang="en-US" sz="1100">
                <a:solidFill>
                  <a:srgbClr val="52586B"/>
                </a:solidFill>
                <a:latin typeface="Funnel Sans"/>
                <a:ea typeface="Funnel Sans"/>
                <a:cs typeface="Funnel Sans"/>
                <a:sym typeface="Funnel Sans"/>
              </a:rPr>
              <a:t>Cultural expectations of any era</a:t>
            </a:r>
            <a:endParaRPr sz="1100">
              <a:solidFill>
                <a:schemeClr val="dk1"/>
              </a:solidFill>
              <a:latin typeface="Calibri"/>
              <a:ea typeface="Calibri"/>
              <a:cs typeface="Calibri"/>
              <a:sym typeface="Calibri"/>
            </a:endParaRPr>
          </a:p>
        </p:txBody>
      </p:sp>
      <p:sp>
        <p:nvSpPr>
          <p:cNvPr id="248" name="Google Shape;248;p26"/>
          <p:cNvSpPr/>
          <p:nvPr/>
        </p:nvSpPr>
        <p:spPr>
          <a:xfrm>
            <a:off x="472901" y="2320409"/>
            <a:ext cx="3954884" cy="369391"/>
          </a:xfrm>
          <a:prstGeom prst="rect">
            <a:avLst/>
          </a:prstGeom>
          <a:noFill/>
          <a:ln>
            <a:noFill/>
          </a:ln>
        </p:spPr>
        <p:txBody>
          <a:bodyPr anchorCtr="0" anchor="t" bIns="0" lIns="0" spcFirstLastPara="1" rIns="0" wrap="square" tIns="0">
            <a:noAutofit/>
          </a:bodyPr>
          <a:lstStyle/>
          <a:p>
            <a:pPr indent="0" lvl="0" marL="0" marR="0" rtl="0" algn="l">
              <a:lnSpc>
                <a:spcPct val="120833"/>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These things have their place, but they are </a:t>
            </a:r>
            <a:r>
              <a:rPr i="1" lang="en-US" sz="1200">
                <a:solidFill>
                  <a:srgbClr val="52586B"/>
                </a:solidFill>
                <a:latin typeface="Funnel Sans"/>
                <a:ea typeface="Funnel Sans"/>
                <a:cs typeface="Funnel Sans"/>
                <a:sym typeface="Funnel Sans"/>
              </a:rPr>
              <a:t>downstream</a:t>
            </a:r>
            <a:r>
              <a:rPr lang="en-US" sz="1200">
                <a:solidFill>
                  <a:srgbClr val="52586B"/>
                </a:solidFill>
                <a:latin typeface="Funnel Sans"/>
                <a:ea typeface="Funnel Sans"/>
                <a:cs typeface="Funnel Sans"/>
                <a:sym typeface="Funnel Sans"/>
              </a:rPr>
              <a:t> — they are never the source.</a:t>
            </a:r>
            <a:endParaRPr sz="1200">
              <a:solidFill>
                <a:schemeClr val="dk1"/>
              </a:solidFill>
              <a:latin typeface="Calibri"/>
              <a:ea typeface="Calibri"/>
              <a:cs typeface="Calibri"/>
              <a:sym typeface="Calibri"/>
            </a:endParaRPr>
          </a:p>
        </p:txBody>
      </p:sp>
      <p:sp>
        <p:nvSpPr>
          <p:cNvPr id="249" name="Google Shape;249;p26"/>
          <p:cNvSpPr/>
          <p:nvPr/>
        </p:nvSpPr>
        <p:spPr>
          <a:xfrm>
            <a:off x="4635847" y="1176070"/>
            <a:ext cx="4125144" cy="1615083"/>
          </a:xfrm>
          <a:prstGeom prst="roundRect">
            <a:avLst>
              <a:gd fmla="val 5271"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0" name="Google Shape;250;p26"/>
          <p:cNvSpPr/>
          <p:nvPr/>
        </p:nvSpPr>
        <p:spPr>
          <a:xfrm>
            <a:off x="4754017" y="1288733"/>
            <a:ext cx="2433935" cy="184696"/>
          </a:xfrm>
          <a:prstGeom prst="rect">
            <a:avLst/>
          </a:prstGeom>
          <a:noFill/>
          <a:ln>
            <a:noFill/>
          </a:ln>
        </p:spPr>
        <p:txBody>
          <a:bodyPr anchorCtr="0" anchor="t" bIns="0" lIns="0" spcFirstLastPara="1" rIns="0" wrap="square" tIns="0">
            <a:noAutofit/>
          </a:bodyPr>
          <a:lstStyle/>
          <a:p>
            <a:pPr indent="0" lvl="0" marL="0" marR="0" rtl="0" algn="l">
              <a:lnSpc>
                <a:spcPct val="90625"/>
              </a:lnSpc>
              <a:spcBef>
                <a:spcPts val="0"/>
              </a:spcBef>
              <a:spcAft>
                <a:spcPts val="0"/>
              </a:spcAft>
              <a:buClr>
                <a:srgbClr val="FFFFFF"/>
              </a:buClr>
              <a:buSzPts val="1600"/>
              <a:buFont typeface="Aharoni"/>
              <a:buNone/>
            </a:pPr>
            <a:r>
              <a:rPr lang="en-US" sz="1600">
                <a:solidFill>
                  <a:srgbClr val="FFFFFF"/>
                </a:solidFill>
                <a:latin typeface="Aharoni"/>
                <a:ea typeface="Aharoni"/>
                <a:cs typeface="Aharoni"/>
                <a:sym typeface="Aharoni"/>
              </a:rPr>
              <a:t>Holiness Begins With </a:t>
            </a:r>
            <a:r>
              <a:rPr b="1" lang="en-US" sz="1600">
                <a:solidFill>
                  <a:srgbClr val="FFFFFF"/>
                </a:solidFill>
                <a:latin typeface="Aharoni"/>
                <a:ea typeface="Aharoni"/>
                <a:cs typeface="Aharoni"/>
                <a:sym typeface="Aharoni"/>
              </a:rPr>
              <a:t>God Himself</a:t>
            </a:r>
            <a:endParaRPr sz="1600">
              <a:solidFill>
                <a:schemeClr val="dk1"/>
              </a:solidFill>
              <a:latin typeface="Aharoni"/>
              <a:ea typeface="Aharoni"/>
              <a:cs typeface="Aharoni"/>
              <a:sym typeface="Aharoni"/>
            </a:endParaRPr>
          </a:p>
        </p:txBody>
      </p:sp>
      <p:sp>
        <p:nvSpPr>
          <p:cNvPr id="251" name="Google Shape;251;p26"/>
          <p:cNvSpPr/>
          <p:nvPr/>
        </p:nvSpPr>
        <p:spPr>
          <a:xfrm>
            <a:off x="4754017" y="1586091"/>
            <a:ext cx="3888804" cy="632966"/>
          </a:xfrm>
          <a:prstGeom prst="rect">
            <a:avLst/>
          </a:prstGeom>
          <a:noFill/>
          <a:ln>
            <a:noFill/>
          </a:ln>
        </p:spPr>
        <p:txBody>
          <a:bodyPr anchorCtr="0" anchor="t" bIns="0" lIns="0" spcFirstLastPara="1" rIns="0" wrap="square" tIns="0">
            <a:noAutofit/>
          </a:bodyPr>
          <a:lstStyle/>
          <a:p>
            <a:pPr indent="-342900" lvl="0" marL="342900" marR="0" rtl="0" algn="l">
              <a:lnSpc>
                <a:spcPct val="131818"/>
              </a:lnSpc>
              <a:spcBef>
                <a:spcPts val="0"/>
              </a:spcBef>
              <a:spcAft>
                <a:spcPts val="0"/>
              </a:spcAft>
              <a:buClr>
                <a:srgbClr val="FFFFFF"/>
              </a:buClr>
              <a:buSzPts val="1100"/>
              <a:buFont typeface="Funnel Sans"/>
              <a:buChar char="•"/>
            </a:pPr>
            <a:r>
              <a:rPr lang="en-US" sz="1100">
                <a:solidFill>
                  <a:srgbClr val="FFFFFF"/>
                </a:solidFill>
                <a:latin typeface="Funnel Sans"/>
                <a:ea typeface="Funnel Sans"/>
                <a:cs typeface="Funnel Sans"/>
                <a:sym typeface="Funnel Sans"/>
              </a:rPr>
              <a:t>Holy in His nature</a:t>
            </a:r>
            <a:endParaRPr sz="1100">
              <a:solidFill>
                <a:schemeClr val="dk1"/>
              </a:solidFill>
              <a:latin typeface="Calibri"/>
              <a:ea typeface="Calibri"/>
              <a:cs typeface="Calibri"/>
              <a:sym typeface="Calibri"/>
            </a:endParaRPr>
          </a:p>
          <a:p>
            <a:pPr indent="-342900" lvl="0" marL="342900" marR="0" rtl="0" algn="l">
              <a:lnSpc>
                <a:spcPct val="131818"/>
              </a:lnSpc>
              <a:spcBef>
                <a:spcPts val="0"/>
              </a:spcBef>
              <a:spcAft>
                <a:spcPts val="0"/>
              </a:spcAft>
              <a:buClr>
                <a:srgbClr val="FFFFFF"/>
              </a:buClr>
              <a:buSzPts val="1100"/>
              <a:buFont typeface="Funnel Sans"/>
              <a:buChar char="•"/>
            </a:pPr>
            <a:r>
              <a:rPr lang="en-US" sz="1100">
                <a:solidFill>
                  <a:srgbClr val="FFFFFF"/>
                </a:solidFill>
                <a:latin typeface="Funnel Sans"/>
                <a:ea typeface="Funnel Sans"/>
                <a:cs typeface="Funnel Sans"/>
                <a:sym typeface="Funnel Sans"/>
              </a:rPr>
              <a:t>Pure in His character</a:t>
            </a:r>
            <a:endParaRPr sz="1100">
              <a:solidFill>
                <a:schemeClr val="dk1"/>
              </a:solidFill>
              <a:latin typeface="Calibri"/>
              <a:ea typeface="Calibri"/>
              <a:cs typeface="Calibri"/>
              <a:sym typeface="Calibri"/>
            </a:endParaRPr>
          </a:p>
          <a:p>
            <a:pPr indent="-342900" lvl="0" marL="342900" marR="0" rtl="0" algn="l">
              <a:lnSpc>
                <a:spcPct val="131818"/>
              </a:lnSpc>
              <a:spcBef>
                <a:spcPts val="0"/>
              </a:spcBef>
              <a:spcAft>
                <a:spcPts val="0"/>
              </a:spcAft>
              <a:buClr>
                <a:srgbClr val="FFFFFF"/>
              </a:buClr>
              <a:buSzPts val="1100"/>
              <a:buFont typeface="Funnel Sans"/>
              <a:buChar char="•"/>
            </a:pPr>
            <a:r>
              <a:rPr lang="en-US" sz="1100">
                <a:solidFill>
                  <a:srgbClr val="FFFFFF"/>
                </a:solidFill>
                <a:latin typeface="Funnel Sans"/>
                <a:ea typeface="Funnel Sans"/>
                <a:cs typeface="Funnel Sans"/>
                <a:sym typeface="Funnel Sans"/>
              </a:rPr>
              <a:t>Perfect in His being</a:t>
            </a:r>
            <a:endParaRPr sz="1100">
              <a:solidFill>
                <a:schemeClr val="dk1"/>
              </a:solidFill>
              <a:latin typeface="Calibri"/>
              <a:ea typeface="Calibri"/>
              <a:cs typeface="Calibri"/>
              <a:sym typeface="Calibri"/>
            </a:endParaRPr>
          </a:p>
        </p:txBody>
      </p:sp>
      <p:sp>
        <p:nvSpPr>
          <p:cNvPr id="252" name="Google Shape;252;p26"/>
          <p:cNvSpPr/>
          <p:nvPr/>
        </p:nvSpPr>
        <p:spPr>
          <a:xfrm>
            <a:off x="4754017" y="2320409"/>
            <a:ext cx="3888804" cy="369391"/>
          </a:xfrm>
          <a:prstGeom prst="rect">
            <a:avLst/>
          </a:prstGeom>
          <a:noFill/>
          <a:ln>
            <a:noFill/>
          </a:ln>
        </p:spPr>
        <p:txBody>
          <a:bodyPr anchorCtr="0" anchor="t" bIns="0" lIns="0" spcFirstLastPara="1" rIns="0" wrap="square" tIns="0">
            <a:noAutofit/>
          </a:bodyPr>
          <a:lstStyle/>
          <a:p>
            <a:pPr indent="0" lvl="0" marL="0" marR="0" rtl="0" algn="l">
              <a:lnSpc>
                <a:spcPct val="120833"/>
              </a:lnSpc>
              <a:spcBef>
                <a:spcPts val="0"/>
              </a:spcBef>
              <a:spcAft>
                <a:spcPts val="0"/>
              </a:spcAft>
              <a:buClr>
                <a:srgbClr val="FFFFFF"/>
              </a:buClr>
              <a:buSzPts val="1200"/>
              <a:buFont typeface="Funnel Sans"/>
              <a:buNone/>
            </a:pPr>
            <a:r>
              <a:rPr lang="en-US" sz="1200">
                <a:solidFill>
                  <a:srgbClr val="FFFFFF"/>
                </a:solidFill>
                <a:latin typeface="Funnel Sans"/>
                <a:ea typeface="Funnel Sans"/>
                <a:cs typeface="Funnel Sans"/>
                <a:sym typeface="Funnel Sans"/>
              </a:rPr>
              <a:t>And from that unshakeable reality, He calls every one of His people: </a:t>
            </a:r>
            <a:r>
              <a:rPr b="1" lang="en-US" sz="1200">
                <a:solidFill>
                  <a:srgbClr val="FFFFFF"/>
                </a:solidFill>
                <a:latin typeface="Funnel Sans"/>
                <a:ea typeface="Funnel Sans"/>
                <a:cs typeface="Funnel Sans"/>
                <a:sym typeface="Funnel Sans"/>
              </a:rPr>
              <a:t>"Be ye holy; for I am holy."</a:t>
            </a:r>
            <a:endParaRPr sz="1200">
              <a:solidFill>
                <a:schemeClr val="dk1"/>
              </a:solidFill>
              <a:latin typeface="Calibri"/>
              <a:ea typeface="Calibri"/>
              <a:cs typeface="Calibri"/>
              <a:sym typeface="Calibri"/>
            </a:endParaRPr>
          </a:p>
        </p:txBody>
      </p:sp>
      <p:sp>
        <p:nvSpPr>
          <p:cNvPr id="253" name="Google Shape;253;p26"/>
          <p:cNvSpPr/>
          <p:nvPr/>
        </p:nvSpPr>
        <p:spPr>
          <a:xfrm>
            <a:off x="472902" y="2924444"/>
            <a:ext cx="8198198" cy="304859"/>
          </a:xfrm>
          <a:prstGeom prst="rect">
            <a:avLst/>
          </a:prstGeom>
          <a:noFill/>
          <a:ln>
            <a:noFill/>
          </a:ln>
        </p:spPr>
        <p:txBody>
          <a:bodyPr anchorCtr="0" anchor="t" bIns="0" lIns="0" spcFirstLastPara="1" rIns="0" wrap="square" tIns="0">
            <a:noAutofit/>
          </a:bodyPr>
          <a:lstStyle/>
          <a:p>
            <a:pPr indent="0" lvl="0" marL="0" marR="0" rtl="0" algn="l">
              <a:lnSpc>
                <a:spcPct val="103571"/>
              </a:lnSpc>
              <a:spcBef>
                <a:spcPts val="0"/>
              </a:spcBef>
              <a:spcAft>
                <a:spcPts val="0"/>
              </a:spcAft>
              <a:buClr>
                <a:srgbClr val="52586B"/>
              </a:buClr>
              <a:buSzPts val="1400"/>
              <a:buFont typeface="Funnel Sans"/>
              <a:buNone/>
            </a:pPr>
            <a:r>
              <a:rPr lang="en-US" sz="1400">
                <a:solidFill>
                  <a:srgbClr val="52586B"/>
                </a:solidFill>
                <a:latin typeface="Funnel Sans"/>
                <a:ea typeface="Funnel Sans"/>
                <a:cs typeface="Funnel Sans"/>
                <a:sym typeface="Funnel Sans"/>
              </a:rPr>
              <a:t>If we truly see God, we will not resist holiness. We will </a:t>
            </a:r>
            <a:r>
              <a:rPr b="1" lang="en-US" sz="1400">
                <a:solidFill>
                  <a:srgbClr val="52586B"/>
                </a:solidFill>
                <a:latin typeface="Funnel Sans"/>
                <a:ea typeface="Funnel Sans"/>
                <a:cs typeface="Funnel Sans"/>
                <a:sym typeface="Funnel Sans"/>
              </a:rPr>
              <a:t>pursue it</a:t>
            </a:r>
            <a:r>
              <a:rPr lang="en-US" sz="1400">
                <a:solidFill>
                  <a:srgbClr val="52586B"/>
                </a:solidFill>
                <a:latin typeface="Funnel Sans"/>
                <a:ea typeface="Funnel Sans"/>
                <a:cs typeface="Funnel Sans"/>
                <a:sym typeface="Funnel Sans"/>
              </a:rPr>
              <a:t>. Because holiness is not losing </a:t>
            </a:r>
            <a:endParaRPr/>
          </a:p>
          <a:p>
            <a:pPr indent="0" lvl="0" marL="0" marR="0" rtl="0" algn="l">
              <a:lnSpc>
                <a:spcPct val="103571"/>
              </a:lnSpc>
              <a:spcBef>
                <a:spcPts val="0"/>
              </a:spcBef>
              <a:spcAft>
                <a:spcPts val="0"/>
              </a:spcAft>
              <a:buClr>
                <a:srgbClr val="52586B"/>
              </a:buClr>
              <a:buSzPts val="1400"/>
              <a:buFont typeface="Funnel Sans"/>
              <a:buNone/>
            </a:pPr>
            <a:r>
              <a:rPr lang="en-US" sz="1400">
                <a:solidFill>
                  <a:srgbClr val="52586B"/>
                </a:solidFill>
                <a:latin typeface="Funnel Sans"/>
                <a:ea typeface="Funnel Sans"/>
                <a:cs typeface="Funnel Sans"/>
                <a:sym typeface="Funnel Sans"/>
              </a:rPr>
              <a:t>Something, it is </a:t>
            </a:r>
            <a:r>
              <a:rPr i="1" lang="en-US" sz="1400">
                <a:solidFill>
                  <a:srgbClr val="52586B"/>
                </a:solidFill>
                <a:latin typeface="Funnel Sans"/>
                <a:ea typeface="Funnel Sans"/>
                <a:cs typeface="Funnel Sans"/>
                <a:sym typeface="Funnel Sans"/>
              </a:rPr>
              <a:t>becoming like Him.</a:t>
            </a:r>
            <a:endParaRPr sz="1400">
              <a:solidFill>
                <a:schemeClr val="dk1"/>
              </a:solidFill>
              <a:latin typeface="Calibri"/>
              <a:ea typeface="Calibri"/>
              <a:cs typeface="Calibri"/>
              <a:sym typeface="Calibri"/>
            </a:endParaRPr>
          </a:p>
        </p:txBody>
      </p:sp>
      <p:sp>
        <p:nvSpPr>
          <p:cNvPr id="254" name="Google Shape;254;p26"/>
          <p:cNvSpPr/>
          <p:nvPr/>
        </p:nvSpPr>
        <p:spPr>
          <a:xfrm>
            <a:off x="472901" y="2917880"/>
            <a:ext cx="14288" cy="438150"/>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5" name="Google Shape;255;p26"/>
          <p:cNvSpPr/>
          <p:nvPr/>
        </p:nvSpPr>
        <p:spPr>
          <a:xfrm>
            <a:off x="472901" y="3638691"/>
            <a:ext cx="8198197" cy="152943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Holiness is not what we do to reach God.  Holiness is what we become when we truly see Him.</a:t>
            </a:r>
            <a:endParaRPr sz="24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preencoded.png" id="261" name="Google Shape;261;p27"/>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262" name="Google Shape;262;p27"/>
          <p:cNvSpPr/>
          <p:nvPr/>
        </p:nvSpPr>
        <p:spPr>
          <a:xfrm>
            <a:off x="0" y="0"/>
            <a:ext cx="9144000" cy="5143500"/>
          </a:xfrm>
          <a:prstGeom prst="rect">
            <a:avLst/>
          </a:prstGeom>
          <a:solidFill>
            <a:srgbClr val="FFFFFF">
              <a:alpha val="85098"/>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27"/>
          <p:cNvSpPr/>
          <p:nvPr/>
        </p:nvSpPr>
        <p:spPr>
          <a:xfrm>
            <a:off x="540023" y="1700081"/>
            <a:ext cx="5445844" cy="482203"/>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373B48"/>
              </a:buClr>
              <a:buSzPts val="3000"/>
              <a:buFont typeface="Mona Sans SemiBold"/>
              <a:buNone/>
            </a:pPr>
            <a:r>
              <a:rPr b="1" lang="en-US" sz="3000">
                <a:solidFill>
                  <a:srgbClr val="373B48"/>
                </a:solidFill>
                <a:latin typeface="Mona Sans SemiBold"/>
                <a:ea typeface="Mona Sans SemiBold"/>
                <a:cs typeface="Mona Sans SemiBold"/>
                <a:sym typeface="Mona Sans SemiBold"/>
              </a:rPr>
              <a:t>We are Called to Reflect His Holiness </a:t>
            </a:r>
            <a:endParaRPr/>
          </a:p>
          <a:p>
            <a:pPr indent="0" lvl="0" marL="0" marR="0" rtl="0" algn="l">
              <a:lnSpc>
                <a:spcPct val="125000"/>
              </a:lnSpc>
              <a:spcBef>
                <a:spcPts val="0"/>
              </a:spcBef>
              <a:spcAft>
                <a:spcPts val="0"/>
              </a:spcAft>
              <a:buClr>
                <a:srgbClr val="373B48"/>
              </a:buClr>
              <a:buSzPts val="3000"/>
              <a:buFont typeface="Mona Sans SemiBold"/>
              <a:buNone/>
            </a:pPr>
            <a:r>
              <a:rPr b="1" lang="en-US" sz="3000">
                <a:solidFill>
                  <a:srgbClr val="373B48"/>
                </a:solidFill>
                <a:latin typeface="Mona Sans SemiBold"/>
                <a:ea typeface="Mona Sans SemiBold"/>
                <a:cs typeface="Mona Sans SemiBold"/>
                <a:sym typeface="Mona Sans SemiBold"/>
              </a:rPr>
              <a:t>(Seperateness)</a:t>
            </a:r>
            <a:endParaRPr b="1" sz="3000">
              <a:solidFill>
                <a:schemeClr val="dk1"/>
              </a:solidFill>
              <a:latin typeface="Calibri"/>
              <a:ea typeface="Calibri"/>
              <a:cs typeface="Calibri"/>
              <a:sym typeface="Calibri"/>
            </a:endParaRPr>
          </a:p>
        </p:txBody>
      </p:sp>
      <p:sp>
        <p:nvSpPr>
          <p:cNvPr id="264" name="Google Shape;264;p27"/>
          <p:cNvSpPr/>
          <p:nvPr/>
        </p:nvSpPr>
        <p:spPr>
          <a:xfrm>
            <a:off x="655736" y="3138785"/>
            <a:ext cx="7832527" cy="493812"/>
          </a:xfrm>
          <a:prstGeom prst="rect">
            <a:avLst/>
          </a:prstGeom>
          <a:noFill/>
          <a:ln>
            <a:noFill/>
          </a:ln>
        </p:spPr>
        <p:txBody>
          <a:bodyPr anchorCtr="0" anchor="t" bIns="0" lIns="0" spcFirstLastPara="1" rIns="0" wrap="square" tIns="0">
            <a:noAutofit/>
          </a:bodyPr>
          <a:lstStyle/>
          <a:p>
            <a:pPr indent="0" lvl="0" marL="0" marR="0" rtl="0" algn="l">
              <a:lnSpc>
                <a:spcPct val="118750"/>
              </a:lnSpc>
              <a:spcBef>
                <a:spcPts val="0"/>
              </a:spcBef>
              <a:spcAft>
                <a:spcPts val="0"/>
              </a:spcAft>
              <a:buClr>
                <a:srgbClr val="52586B"/>
              </a:buClr>
              <a:buSzPts val="1600"/>
              <a:buFont typeface="Funnel Sans"/>
              <a:buNone/>
            </a:pPr>
            <a:r>
              <a:rPr lang="en-US" sz="1600">
                <a:solidFill>
                  <a:srgbClr val="52586B"/>
                </a:solidFill>
                <a:latin typeface="Funnel Sans"/>
                <a:ea typeface="Funnel Sans"/>
                <a:cs typeface="Funnel Sans"/>
                <a:sym typeface="Funnel Sans"/>
              </a:rPr>
              <a:t>"But as he which hath called you is holy, so be ye holy in all manner of conversation; Because it is written, </a:t>
            </a:r>
            <a:r>
              <a:rPr b="1" lang="en-US" sz="1600">
                <a:solidFill>
                  <a:srgbClr val="52586B"/>
                </a:solidFill>
                <a:latin typeface="Funnel Sans"/>
                <a:ea typeface="Funnel Sans"/>
                <a:cs typeface="Funnel Sans"/>
                <a:sym typeface="Funnel Sans"/>
              </a:rPr>
              <a:t>Be ye holy</a:t>
            </a:r>
            <a:r>
              <a:rPr lang="en-US" sz="1600">
                <a:solidFill>
                  <a:srgbClr val="52586B"/>
                </a:solidFill>
                <a:latin typeface="Funnel Sans"/>
                <a:ea typeface="Funnel Sans"/>
                <a:cs typeface="Funnel Sans"/>
                <a:sym typeface="Funnel Sans"/>
              </a:rPr>
              <a:t>; for I am holy." — 1 Peter 1:15–16 (KJV)</a:t>
            </a:r>
            <a:endParaRPr sz="1600">
              <a:solidFill>
                <a:schemeClr val="dk1"/>
              </a:solidFill>
              <a:latin typeface="Calibri"/>
              <a:ea typeface="Calibri"/>
              <a:cs typeface="Calibri"/>
              <a:sym typeface="Calibri"/>
            </a:endParaRPr>
          </a:p>
        </p:txBody>
      </p:sp>
      <p:sp>
        <p:nvSpPr>
          <p:cNvPr id="265" name="Google Shape;265;p27"/>
          <p:cNvSpPr/>
          <p:nvPr/>
        </p:nvSpPr>
        <p:spPr>
          <a:xfrm>
            <a:off x="540023" y="2965252"/>
            <a:ext cx="19050" cy="840879"/>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8"/>
          <p:cNvSpPr/>
          <p:nvPr/>
        </p:nvSpPr>
        <p:spPr>
          <a:xfrm>
            <a:off x="1067619" y="826565"/>
            <a:ext cx="7008763" cy="768400"/>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373B48"/>
              </a:buClr>
              <a:buSzPts val="2400"/>
              <a:buFont typeface="Aharoni"/>
              <a:buNone/>
            </a:pPr>
            <a:r>
              <a:rPr b="1" lang="en-US" sz="2400">
                <a:solidFill>
                  <a:srgbClr val="373B48"/>
                </a:solidFill>
                <a:latin typeface="Aharoni"/>
                <a:ea typeface="Aharoni"/>
                <a:cs typeface="Aharoni"/>
                <a:sym typeface="Aharoni"/>
              </a:rPr>
              <a:t>I Peter </a:t>
            </a:r>
            <a:r>
              <a:rPr b="1" lang="en-US" sz="3200">
                <a:solidFill>
                  <a:srgbClr val="373B48"/>
                </a:solidFill>
                <a:latin typeface="Aharoni"/>
                <a:ea typeface="Aharoni"/>
                <a:cs typeface="Aharoni"/>
                <a:sym typeface="Aharoni"/>
              </a:rPr>
              <a:t>1:15</a:t>
            </a:r>
            <a:endParaRPr b="1" sz="2400">
              <a:solidFill>
                <a:schemeClr val="dk1"/>
              </a:solidFill>
              <a:latin typeface="Aharoni"/>
              <a:ea typeface="Aharoni"/>
              <a:cs typeface="Aharoni"/>
              <a:sym typeface="Aharoni"/>
            </a:endParaRPr>
          </a:p>
        </p:txBody>
      </p:sp>
      <p:sp>
        <p:nvSpPr>
          <p:cNvPr id="272" name="Google Shape;272;p28"/>
          <p:cNvSpPr/>
          <p:nvPr/>
        </p:nvSpPr>
        <p:spPr>
          <a:xfrm>
            <a:off x="979140" y="1301055"/>
            <a:ext cx="3531394" cy="3456757"/>
          </a:xfrm>
          <a:prstGeom prst="roundRect">
            <a:avLst>
              <a:gd fmla="val 3143"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28"/>
          <p:cNvSpPr/>
          <p:nvPr/>
        </p:nvSpPr>
        <p:spPr>
          <a:xfrm>
            <a:off x="1102072" y="1551381"/>
            <a:ext cx="3285530" cy="38427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2000"/>
              <a:buFont typeface="Arial"/>
              <a:buNone/>
            </a:pPr>
            <a:r>
              <a:rPr b="1" lang="en-US" sz="2000">
                <a:solidFill>
                  <a:srgbClr val="FFFFFF"/>
                </a:solidFill>
                <a:latin typeface="Arial"/>
                <a:ea typeface="Arial"/>
                <a:cs typeface="Arial"/>
                <a:sym typeface="Arial"/>
              </a:rPr>
              <a:t>The Command Is Grounded in God's Character</a:t>
            </a:r>
            <a:endParaRPr b="1" sz="2000">
              <a:solidFill>
                <a:schemeClr val="dk1"/>
              </a:solidFill>
              <a:latin typeface="Arial"/>
              <a:ea typeface="Arial"/>
              <a:cs typeface="Arial"/>
              <a:sym typeface="Arial"/>
            </a:endParaRPr>
          </a:p>
        </p:txBody>
      </p:sp>
      <p:sp>
        <p:nvSpPr>
          <p:cNvPr id="274" name="Google Shape;274;p28"/>
          <p:cNvSpPr/>
          <p:nvPr/>
        </p:nvSpPr>
        <p:spPr>
          <a:xfrm>
            <a:off x="1102072" y="2232839"/>
            <a:ext cx="3285530" cy="883295"/>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600"/>
              <a:buFont typeface="Funnel Sans"/>
              <a:buNone/>
            </a:pPr>
            <a:r>
              <a:rPr lang="en-US" sz="1600">
                <a:solidFill>
                  <a:srgbClr val="FFFFFF"/>
                </a:solidFill>
                <a:latin typeface="Funnel Sans"/>
                <a:ea typeface="Funnel Sans"/>
                <a:cs typeface="Funnel Sans"/>
                <a:sym typeface="Funnel Sans"/>
              </a:rPr>
              <a:t>Notice carefully what God does not say. He does not say, "Be holy because your church is holy." He does not say, "Be holy because your pastor is holy." He says with unmistakable clarity: </a:t>
            </a:r>
            <a:r>
              <a:rPr b="1" lang="en-US" sz="1600">
                <a:solidFill>
                  <a:srgbClr val="FFFFFF"/>
                </a:solidFill>
                <a:latin typeface="Funnel Sans"/>
                <a:ea typeface="Funnel Sans"/>
                <a:cs typeface="Funnel Sans"/>
                <a:sym typeface="Funnel Sans"/>
              </a:rPr>
              <a:t>"Be ye holy; for I am holy."</a:t>
            </a:r>
            <a:r>
              <a:rPr lang="en-US" sz="1600">
                <a:solidFill>
                  <a:srgbClr val="FFFFFF"/>
                </a:solidFill>
                <a:latin typeface="Funnel Sans"/>
                <a:ea typeface="Funnel Sans"/>
                <a:cs typeface="Funnel Sans"/>
                <a:sym typeface="Funnel Sans"/>
              </a:rPr>
              <a:t> The source of the command is the character of God Himself.</a:t>
            </a:r>
            <a:endParaRPr sz="1600">
              <a:solidFill>
                <a:schemeClr val="dk1"/>
              </a:solidFill>
              <a:latin typeface="Calibri"/>
              <a:ea typeface="Calibri"/>
              <a:cs typeface="Calibri"/>
              <a:sym typeface="Calibri"/>
            </a:endParaRPr>
          </a:p>
        </p:txBody>
      </p:sp>
      <p:sp>
        <p:nvSpPr>
          <p:cNvPr id="275" name="Google Shape;275;p28"/>
          <p:cNvSpPr/>
          <p:nvPr/>
        </p:nvSpPr>
        <p:spPr>
          <a:xfrm>
            <a:off x="4859872" y="2947952"/>
            <a:ext cx="3685947" cy="1509748"/>
          </a:xfrm>
          <a:prstGeom prst="rect">
            <a:avLst/>
          </a:prstGeom>
          <a:noFill/>
          <a:ln>
            <a:noFill/>
          </a:ln>
        </p:spPr>
        <p:txBody>
          <a:bodyPr anchorCtr="0" anchor="t" bIns="0" lIns="0" spcFirstLastPara="1" rIns="0" wrap="square" tIns="0">
            <a:noAutofit/>
          </a:bodyPr>
          <a:lstStyle/>
          <a:p>
            <a:pPr indent="0" lvl="0" marL="0" marR="0" rtl="0" algn="l">
              <a:lnSpc>
                <a:spcPct val="96428"/>
              </a:lnSpc>
              <a:spcBef>
                <a:spcPts val="0"/>
              </a:spcBef>
              <a:spcAft>
                <a:spcPts val="0"/>
              </a:spcAft>
              <a:buClr>
                <a:schemeClr val="dk1"/>
              </a:buClr>
              <a:buSzPts val="1400"/>
              <a:buFont typeface="Funnel Sans"/>
              <a:buNone/>
            </a:pPr>
            <a:r>
              <a:rPr lang="en-US" sz="1400">
                <a:solidFill>
                  <a:schemeClr val="dk1"/>
                </a:solidFill>
                <a:latin typeface="Funnel Sans"/>
                <a:ea typeface="Funnel Sans"/>
                <a:cs typeface="Funnel Sans"/>
                <a:sym typeface="Funnel Sans"/>
              </a:rPr>
              <a:t>Holiness does not begin with culture, preference, the Church, or organizational policy. Holiness begins with God, and flows outward from Him to His people, His Church, and the world He is redeeming.</a:t>
            </a:r>
            <a:endParaRPr sz="1400">
              <a:solidFill>
                <a:schemeClr val="dk1"/>
              </a:solidFill>
              <a:latin typeface="Calibri"/>
              <a:ea typeface="Calibri"/>
              <a:cs typeface="Calibri"/>
              <a:sym typeface="Calibri"/>
            </a:endParaRPr>
          </a:p>
        </p:txBody>
      </p:sp>
      <p:sp>
        <p:nvSpPr>
          <p:cNvPr id="276" name="Google Shape;276;p28"/>
          <p:cNvSpPr/>
          <p:nvPr/>
        </p:nvSpPr>
        <p:spPr>
          <a:xfrm>
            <a:off x="4957846" y="1720120"/>
            <a:ext cx="2832422" cy="192137"/>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373B48"/>
              </a:buClr>
              <a:buSzPts val="1400"/>
              <a:buFont typeface="Arial"/>
              <a:buNone/>
            </a:pPr>
            <a:r>
              <a:rPr b="1" lang="en-US" sz="1400">
                <a:solidFill>
                  <a:srgbClr val="373B48"/>
                </a:solidFill>
                <a:latin typeface="Arial"/>
                <a:ea typeface="Arial"/>
                <a:cs typeface="Arial"/>
                <a:sym typeface="Arial"/>
              </a:rPr>
              <a:t>IS</a:t>
            </a:r>
            <a:r>
              <a:rPr b="1" lang="en-US" sz="1600">
                <a:solidFill>
                  <a:srgbClr val="373B48"/>
                </a:solidFill>
                <a:latin typeface="Arial"/>
                <a:ea typeface="Arial"/>
                <a:cs typeface="Arial"/>
                <a:sym typeface="Arial"/>
              </a:rPr>
              <a:t>aiah 6:1–3 — The Throne Room Vision</a:t>
            </a:r>
            <a:endParaRPr b="1" sz="1600">
              <a:solidFill>
                <a:schemeClr val="dk1"/>
              </a:solidFill>
              <a:latin typeface="Arial"/>
              <a:ea typeface="Arial"/>
              <a:cs typeface="Arial"/>
              <a:sym typeface="Arial"/>
            </a:endParaRPr>
          </a:p>
        </p:txBody>
      </p:sp>
      <p:sp>
        <p:nvSpPr>
          <p:cNvPr id="277" name="Google Shape;277;p28"/>
          <p:cNvSpPr/>
          <p:nvPr/>
        </p:nvSpPr>
        <p:spPr>
          <a:xfrm>
            <a:off x="4925393" y="2033629"/>
            <a:ext cx="3170039" cy="353318"/>
          </a:xfrm>
          <a:prstGeom prst="rect">
            <a:avLst/>
          </a:prstGeom>
          <a:noFill/>
          <a:ln>
            <a:noFill/>
          </a:ln>
        </p:spPr>
        <p:txBody>
          <a:bodyPr anchorCtr="0" anchor="t" bIns="0" lIns="0" spcFirstLastPara="1" rIns="0" wrap="square" tIns="0">
            <a:noAutofit/>
          </a:bodyPr>
          <a:lstStyle/>
          <a:p>
            <a:pPr indent="0" lvl="0" marL="0" marR="0" rtl="0" algn="l">
              <a:lnSpc>
                <a:spcPct val="96428"/>
              </a:lnSpc>
              <a:spcBef>
                <a:spcPts val="0"/>
              </a:spcBef>
              <a:spcAft>
                <a:spcPts val="0"/>
              </a:spcAft>
              <a:buClr>
                <a:srgbClr val="52586B"/>
              </a:buClr>
              <a:buSzPts val="1400"/>
              <a:buFont typeface="Funnel Sans"/>
              <a:buNone/>
            </a:pPr>
            <a:r>
              <a:rPr lang="en-US" sz="1400">
                <a:solidFill>
                  <a:srgbClr val="52586B"/>
                </a:solidFill>
                <a:latin typeface="Funnel Sans"/>
                <a:ea typeface="Funnel Sans"/>
                <a:cs typeface="Funnel Sans"/>
                <a:sym typeface="Funnel Sans"/>
              </a:rPr>
              <a:t>"Holy, holy, holy, is the LORD of hosts: the whole earth is full of his glory." — Isaiah 6:3 (KJV)</a:t>
            </a:r>
            <a:endParaRPr sz="1400">
              <a:solidFill>
                <a:schemeClr val="dk1"/>
              </a:solidFill>
              <a:latin typeface="Calibri"/>
              <a:ea typeface="Calibri"/>
              <a:cs typeface="Calibri"/>
              <a:sym typeface="Calibri"/>
            </a:endParaRPr>
          </a:p>
        </p:txBody>
      </p:sp>
      <p:sp>
        <p:nvSpPr>
          <p:cNvPr id="278" name="Google Shape;278;p28"/>
          <p:cNvSpPr/>
          <p:nvPr/>
        </p:nvSpPr>
        <p:spPr>
          <a:xfrm>
            <a:off x="4726707" y="2851884"/>
            <a:ext cx="14288" cy="353318"/>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9" name="Google Shape;279;p28"/>
          <p:cNvSpPr/>
          <p:nvPr/>
        </p:nvSpPr>
        <p:spPr>
          <a:xfrm>
            <a:off x="4740995" y="2543101"/>
            <a:ext cx="3354437" cy="883295"/>
          </a:xfrm>
          <a:prstGeom prst="rect">
            <a:avLst/>
          </a:prstGeom>
          <a:noFill/>
          <a:ln>
            <a:noFill/>
          </a:ln>
        </p:spPr>
        <p:txBody>
          <a:bodyPr anchorCtr="0" anchor="t" bIns="0" lIns="0" spcFirstLastPara="1" rIns="0" wrap="square" tIns="0">
            <a:noAutofit/>
          </a:bodyPr>
          <a:lstStyle/>
          <a:p>
            <a:pPr indent="0" lvl="0" marL="0" marR="0" rtl="0" algn="l">
              <a:lnSpc>
                <a:spcPct val="1125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9"/>
          <p:cNvSpPr/>
          <p:nvPr/>
        </p:nvSpPr>
        <p:spPr>
          <a:xfrm>
            <a:off x="1754758" y="278904"/>
            <a:ext cx="4968553" cy="308893"/>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373B48"/>
              </a:buClr>
              <a:buSzPts val="1900"/>
              <a:buFont typeface="Aharoni"/>
              <a:buNone/>
            </a:pPr>
            <a:r>
              <a:rPr lang="en-US" sz="1900">
                <a:solidFill>
                  <a:srgbClr val="373B48"/>
                </a:solidFill>
                <a:latin typeface="Aharoni"/>
                <a:ea typeface="Aharoni"/>
                <a:cs typeface="Aharoni"/>
                <a:sym typeface="Aharoni"/>
              </a:rPr>
              <a:t>Holiness Must Affect Outward Conduct</a:t>
            </a:r>
            <a:endParaRPr sz="1900">
              <a:solidFill>
                <a:schemeClr val="dk1"/>
              </a:solidFill>
              <a:latin typeface="Aharoni"/>
              <a:ea typeface="Aharoni"/>
              <a:cs typeface="Aharoni"/>
              <a:sym typeface="Aharoni"/>
            </a:endParaRPr>
          </a:p>
        </p:txBody>
      </p:sp>
      <p:sp>
        <p:nvSpPr>
          <p:cNvPr id="286" name="Google Shape;286;p29"/>
          <p:cNvSpPr/>
          <p:nvPr/>
        </p:nvSpPr>
        <p:spPr>
          <a:xfrm>
            <a:off x="480848" y="714449"/>
            <a:ext cx="8190186" cy="38911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586B"/>
              </a:buClr>
              <a:buSzPts val="1800"/>
              <a:buFont typeface="Funnel Sans"/>
              <a:buNone/>
            </a:pPr>
            <a:r>
              <a:rPr b="1" lang="en-US" sz="1800">
                <a:solidFill>
                  <a:srgbClr val="52586B"/>
                </a:solidFill>
                <a:latin typeface="Funnel Sans"/>
                <a:ea typeface="Funnel Sans"/>
                <a:cs typeface="Funnel Sans"/>
                <a:sym typeface="Funnel Sans"/>
              </a:rPr>
              <a:t>First Peter 1:15 </a:t>
            </a:r>
            <a:r>
              <a:rPr lang="en-US" sz="1400">
                <a:solidFill>
                  <a:srgbClr val="52586B"/>
                </a:solidFill>
                <a:latin typeface="Funnel Sans"/>
                <a:ea typeface="Funnel Sans"/>
                <a:cs typeface="Funnel Sans"/>
                <a:sym typeface="Funnel Sans"/>
              </a:rPr>
              <a:t>does not command an invisible, purely inward transformation. It commands holiness </a:t>
            </a:r>
            <a:r>
              <a:rPr b="1" lang="en-US" sz="1400">
                <a:solidFill>
                  <a:srgbClr val="52586B"/>
                </a:solidFill>
                <a:latin typeface="Funnel Sans"/>
                <a:ea typeface="Funnel Sans"/>
                <a:cs typeface="Funnel Sans"/>
                <a:sym typeface="Funnel Sans"/>
              </a:rPr>
              <a:t>"in all manner of conversation"</a:t>
            </a:r>
            <a:r>
              <a:rPr lang="en-US" sz="1400">
                <a:solidFill>
                  <a:srgbClr val="52586B"/>
                </a:solidFill>
                <a:latin typeface="Funnel Sans"/>
                <a:ea typeface="Funnel Sans"/>
                <a:cs typeface="Funnel Sans"/>
                <a:sym typeface="Funnel Sans"/>
              </a:rPr>
              <a:t> — a word that in the original Greek (</a:t>
            </a:r>
            <a:r>
              <a:rPr i="1" lang="en-US" sz="1400">
                <a:solidFill>
                  <a:srgbClr val="52586B"/>
                </a:solidFill>
                <a:latin typeface="Funnel Sans"/>
                <a:ea typeface="Funnel Sans"/>
                <a:cs typeface="Funnel Sans"/>
                <a:sym typeface="Funnel Sans"/>
              </a:rPr>
              <a:t>anastrophē</a:t>
            </a:r>
            <a:r>
              <a:rPr lang="en-US" sz="1400">
                <a:solidFill>
                  <a:srgbClr val="52586B"/>
                </a:solidFill>
                <a:latin typeface="Funnel Sans"/>
                <a:ea typeface="Funnel Sans"/>
                <a:cs typeface="Funnel Sans"/>
                <a:sym typeface="Funnel Sans"/>
              </a:rPr>
              <a:t>) encompasses the totality of one's conduct, lifestyle, and outward behavior. Holiness is not a secret kept in the heart. Holiness is a reality displayed in the life.</a:t>
            </a:r>
            <a:endParaRPr sz="1400">
              <a:solidFill>
                <a:schemeClr val="dk1"/>
              </a:solidFill>
              <a:latin typeface="Calibri"/>
              <a:ea typeface="Calibri"/>
              <a:cs typeface="Calibri"/>
              <a:sym typeface="Calibri"/>
            </a:endParaRPr>
          </a:p>
        </p:txBody>
      </p:sp>
      <p:sp>
        <p:nvSpPr>
          <p:cNvPr id="287" name="Google Shape;287;p29"/>
          <p:cNvSpPr/>
          <p:nvPr/>
        </p:nvSpPr>
        <p:spPr>
          <a:xfrm>
            <a:off x="1754758" y="1403644"/>
            <a:ext cx="2122215" cy="154484"/>
          </a:xfrm>
          <a:prstGeom prst="rect">
            <a:avLst/>
          </a:prstGeom>
          <a:noFill/>
          <a:ln>
            <a:noFill/>
          </a:ln>
        </p:spPr>
        <p:txBody>
          <a:bodyPr anchorCtr="0" anchor="t" bIns="0" lIns="0" spcFirstLastPara="1" rIns="0" wrap="square" tIns="0">
            <a:noAutofit/>
          </a:bodyPr>
          <a:lstStyle/>
          <a:p>
            <a:pPr indent="0" lvl="0" marL="0" marR="0" rtl="0" algn="l">
              <a:lnSpc>
                <a:spcPct val="126315"/>
              </a:lnSpc>
              <a:spcBef>
                <a:spcPts val="0"/>
              </a:spcBef>
              <a:spcAft>
                <a:spcPts val="0"/>
              </a:spcAft>
              <a:buClr>
                <a:srgbClr val="373B48"/>
              </a:buClr>
              <a:buSzPts val="950"/>
              <a:buFont typeface="Mona Sans SemiBold"/>
              <a:buNone/>
            </a:pPr>
            <a:r>
              <a:rPr b="1" lang="en-US" sz="950">
                <a:solidFill>
                  <a:srgbClr val="373B48"/>
                </a:solidFill>
                <a:latin typeface="Mona Sans SemiBold"/>
                <a:ea typeface="Mona Sans SemiBold"/>
                <a:cs typeface="Mona Sans SemiBold"/>
                <a:sym typeface="Mona Sans SemiBold"/>
              </a:rPr>
              <a:t>What "Conversation" Encompasses</a:t>
            </a:r>
            <a:endParaRPr sz="950">
              <a:solidFill>
                <a:schemeClr val="dk1"/>
              </a:solidFill>
              <a:latin typeface="Calibri"/>
              <a:ea typeface="Calibri"/>
              <a:cs typeface="Calibri"/>
              <a:sym typeface="Calibri"/>
            </a:endParaRPr>
          </a:p>
        </p:txBody>
      </p:sp>
      <p:sp>
        <p:nvSpPr>
          <p:cNvPr id="288" name="Google Shape;288;p29"/>
          <p:cNvSpPr/>
          <p:nvPr/>
        </p:nvSpPr>
        <p:spPr>
          <a:xfrm>
            <a:off x="480848" y="2082595"/>
            <a:ext cx="4264314" cy="1744418"/>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586B"/>
              </a:buClr>
              <a:buSzPts val="1400"/>
              <a:buFont typeface="Funnel Sans"/>
              <a:buNone/>
            </a:pPr>
            <a:r>
              <a:rPr lang="en-US" sz="1400">
                <a:solidFill>
                  <a:srgbClr val="52586B"/>
                </a:solidFill>
                <a:latin typeface="Funnel Sans"/>
                <a:ea typeface="Funnel Sans"/>
                <a:cs typeface="Funnel Sans"/>
                <a:sym typeface="Funnel Sans"/>
              </a:rPr>
              <a:t>Peter's command is comprehensive. There is no compartment of life that holiness does not touch, no arena of human behavior that escapes its claim. The command is not, "Be holy in your private prayers." The command is, "Be holy in all manner of conversation" — in every context, every relationship, every decision, every moment of every day.</a:t>
            </a:r>
            <a:endParaRPr sz="1400">
              <a:solidFill>
                <a:schemeClr val="dk1"/>
              </a:solidFill>
              <a:latin typeface="Calibri"/>
              <a:ea typeface="Calibri"/>
              <a:cs typeface="Calibri"/>
              <a:sym typeface="Calibri"/>
            </a:endParaRPr>
          </a:p>
        </p:txBody>
      </p:sp>
      <p:sp>
        <p:nvSpPr>
          <p:cNvPr id="289" name="Google Shape;289;p29"/>
          <p:cNvSpPr/>
          <p:nvPr/>
        </p:nvSpPr>
        <p:spPr>
          <a:xfrm>
            <a:off x="480848" y="2968987"/>
            <a:ext cx="4264314" cy="648519"/>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chemeClr val="dk1"/>
              </a:buClr>
              <a:buSzPts val="1100"/>
              <a:buFont typeface="Calibri"/>
              <a:buNone/>
            </a:pPr>
            <a:r>
              <a:t/>
            </a:r>
            <a:endParaRPr sz="1100">
              <a:solidFill>
                <a:schemeClr val="dk1"/>
              </a:solidFill>
              <a:latin typeface="Calibri"/>
              <a:ea typeface="Calibri"/>
              <a:cs typeface="Calibri"/>
              <a:sym typeface="Calibri"/>
            </a:endParaRPr>
          </a:p>
        </p:txBody>
      </p:sp>
      <p:sp>
        <p:nvSpPr>
          <p:cNvPr descr="preencoded.png" id="290" name="Google Shape;290;p29"/>
          <p:cNvSpPr/>
          <p:nvPr/>
        </p:nvSpPr>
        <p:spPr>
          <a:xfrm>
            <a:off x="5028084" y="1496228"/>
            <a:ext cx="148233" cy="148233"/>
          </a:xfrm>
          <a:prstGeom prst="rect">
            <a:avLst/>
          </a:prstGeom>
          <a:noFill/>
          <a:ln>
            <a:noFill/>
          </a:ln>
        </p:spPr>
      </p:sp>
      <p:sp>
        <p:nvSpPr>
          <p:cNvPr id="291" name="Google Shape;291;p29"/>
          <p:cNvSpPr/>
          <p:nvPr/>
        </p:nvSpPr>
        <p:spPr>
          <a:xfrm>
            <a:off x="5312197" y="1493177"/>
            <a:ext cx="1235646" cy="154484"/>
          </a:xfrm>
          <a:prstGeom prst="rect">
            <a:avLst/>
          </a:prstGeom>
          <a:noFill/>
          <a:ln>
            <a:noFill/>
          </a:ln>
        </p:spPr>
        <p:txBody>
          <a:bodyPr anchorCtr="0" anchor="t" bIns="0" lIns="0" spcFirstLastPara="1" rIns="0" wrap="square" tIns="0">
            <a:noAutofit/>
          </a:bodyPr>
          <a:lstStyle/>
          <a:p>
            <a:pPr indent="0" lvl="0" marL="0" marR="0" rtl="0" algn="l">
              <a:lnSpc>
                <a:spcPct val="85714"/>
              </a:lnSpc>
              <a:spcBef>
                <a:spcPts val="0"/>
              </a:spcBef>
              <a:spcAft>
                <a:spcPts val="0"/>
              </a:spcAft>
              <a:buClr>
                <a:srgbClr val="52586B"/>
              </a:buClr>
              <a:buSzPts val="1400"/>
              <a:buFont typeface="Aharoni"/>
              <a:buNone/>
            </a:pPr>
            <a:r>
              <a:rPr b="1" lang="en-US" sz="1400">
                <a:solidFill>
                  <a:srgbClr val="52586B"/>
                </a:solidFill>
                <a:latin typeface="Aharoni"/>
                <a:ea typeface="Aharoni"/>
                <a:cs typeface="Aharoni"/>
                <a:sym typeface="Aharoni"/>
              </a:rPr>
              <a:t>Speech</a:t>
            </a:r>
            <a:endParaRPr b="1" sz="1400">
              <a:solidFill>
                <a:schemeClr val="dk1"/>
              </a:solidFill>
              <a:latin typeface="Aharoni"/>
              <a:ea typeface="Aharoni"/>
              <a:cs typeface="Aharoni"/>
              <a:sym typeface="Aharoni"/>
            </a:endParaRPr>
          </a:p>
        </p:txBody>
      </p:sp>
      <p:sp>
        <p:nvSpPr>
          <p:cNvPr id="292" name="Google Shape;292;p29"/>
          <p:cNvSpPr/>
          <p:nvPr/>
        </p:nvSpPr>
        <p:spPr>
          <a:xfrm>
            <a:off x="5312197" y="1710987"/>
            <a:ext cx="3043527" cy="259407"/>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Words shaped by grace and truth, free from corruption and falsehood.</a:t>
            </a:r>
            <a:endParaRPr sz="1200">
              <a:solidFill>
                <a:schemeClr val="dk1"/>
              </a:solidFill>
              <a:latin typeface="Calibri"/>
              <a:ea typeface="Calibri"/>
              <a:cs typeface="Calibri"/>
              <a:sym typeface="Calibri"/>
            </a:endParaRPr>
          </a:p>
        </p:txBody>
      </p:sp>
      <p:sp>
        <p:nvSpPr>
          <p:cNvPr descr="preencoded.png" id="293" name="Google Shape;293;p29"/>
          <p:cNvSpPr/>
          <p:nvPr/>
        </p:nvSpPr>
        <p:spPr>
          <a:xfrm>
            <a:off x="5028084" y="2281402"/>
            <a:ext cx="148233" cy="148233"/>
          </a:xfrm>
          <a:prstGeom prst="rect">
            <a:avLst/>
          </a:prstGeom>
          <a:noFill/>
          <a:ln>
            <a:noFill/>
          </a:ln>
        </p:spPr>
      </p:sp>
      <p:sp>
        <p:nvSpPr>
          <p:cNvPr id="294" name="Google Shape;294;p29"/>
          <p:cNvSpPr/>
          <p:nvPr/>
        </p:nvSpPr>
        <p:spPr>
          <a:xfrm>
            <a:off x="5312197" y="2097047"/>
            <a:ext cx="1235646" cy="154484"/>
          </a:xfrm>
          <a:prstGeom prst="rect">
            <a:avLst/>
          </a:prstGeom>
          <a:noFill/>
          <a:ln>
            <a:noFill/>
          </a:ln>
        </p:spPr>
        <p:txBody>
          <a:bodyPr anchorCtr="0" anchor="t" bIns="0" lIns="0" spcFirstLastPara="1" rIns="0" wrap="square" tIns="0">
            <a:noAutofit/>
          </a:bodyPr>
          <a:lstStyle/>
          <a:p>
            <a:pPr indent="0" lvl="0" marL="0" marR="0" rtl="0" algn="l">
              <a:lnSpc>
                <a:spcPct val="85714"/>
              </a:lnSpc>
              <a:spcBef>
                <a:spcPts val="0"/>
              </a:spcBef>
              <a:spcAft>
                <a:spcPts val="0"/>
              </a:spcAft>
              <a:buClr>
                <a:srgbClr val="52586B"/>
              </a:buClr>
              <a:buSzPts val="1400"/>
              <a:buFont typeface="Aharoni"/>
              <a:buNone/>
            </a:pPr>
            <a:r>
              <a:rPr b="1" lang="en-US" sz="1400">
                <a:solidFill>
                  <a:srgbClr val="52586B"/>
                </a:solidFill>
                <a:latin typeface="Aharoni"/>
                <a:ea typeface="Aharoni"/>
                <a:cs typeface="Aharoni"/>
                <a:sym typeface="Aharoni"/>
              </a:rPr>
              <a:t>Attitude</a:t>
            </a:r>
            <a:endParaRPr b="1" sz="1400">
              <a:solidFill>
                <a:schemeClr val="dk1"/>
              </a:solidFill>
              <a:latin typeface="Aharoni"/>
              <a:ea typeface="Aharoni"/>
              <a:cs typeface="Aharoni"/>
              <a:sym typeface="Aharoni"/>
            </a:endParaRPr>
          </a:p>
        </p:txBody>
      </p:sp>
      <p:sp>
        <p:nvSpPr>
          <p:cNvPr id="295" name="Google Shape;295;p29"/>
          <p:cNvSpPr/>
          <p:nvPr/>
        </p:nvSpPr>
        <p:spPr>
          <a:xfrm>
            <a:off x="5312197" y="2314857"/>
            <a:ext cx="3043527" cy="259407"/>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A spirit of humility, gratitude, and submission before God and others.</a:t>
            </a:r>
            <a:endParaRPr sz="1200">
              <a:solidFill>
                <a:schemeClr val="dk1"/>
              </a:solidFill>
              <a:latin typeface="Calibri"/>
              <a:ea typeface="Calibri"/>
              <a:cs typeface="Calibri"/>
              <a:sym typeface="Calibri"/>
            </a:endParaRPr>
          </a:p>
        </p:txBody>
      </p:sp>
      <p:sp>
        <p:nvSpPr>
          <p:cNvPr descr="preencoded.png" id="296" name="Google Shape;296;p29"/>
          <p:cNvSpPr/>
          <p:nvPr/>
        </p:nvSpPr>
        <p:spPr>
          <a:xfrm>
            <a:off x="5028084" y="2885272"/>
            <a:ext cx="148233" cy="148233"/>
          </a:xfrm>
          <a:prstGeom prst="rect">
            <a:avLst/>
          </a:prstGeom>
          <a:noFill/>
          <a:ln>
            <a:noFill/>
          </a:ln>
        </p:spPr>
      </p:sp>
      <p:sp>
        <p:nvSpPr>
          <p:cNvPr id="297" name="Google Shape;297;p29"/>
          <p:cNvSpPr/>
          <p:nvPr/>
        </p:nvSpPr>
        <p:spPr>
          <a:xfrm>
            <a:off x="5312197" y="2700917"/>
            <a:ext cx="1235646" cy="154484"/>
          </a:xfrm>
          <a:prstGeom prst="rect">
            <a:avLst/>
          </a:prstGeom>
          <a:noFill/>
          <a:ln>
            <a:noFill/>
          </a:ln>
        </p:spPr>
        <p:txBody>
          <a:bodyPr anchorCtr="0" anchor="t" bIns="0" lIns="0" spcFirstLastPara="1" rIns="0" wrap="square" tIns="0">
            <a:noAutofit/>
          </a:bodyPr>
          <a:lstStyle/>
          <a:p>
            <a:pPr indent="0" lvl="0" marL="0" marR="0" rtl="0" algn="l">
              <a:lnSpc>
                <a:spcPct val="85714"/>
              </a:lnSpc>
              <a:spcBef>
                <a:spcPts val="0"/>
              </a:spcBef>
              <a:spcAft>
                <a:spcPts val="0"/>
              </a:spcAft>
              <a:buClr>
                <a:srgbClr val="52586B"/>
              </a:buClr>
              <a:buSzPts val="1400"/>
              <a:buFont typeface="Aharoni"/>
              <a:buNone/>
            </a:pPr>
            <a:r>
              <a:rPr b="1" lang="en-US" sz="1400">
                <a:solidFill>
                  <a:srgbClr val="52586B"/>
                </a:solidFill>
                <a:latin typeface="Aharoni"/>
                <a:ea typeface="Aharoni"/>
                <a:cs typeface="Aharoni"/>
                <a:sym typeface="Aharoni"/>
              </a:rPr>
              <a:t>Relationships</a:t>
            </a:r>
            <a:endParaRPr b="1" sz="1400">
              <a:solidFill>
                <a:schemeClr val="dk1"/>
              </a:solidFill>
              <a:latin typeface="Aharoni"/>
              <a:ea typeface="Aharoni"/>
              <a:cs typeface="Aharoni"/>
              <a:sym typeface="Aharoni"/>
            </a:endParaRPr>
          </a:p>
        </p:txBody>
      </p:sp>
      <p:sp>
        <p:nvSpPr>
          <p:cNvPr id="298" name="Google Shape;298;p29"/>
          <p:cNvSpPr/>
          <p:nvPr/>
        </p:nvSpPr>
        <p:spPr>
          <a:xfrm>
            <a:off x="5312197" y="2918727"/>
            <a:ext cx="3043527" cy="259407"/>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Realtionships governed by purity, love, and faithfulness.</a:t>
            </a:r>
            <a:endParaRPr sz="1200">
              <a:solidFill>
                <a:schemeClr val="dk1"/>
              </a:solidFill>
              <a:latin typeface="Calibri"/>
              <a:ea typeface="Calibri"/>
              <a:cs typeface="Calibri"/>
              <a:sym typeface="Calibri"/>
            </a:endParaRPr>
          </a:p>
        </p:txBody>
      </p:sp>
      <p:sp>
        <p:nvSpPr>
          <p:cNvPr descr="preencoded.png" id="299" name="Google Shape;299;p29"/>
          <p:cNvSpPr/>
          <p:nvPr/>
        </p:nvSpPr>
        <p:spPr>
          <a:xfrm>
            <a:off x="5028084" y="3489142"/>
            <a:ext cx="148233" cy="148233"/>
          </a:xfrm>
          <a:prstGeom prst="rect">
            <a:avLst/>
          </a:prstGeom>
          <a:noFill/>
          <a:ln>
            <a:noFill/>
          </a:ln>
        </p:spPr>
      </p:sp>
      <p:sp>
        <p:nvSpPr>
          <p:cNvPr id="300" name="Google Shape;300;p29"/>
          <p:cNvSpPr/>
          <p:nvPr/>
        </p:nvSpPr>
        <p:spPr>
          <a:xfrm>
            <a:off x="5312197" y="3304787"/>
            <a:ext cx="1235646" cy="154484"/>
          </a:xfrm>
          <a:prstGeom prst="rect">
            <a:avLst/>
          </a:prstGeom>
          <a:noFill/>
          <a:ln>
            <a:noFill/>
          </a:ln>
        </p:spPr>
        <p:txBody>
          <a:bodyPr anchorCtr="0" anchor="t" bIns="0" lIns="0" spcFirstLastPara="1" rIns="0" wrap="square" tIns="0">
            <a:noAutofit/>
          </a:bodyPr>
          <a:lstStyle/>
          <a:p>
            <a:pPr indent="0" lvl="0" marL="0" marR="0" rtl="0" algn="l">
              <a:lnSpc>
                <a:spcPct val="85714"/>
              </a:lnSpc>
              <a:spcBef>
                <a:spcPts val="0"/>
              </a:spcBef>
              <a:spcAft>
                <a:spcPts val="0"/>
              </a:spcAft>
              <a:buClr>
                <a:srgbClr val="52586B"/>
              </a:buClr>
              <a:buSzPts val="1400"/>
              <a:buFont typeface="Aharoni"/>
              <a:buNone/>
            </a:pPr>
            <a:r>
              <a:rPr b="1" lang="en-US" sz="1400">
                <a:solidFill>
                  <a:srgbClr val="52586B"/>
                </a:solidFill>
                <a:latin typeface="Aharoni"/>
                <a:ea typeface="Aharoni"/>
                <a:cs typeface="Aharoni"/>
                <a:sym typeface="Aharoni"/>
              </a:rPr>
              <a:t>Appearance</a:t>
            </a:r>
            <a:endParaRPr b="1" sz="1400">
              <a:solidFill>
                <a:schemeClr val="dk1"/>
              </a:solidFill>
              <a:latin typeface="Aharoni"/>
              <a:ea typeface="Aharoni"/>
              <a:cs typeface="Aharoni"/>
              <a:sym typeface="Aharoni"/>
            </a:endParaRPr>
          </a:p>
        </p:txBody>
      </p:sp>
      <p:sp>
        <p:nvSpPr>
          <p:cNvPr id="301" name="Google Shape;301;p29"/>
          <p:cNvSpPr/>
          <p:nvPr/>
        </p:nvSpPr>
        <p:spPr>
          <a:xfrm>
            <a:off x="5312197" y="3522597"/>
            <a:ext cx="3043527" cy="259407"/>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A presentation that reflects the values of modesty and sobriety.</a:t>
            </a:r>
            <a:endParaRPr sz="1200">
              <a:solidFill>
                <a:schemeClr val="dk1"/>
              </a:solidFill>
              <a:latin typeface="Calibri"/>
              <a:ea typeface="Calibri"/>
              <a:cs typeface="Calibri"/>
              <a:sym typeface="Calibri"/>
            </a:endParaRPr>
          </a:p>
        </p:txBody>
      </p:sp>
      <p:sp>
        <p:nvSpPr>
          <p:cNvPr descr="preencoded.png" id="302" name="Google Shape;302;p29"/>
          <p:cNvSpPr/>
          <p:nvPr/>
        </p:nvSpPr>
        <p:spPr>
          <a:xfrm>
            <a:off x="5028084" y="4093013"/>
            <a:ext cx="148233" cy="148233"/>
          </a:xfrm>
          <a:prstGeom prst="rect">
            <a:avLst/>
          </a:prstGeom>
          <a:noFill/>
          <a:ln>
            <a:noFill/>
          </a:ln>
        </p:spPr>
      </p:sp>
      <p:sp>
        <p:nvSpPr>
          <p:cNvPr id="303" name="Google Shape;303;p29"/>
          <p:cNvSpPr/>
          <p:nvPr/>
        </p:nvSpPr>
        <p:spPr>
          <a:xfrm>
            <a:off x="5312197" y="3908658"/>
            <a:ext cx="1235646" cy="154484"/>
          </a:xfrm>
          <a:prstGeom prst="rect">
            <a:avLst/>
          </a:prstGeom>
          <a:noFill/>
          <a:ln>
            <a:noFill/>
          </a:ln>
        </p:spPr>
        <p:txBody>
          <a:bodyPr anchorCtr="0" anchor="t" bIns="0" lIns="0" spcFirstLastPara="1" rIns="0" wrap="square" tIns="0">
            <a:noAutofit/>
          </a:bodyPr>
          <a:lstStyle/>
          <a:p>
            <a:pPr indent="0" lvl="0" marL="0" marR="0" rtl="0" algn="l">
              <a:lnSpc>
                <a:spcPct val="85714"/>
              </a:lnSpc>
              <a:spcBef>
                <a:spcPts val="0"/>
              </a:spcBef>
              <a:spcAft>
                <a:spcPts val="0"/>
              </a:spcAft>
              <a:buClr>
                <a:srgbClr val="52586B"/>
              </a:buClr>
              <a:buSzPts val="1400"/>
              <a:buFont typeface="Aharoni"/>
              <a:buNone/>
            </a:pPr>
            <a:r>
              <a:rPr b="1" lang="en-US" sz="1400">
                <a:solidFill>
                  <a:srgbClr val="52586B"/>
                </a:solidFill>
                <a:latin typeface="Aharoni"/>
                <a:ea typeface="Aharoni"/>
                <a:cs typeface="Aharoni"/>
                <a:sym typeface="Aharoni"/>
              </a:rPr>
              <a:t>Lifestyle</a:t>
            </a:r>
            <a:endParaRPr b="1" sz="1400">
              <a:solidFill>
                <a:schemeClr val="dk1"/>
              </a:solidFill>
              <a:latin typeface="Aharoni"/>
              <a:ea typeface="Aharoni"/>
              <a:cs typeface="Aharoni"/>
              <a:sym typeface="Aharoni"/>
            </a:endParaRPr>
          </a:p>
        </p:txBody>
      </p:sp>
      <p:sp>
        <p:nvSpPr>
          <p:cNvPr id="304" name="Google Shape;304;p29"/>
          <p:cNvSpPr/>
          <p:nvPr/>
        </p:nvSpPr>
        <p:spPr>
          <a:xfrm>
            <a:off x="5312197" y="4126467"/>
            <a:ext cx="3043527" cy="259407"/>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Daily patterns, habits, and choices oriented toward God's glory.</a:t>
            </a:r>
            <a:endParaRPr sz="1200">
              <a:solidFill>
                <a:schemeClr val="dk1"/>
              </a:solidFill>
              <a:latin typeface="Calibri"/>
              <a:ea typeface="Calibri"/>
              <a:cs typeface="Calibri"/>
              <a:sym typeface="Calibri"/>
            </a:endParaRPr>
          </a:p>
        </p:txBody>
      </p:sp>
      <p:sp>
        <p:nvSpPr>
          <p:cNvPr id="305" name="Google Shape;305;p29"/>
          <p:cNvSpPr/>
          <p:nvPr/>
        </p:nvSpPr>
        <p:spPr>
          <a:xfrm>
            <a:off x="575441" y="3782004"/>
            <a:ext cx="4169721" cy="1248135"/>
          </a:xfrm>
          <a:prstGeom prst="roundRect">
            <a:avLst>
              <a:gd fmla="val 7116"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306" name="Google Shape;306;p29"/>
          <p:cNvPicPr preferRelativeResize="0"/>
          <p:nvPr/>
        </p:nvPicPr>
        <p:blipFill rotWithShape="1">
          <a:blip r:embed="rId3">
            <a:alphaModFix/>
          </a:blip>
          <a:srcRect b="0" l="0" r="0" t="0"/>
          <a:stretch/>
        </p:blipFill>
        <p:spPr>
          <a:xfrm>
            <a:off x="1853580" y="4583729"/>
            <a:ext cx="123527" cy="98822"/>
          </a:xfrm>
          <a:prstGeom prst="rect">
            <a:avLst/>
          </a:prstGeom>
          <a:noFill/>
          <a:ln>
            <a:noFill/>
          </a:ln>
        </p:spPr>
      </p:pic>
      <p:sp>
        <p:nvSpPr>
          <p:cNvPr id="307" name="Google Shape;307;p29"/>
          <p:cNvSpPr/>
          <p:nvPr/>
        </p:nvSpPr>
        <p:spPr>
          <a:xfrm>
            <a:off x="804041" y="3908659"/>
            <a:ext cx="3767959" cy="107032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00"/>
              <a:buFont typeface="Funnel Sans"/>
              <a:buNone/>
            </a:pPr>
            <a:r>
              <a:rPr lang="en-US" sz="1200">
                <a:solidFill>
                  <a:srgbClr val="000000"/>
                </a:solidFill>
                <a:latin typeface="Funnel Sans"/>
                <a:ea typeface="Funnel Sans"/>
                <a:cs typeface="Funnel Sans"/>
                <a:sym typeface="Funnel Sans"/>
              </a:rPr>
              <a:t>Holiness is not merely what happens on the inside. It is the inside made visible. When God truly inhabits a life, that life begins to look different. The inner transformation produces outward evidence that cannot be hidden or suppressed.</a:t>
            </a:r>
            <a:endParaRPr sz="12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0"/>
          <p:cNvSpPr/>
          <p:nvPr/>
        </p:nvSpPr>
        <p:spPr>
          <a:xfrm>
            <a:off x="1342430" y="323180"/>
            <a:ext cx="6459066" cy="708124"/>
          </a:xfrm>
          <a:prstGeom prst="rect">
            <a:avLst/>
          </a:prstGeom>
          <a:noFill/>
          <a:ln>
            <a:noFill/>
          </a:ln>
        </p:spPr>
        <p:txBody>
          <a:bodyPr anchorCtr="0" anchor="t" bIns="0" lIns="0" spcFirstLastPara="1" rIns="0" wrap="square" tIns="0">
            <a:noAutofit/>
          </a:bodyPr>
          <a:lstStyle/>
          <a:p>
            <a:pPr indent="0" lvl="0" marL="0" marR="0" rtl="0" algn="l">
              <a:lnSpc>
                <a:spcPct val="125000"/>
              </a:lnSpc>
              <a:spcBef>
                <a:spcPts val="0"/>
              </a:spcBef>
              <a:spcAft>
                <a:spcPts val="0"/>
              </a:spcAft>
              <a:buClr>
                <a:srgbClr val="373B48"/>
              </a:buClr>
              <a:buSzPts val="2200"/>
              <a:buFont typeface="Aharoni"/>
              <a:buNone/>
            </a:pPr>
            <a:r>
              <a:rPr b="1" lang="en-US" sz="2200">
                <a:solidFill>
                  <a:srgbClr val="373B48"/>
                </a:solidFill>
                <a:latin typeface="Aharoni"/>
                <a:ea typeface="Aharoni"/>
                <a:cs typeface="Aharoni"/>
                <a:sym typeface="Aharoni"/>
              </a:rPr>
              <a:t>Biblical Principles and the Spirit of Modesty</a:t>
            </a:r>
            <a:endParaRPr b="1" sz="2200">
              <a:solidFill>
                <a:schemeClr val="dk1"/>
              </a:solidFill>
              <a:latin typeface="Aharoni"/>
              <a:ea typeface="Aharoni"/>
              <a:cs typeface="Aharoni"/>
              <a:sym typeface="Aharoni"/>
            </a:endParaRPr>
          </a:p>
        </p:txBody>
      </p:sp>
      <p:sp>
        <p:nvSpPr>
          <p:cNvPr id="314" name="Google Shape;314;p30"/>
          <p:cNvSpPr/>
          <p:nvPr/>
        </p:nvSpPr>
        <p:spPr>
          <a:xfrm>
            <a:off x="392965" y="809363"/>
            <a:ext cx="8358069" cy="904311"/>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The Apostolic Assembly does not teach holiness standards as arbitrary rules invented by religious hierarchy. Rather, Scripture itself establishes clear, enduring principles that the Church is called to honor and apply. These principles form the theological foundation upon which every holiness practice stands. Understanding these foundations transforms how believers relate to holiness standards — from reluctant compliance to wholehearted embrace.</a:t>
            </a:r>
            <a:endParaRPr sz="1200">
              <a:solidFill>
                <a:schemeClr val="dk1"/>
              </a:solidFill>
              <a:latin typeface="Calibri"/>
              <a:ea typeface="Calibri"/>
              <a:cs typeface="Calibri"/>
              <a:sym typeface="Calibri"/>
            </a:endParaRPr>
          </a:p>
        </p:txBody>
      </p:sp>
      <p:sp>
        <p:nvSpPr>
          <p:cNvPr id="315" name="Google Shape;315;p30"/>
          <p:cNvSpPr/>
          <p:nvPr/>
        </p:nvSpPr>
        <p:spPr>
          <a:xfrm>
            <a:off x="570339" y="1639849"/>
            <a:ext cx="1416472" cy="177105"/>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Clr>
                <a:srgbClr val="52586B"/>
              </a:buClr>
              <a:buSzPts val="1800"/>
              <a:buFont typeface="Aharoni"/>
              <a:buNone/>
            </a:pPr>
            <a:r>
              <a:rPr lang="en-US" sz="1800">
                <a:solidFill>
                  <a:srgbClr val="52586B"/>
                </a:solidFill>
                <a:latin typeface="Aharoni"/>
                <a:ea typeface="Aharoni"/>
                <a:cs typeface="Aharoni"/>
                <a:sym typeface="Aharoni"/>
              </a:rPr>
              <a:t>Modesty</a:t>
            </a:r>
            <a:endParaRPr sz="1100">
              <a:solidFill>
                <a:schemeClr val="dk1"/>
              </a:solidFill>
              <a:latin typeface="Aharoni"/>
              <a:ea typeface="Aharoni"/>
              <a:cs typeface="Aharoni"/>
              <a:sym typeface="Aharoni"/>
            </a:endParaRPr>
          </a:p>
        </p:txBody>
      </p:sp>
      <p:sp>
        <p:nvSpPr>
          <p:cNvPr id="316" name="Google Shape;316;p30"/>
          <p:cNvSpPr/>
          <p:nvPr/>
        </p:nvSpPr>
        <p:spPr>
          <a:xfrm>
            <a:off x="583815" y="1842330"/>
            <a:ext cx="2083667" cy="2843964"/>
          </a:xfrm>
          <a:prstGeom prst="rect">
            <a:avLst/>
          </a:prstGeom>
          <a:noFill/>
          <a:ln>
            <a:noFill/>
          </a:ln>
        </p:spPr>
        <p:txBody>
          <a:bodyPr anchorCtr="0" anchor="t" bIns="0" lIns="0" spcFirstLastPara="1" rIns="0" wrap="square" tIns="0">
            <a:noAutofit/>
          </a:bodyPr>
          <a:lstStyle/>
          <a:p>
            <a:pPr indent="0" lvl="0" marL="0" marR="0" rtl="0" algn="l">
              <a:lnSpc>
                <a:spcPct val="114285"/>
              </a:lnSpc>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Scripture consistently calls His people to dress in a manner that reflects humility rather than drawing attention to the body. </a:t>
            </a:r>
            <a:endParaRPr/>
          </a:p>
          <a:p>
            <a:pPr indent="0" lvl="0" marL="0" marR="0" rtl="0" algn="l">
              <a:lnSpc>
                <a:spcPct val="114285"/>
              </a:lnSpc>
              <a:spcBef>
                <a:spcPts val="0"/>
              </a:spcBef>
              <a:spcAft>
                <a:spcPts val="0"/>
              </a:spcAft>
              <a:buClr>
                <a:schemeClr val="dk1"/>
              </a:buClr>
              <a:buSzPts val="1050"/>
              <a:buFont typeface="Calibri"/>
              <a:buNone/>
            </a:pPr>
            <a:r>
              <a:t/>
            </a:r>
            <a:endParaRPr b="1" sz="1050">
              <a:solidFill>
                <a:srgbClr val="52586B"/>
              </a:solidFill>
              <a:latin typeface="Funnel Sans"/>
              <a:ea typeface="Funnel Sans"/>
              <a:cs typeface="Funnel Sans"/>
              <a:sym typeface="Funnel Sans"/>
            </a:endParaRPr>
          </a:p>
          <a:p>
            <a:pPr indent="0" lvl="0" marL="0" marR="0" rtl="0" algn="l">
              <a:lnSpc>
                <a:spcPct val="114285"/>
              </a:lnSpc>
              <a:spcBef>
                <a:spcPts val="0"/>
              </a:spcBef>
              <a:spcAft>
                <a:spcPts val="0"/>
              </a:spcAft>
              <a:buClr>
                <a:srgbClr val="52586B"/>
              </a:buClr>
              <a:buSzPts val="1050"/>
              <a:buFont typeface="Funnel Sans"/>
              <a:buNone/>
            </a:pPr>
            <a:r>
              <a:rPr b="1" lang="en-US" sz="1050">
                <a:solidFill>
                  <a:srgbClr val="52586B"/>
                </a:solidFill>
                <a:latin typeface="Funnel Sans"/>
                <a:ea typeface="Funnel Sans"/>
                <a:cs typeface="Funnel Sans"/>
                <a:sym typeface="Funnel Sans"/>
              </a:rPr>
              <a:t>1 Timothy 2:9–10</a:t>
            </a:r>
            <a:r>
              <a:rPr lang="en-US" sz="1050">
                <a:solidFill>
                  <a:srgbClr val="52586B"/>
                </a:solidFill>
                <a:latin typeface="Funnel Sans"/>
                <a:ea typeface="Funnel Sans"/>
                <a:cs typeface="Funnel Sans"/>
                <a:sym typeface="Funnel Sans"/>
              </a:rPr>
              <a:t> instructs women to adorn themselves with "modest apparel, with shamefacedness and sobriety." </a:t>
            </a:r>
            <a:endParaRPr/>
          </a:p>
          <a:p>
            <a:pPr indent="0" lvl="0" marL="0" marR="0" rtl="0" algn="l">
              <a:lnSpc>
                <a:spcPct val="114285"/>
              </a:lnSpc>
              <a:spcBef>
                <a:spcPts val="0"/>
              </a:spcBef>
              <a:spcAft>
                <a:spcPts val="0"/>
              </a:spcAft>
              <a:buClr>
                <a:schemeClr val="dk1"/>
              </a:buClr>
              <a:buSzPts val="1050"/>
              <a:buFont typeface="Calibri"/>
              <a:buNone/>
            </a:pPr>
            <a:r>
              <a:t/>
            </a:r>
            <a:endParaRPr sz="1050">
              <a:solidFill>
                <a:srgbClr val="52586B"/>
              </a:solidFill>
              <a:latin typeface="Funnel Sans"/>
              <a:ea typeface="Funnel Sans"/>
              <a:cs typeface="Funnel Sans"/>
              <a:sym typeface="Funnel Sans"/>
            </a:endParaRPr>
          </a:p>
          <a:p>
            <a:pPr indent="0" lvl="0" marL="0" marR="0" rtl="0" algn="l">
              <a:lnSpc>
                <a:spcPct val="114285"/>
              </a:lnSpc>
              <a:spcBef>
                <a:spcPts val="0"/>
              </a:spcBef>
              <a:spcAft>
                <a:spcPts val="0"/>
              </a:spcAft>
              <a:buClr>
                <a:srgbClr val="52586B"/>
              </a:buClr>
              <a:buSzPts val="1050"/>
              <a:buFont typeface="Funnel Sans"/>
              <a:buNone/>
            </a:pPr>
            <a:r>
              <a:rPr b="1" lang="en-US" sz="1050">
                <a:solidFill>
                  <a:srgbClr val="52586B"/>
                </a:solidFill>
                <a:latin typeface="Funnel Sans"/>
                <a:ea typeface="Funnel Sans"/>
                <a:cs typeface="Funnel Sans"/>
                <a:sym typeface="Funnel Sans"/>
              </a:rPr>
              <a:t>The Greek word for shamefacedness speaks of a disposition of reverence, </a:t>
            </a:r>
            <a:r>
              <a:rPr lang="en-US" sz="1050">
                <a:solidFill>
                  <a:srgbClr val="52586B"/>
                </a:solidFill>
                <a:latin typeface="Funnel Sans"/>
                <a:ea typeface="Funnel Sans"/>
                <a:cs typeface="Funnel Sans"/>
                <a:sym typeface="Funnel Sans"/>
              </a:rPr>
              <a:t> an awareness of being seen by God. </a:t>
            </a:r>
            <a:endParaRPr/>
          </a:p>
          <a:p>
            <a:pPr indent="0" lvl="0" marL="0" marR="0" rtl="0" algn="l">
              <a:lnSpc>
                <a:spcPct val="114285"/>
              </a:lnSpc>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Modesty is not about fabric alone; it is about the spirit that chooses how to present oneself  before God and to the world.</a:t>
            </a:r>
            <a:endParaRPr sz="1050">
              <a:solidFill>
                <a:schemeClr val="dk1"/>
              </a:solidFill>
              <a:latin typeface="Calibri"/>
              <a:ea typeface="Calibri"/>
              <a:cs typeface="Calibri"/>
              <a:sym typeface="Calibri"/>
            </a:endParaRPr>
          </a:p>
        </p:txBody>
      </p:sp>
      <p:sp>
        <p:nvSpPr>
          <p:cNvPr id="317" name="Google Shape;317;p30"/>
          <p:cNvSpPr/>
          <p:nvPr/>
        </p:nvSpPr>
        <p:spPr>
          <a:xfrm>
            <a:off x="3166189" y="1639849"/>
            <a:ext cx="1592759" cy="177105"/>
          </a:xfrm>
          <a:prstGeom prst="rect">
            <a:avLst/>
          </a:prstGeom>
          <a:noFill/>
          <a:ln>
            <a:noFill/>
          </a:ln>
        </p:spPr>
        <p:txBody>
          <a:bodyPr anchorCtr="0" anchor="t" bIns="0" lIns="0" spcFirstLastPara="1" rIns="0" wrap="square" tIns="0">
            <a:noAutofit/>
          </a:bodyPr>
          <a:lstStyle/>
          <a:p>
            <a:pPr indent="0" lvl="0" marL="0" marR="0" rtl="0" algn="l">
              <a:lnSpc>
                <a:spcPct val="84375"/>
              </a:lnSpc>
              <a:spcBef>
                <a:spcPts val="0"/>
              </a:spcBef>
              <a:spcAft>
                <a:spcPts val="0"/>
              </a:spcAft>
              <a:buClr>
                <a:srgbClr val="52586B"/>
              </a:buClr>
              <a:buSzPts val="1600"/>
              <a:buFont typeface="Aharoni"/>
              <a:buNone/>
            </a:pPr>
            <a:r>
              <a:rPr lang="en-US" sz="1600">
                <a:solidFill>
                  <a:srgbClr val="52586B"/>
                </a:solidFill>
                <a:latin typeface="Aharoni"/>
                <a:ea typeface="Aharoni"/>
                <a:cs typeface="Aharoni"/>
                <a:sym typeface="Aharoni"/>
              </a:rPr>
              <a:t>Separation from Vanity</a:t>
            </a:r>
            <a:endParaRPr sz="1600">
              <a:solidFill>
                <a:schemeClr val="dk1"/>
              </a:solidFill>
              <a:latin typeface="Aharoni"/>
              <a:ea typeface="Aharoni"/>
              <a:cs typeface="Aharoni"/>
              <a:sym typeface="Aharoni"/>
            </a:endParaRPr>
          </a:p>
        </p:txBody>
      </p:sp>
      <p:sp>
        <p:nvSpPr>
          <p:cNvPr id="318" name="Google Shape;318;p30"/>
          <p:cNvSpPr/>
          <p:nvPr/>
        </p:nvSpPr>
        <p:spPr>
          <a:xfrm>
            <a:off x="3129212" y="1893984"/>
            <a:ext cx="2083666" cy="2673028"/>
          </a:xfrm>
          <a:prstGeom prst="rect">
            <a:avLst/>
          </a:prstGeom>
          <a:noFill/>
          <a:ln>
            <a:noFill/>
          </a:ln>
        </p:spPr>
        <p:txBody>
          <a:bodyPr anchorCtr="0" anchor="t" bIns="0" lIns="0" spcFirstLastPara="1" rIns="0" wrap="square" tIns="0">
            <a:noAutofit/>
          </a:bodyPr>
          <a:lstStyle/>
          <a:p>
            <a:pPr indent="0" lvl="0" marL="0" marR="0" rtl="0" algn="l">
              <a:lnSpc>
                <a:spcPct val="114285"/>
              </a:lnSpc>
              <a:spcBef>
                <a:spcPts val="0"/>
              </a:spcBef>
              <a:spcAft>
                <a:spcPts val="0"/>
              </a:spcAft>
              <a:buClr>
                <a:srgbClr val="52586B"/>
              </a:buClr>
              <a:buSzPts val="1050"/>
              <a:buFont typeface="Funnel Sans"/>
              <a:buNone/>
            </a:pPr>
            <a:r>
              <a:rPr b="1" lang="en-US" sz="1050">
                <a:solidFill>
                  <a:srgbClr val="52586B"/>
                </a:solidFill>
                <a:latin typeface="Funnel Sans"/>
                <a:ea typeface="Funnel Sans"/>
                <a:cs typeface="Funnel Sans"/>
                <a:sym typeface="Funnel Sans"/>
              </a:rPr>
              <a:t>1 Peter 3:3–4</a:t>
            </a:r>
            <a:r>
              <a:rPr lang="en-US" sz="1050">
                <a:solidFill>
                  <a:srgbClr val="52586B"/>
                </a:solidFill>
                <a:latin typeface="Funnel Sans"/>
                <a:ea typeface="Funnel Sans"/>
                <a:cs typeface="Funnel Sans"/>
                <a:sym typeface="Funnel Sans"/>
              </a:rPr>
              <a:t> draws a direct contrast between outward adornment and the hidden person of the heart. </a:t>
            </a:r>
            <a:endParaRPr/>
          </a:p>
          <a:p>
            <a:pPr indent="0" lvl="0" marL="0" marR="0" rtl="0" algn="l">
              <a:lnSpc>
                <a:spcPct val="114285"/>
              </a:lnSpc>
              <a:spcBef>
                <a:spcPts val="0"/>
              </a:spcBef>
              <a:spcAft>
                <a:spcPts val="0"/>
              </a:spcAft>
              <a:buClr>
                <a:schemeClr val="dk1"/>
              </a:buClr>
              <a:buSzPts val="1050"/>
              <a:buFont typeface="Calibri"/>
              <a:buNone/>
            </a:pPr>
            <a:r>
              <a:t/>
            </a:r>
            <a:endParaRPr sz="1050">
              <a:solidFill>
                <a:srgbClr val="52586B"/>
              </a:solidFill>
              <a:latin typeface="Funnel Sans"/>
              <a:ea typeface="Funnel Sans"/>
              <a:cs typeface="Funnel Sans"/>
              <a:sym typeface="Funnel Sans"/>
            </a:endParaRPr>
          </a:p>
          <a:p>
            <a:pPr indent="0" lvl="0" marL="0" marR="0" rtl="0" algn="l">
              <a:lnSpc>
                <a:spcPct val="114285"/>
              </a:lnSpc>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The Apostle Paul was not forbidding all personal care; he was establishing a priority. </a:t>
            </a:r>
            <a:endParaRPr/>
          </a:p>
          <a:p>
            <a:pPr indent="0" lvl="0" marL="0" marR="0" rtl="0" algn="l">
              <a:lnSpc>
                <a:spcPct val="114285"/>
              </a:lnSpc>
              <a:spcBef>
                <a:spcPts val="0"/>
              </a:spcBef>
              <a:spcAft>
                <a:spcPts val="0"/>
              </a:spcAft>
              <a:buClr>
                <a:schemeClr val="dk1"/>
              </a:buClr>
              <a:buSzPts val="1050"/>
              <a:buFont typeface="Calibri"/>
              <a:buNone/>
            </a:pPr>
            <a:r>
              <a:t/>
            </a:r>
            <a:endParaRPr sz="1050">
              <a:solidFill>
                <a:srgbClr val="52586B"/>
              </a:solidFill>
              <a:latin typeface="Funnel Sans"/>
              <a:ea typeface="Funnel Sans"/>
              <a:cs typeface="Funnel Sans"/>
              <a:sym typeface="Funnel Sans"/>
            </a:endParaRPr>
          </a:p>
          <a:p>
            <a:pPr indent="0" lvl="0" marL="0" marR="0" rtl="0" algn="l">
              <a:lnSpc>
                <a:spcPct val="114285"/>
              </a:lnSpc>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The cultivation of a gentle and quiet spirit, takes precedence over the cultivation of outward manifestations. </a:t>
            </a:r>
            <a:endParaRPr/>
          </a:p>
          <a:p>
            <a:pPr indent="0" lvl="0" marL="0" marR="0" rtl="0" algn="l">
              <a:lnSpc>
                <a:spcPct val="114285"/>
              </a:lnSpc>
              <a:spcBef>
                <a:spcPts val="0"/>
              </a:spcBef>
              <a:spcAft>
                <a:spcPts val="0"/>
              </a:spcAft>
              <a:buClr>
                <a:schemeClr val="dk1"/>
              </a:buClr>
              <a:buSzPts val="1050"/>
              <a:buFont typeface="Calibri"/>
              <a:buNone/>
            </a:pPr>
            <a:r>
              <a:t/>
            </a:r>
            <a:endParaRPr sz="1050">
              <a:solidFill>
                <a:srgbClr val="52586B"/>
              </a:solidFill>
              <a:latin typeface="Funnel Sans"/>
              <a:ea typeface="Funnel Sans"/>
              <a:cs typeface="Funnel Sans"/>
              <a:sym typeface="Funnel Sans"/>
            </a:endParaRPr>
          </a:p>
          <a:p>
            <a:pPr indent="0" lvl="0" marL="0" marR="0" rtl="0" algn="l">
              <a:lnSpc>
                <a:spcPct val="109090"/>
              </a:lnSpc>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The Apostolic position regarding jewelry and ostentatious adornment flows from this desire to cultivate modesty, humility, and separation from worldly vanity</a:t>
            </a:r>
            <a:r>
              <a:rPr lang="en-US" sz="1100">
                <a:solidFill>
                  <a:srgbClr val="52586B"/>
                </a:solidFill>
                <a:latin typeface="Funnel Sans"/>
                <a:ea typeface="Funnel Sans"/>
                <a:cs typeface="Funnel Sans"/>
                <a:sym typeface="Funnel Sans"/>
              </a:rPr>
              <a:t>.</a:t>
            </a:r>
            <a:endParaRPr sz="1100">
              <a:solidFill>
                <a:schemeClr val="dk1"/>
              </a:solidFill>
              <a:latin typeface="Calibri"/>
              <a:ea typeface="Calibri"/>
              <a:cs typeface="Calibri"/>
              <a:sym typeface="Calibri"/>
            </a:endParaRPr>
          </a:p>
        </p:txBody>
      </p:sp>
      <p:sp>
        <p:nvSpPr>
          <p:cNvPr id="319" name="Google Shape;319;p30"/>
          <p:cNvSpPr/>
          <p:nvPr/>
        </p:nvSpPr>
        <p:spPr>
          <a:xfrm>
            <a:off x="6105004" y="1639849"/>
            <a:ext cx="1416472" cy="177105"/>
          </a:xfrm>
          <a:prstGeom prst="rect">
            <a:avLst/>
          </a:prstGeom>
          <a:noFill/>
          <a:ln>
            <a:noFill/>
          </a:ln>
        </p:spPr>
        <p:txBody>
          <a:bodyPr anchorCtr="0" anchor="t" bIns="0" lIns="0" spcFirstLastPara="1" rIns="0" wrap="square" tIns="0">
            <a:noAutofit/>
          </a:bodyPr>
          <a:lstStyle/>
          <a:p>
            <a:pPr indent="0" lvl="0" marL="0" marR="0" rtl="0" algn="l">
              <a:lnSpc>
                <a:spcPct val="75000"/>
              </a:lnSpc>
              <a:spcBef>
                <a:spcPts val="0"/>
              </a:spcBef>
              <a:spcAft>
                <a:spcPts val="0"/>
              </a:spcAft>
              <a:buClr>
                <a:srgbClr val="52586B"/>
              </a:buClr>
              <a:buSzPts val="1800"/>
              <a:buFont typeface="Aharoni"/>
              <a:buNone/>
            </a:pPr>
            <a:r>
              <a:rPr lang="en-US" sz="1800">
                <a:solidFill>
                  <a:srgbClr val="52586B"/>
                </a:solidFill>
                <a:latin typeface="Aharoni"/>
                <a:ea typeface="Aharoni"/>
                <a:cs typeface="Aharoni"/>
                <a:sym typeface="Aharoni"/>
              </a:rPr>
              <a:t>Sobriety</a:t>
            </a:r>
            <a:r>
              <a:rPr b="1" lang="en-US" sz="1100">
                <a:solidFill>
                  <a:srgbClr val="52586B"/>
                </a:solidFill>
                <a:latin typeface="Mona Sans SemiBold"/>
                <a:ea typeface="Mona Sans SemiBold"/>
                <a:cs typeface="Mona Sans SemiBold"/>
                <a:sym typeface="Mona Sans SemiBold"/>
              </a:rPr>
              <a:t> </a:t>
            </a:r>
            <a:r>
              <a:rPr lang="en-US" sz="1800">
                <a:solidFill>
                  <a:srgbClr val="52586B"/>
                </a:solidFill>
                <a:latin typeface="Aharoni"/>
                <a:ea typeface="Aharoni"/>
                <a:cs typeface="Aharoni"/>
                <a:sym typeface="Aharoni"/>
              </a:rPr>
              <a:t>and Purity</a:t>
            </a:r>
            <a:endParaRPr sz="1100">
              <a:solidFill>
                <a:schemeClr val="dk1"/>
              </a:solidFill>
              <a:latin typeface="Aharoni"/>
              <a:ea typeface="Aharoni"/>
              <a:cs typeface="Aharoni"/>
              <a:sym typeface="Aharoni"/>
            </a:endParaRPr>
          </a:p>
        </p:txBody>
      </p:sp>
      <p:sp>
        <p:nvSpPr>
          <p:cNvPr id="320" name="Google Shape;320;p30"/>
          <p:cNvSpPr/>
          <p:nvPr/>
        </p:nvSpPr>
        <p:spPr>
          <a:xfrm>
            <a:off x="6105004" y="1866812"/>
            <a:ext cx="2083666" cy="2673028"/>
          </a:xfrm>
          <a:prstGeom prst="rect">
            <a:avLst/>
          </a:prstGeom>
          <a:noFill/>
          <a:ln>
            <a:noFill/>
          </a:ln>
        </p:spPr>
        <p:txBody>
          <a:bodyPr anchorCtr="0" anchor="t" bIns="0" lIns="0" spcFirstLastPara="1" rIns="0" wrap="square" tIns="0">
            <a:noAutofit/>
          </a:bodyPr>
          <a:lstStyle/>
          <a:p>
            <a:pPr indent="0" lvl="0" marL="0" marR="0" rtl="0" algn="l">
              <a:lnSpc>
                <a:spcPct val="109090"/>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The biblical call to sobriety (</a:t>
            </a:r>
            <a:r>
              <a:rPr i="1" lang="en-US" sz="1100">
                <a:solidFill>
                  <a:srgbClr val="52586B"/>
                </a:solidFill>
                <a:latin typeface="Funnel Sans"/>
                <a:ea typeface="Funnel Sans"/>
                <a:cs typeface="Funnel Sans"/>
                <a:sym typeface="Funnel Sans"/>
              </a:rPr>
              <a:t>sōphrosynē</a:t>
            </a:r>
            <a:r>
              <a:rPr lang="en-US" sz="1100">
                <a:solidFill>
                  <a:srgbClr val="52586B"/>
                </a:solidFill>
                <a:latin typeface="Funnel Sans"/>
                <a:ea typeface="Funnel Sans"/>
                <a:cs typeface="Funnel Sans"/>
                <a:sym typeface="Funnel Sans"/>
              </a:rPr>
              <a:t>) encompasses sound-mindedness, self-discipline, and freedom from excess. </a:t>
            </a:r>
            <a:endParaRPr/>
          </a:p>
          <a:p>
            <a:pPr indent="0" lvl="0" marL="0" marR="0" rtl="0" algn="l">
              <a:lnSpc>
                <a:spcPct val="109090"/>
              </a:lnSpc>
              <a:spcBef>
                <a:spcPts val="0"/>
              </a:spcBef>
              <a:spcAft>
                <a:spcPts val="0"/>
              </a:spcAft>
              <a:buClr>
                <a:schemeClr val="dk1"/>
              </a:buClr>
              <a:buSzPts val="1100"/>
              <a:buFont typeface="Calibri"/>
              <a:buNone/>
            </a:pPr>
            <a:r>
              <a:t/>
            </a:r>
            <a:endParaRPr sz="1100">
              <a:solidFill>
                <a:srgbClr val="52586B"/>
              </a:solidFill>
              <a:latin typeface="Funnel Sans"/>
              <a:ea typeface="Funnel Sans"/>
              <a:cs typeface="Funnel Sans"/>
              <a:sym typeface="Funnel Sans"/>
            </a:endParaRPr>
          </a:p>
          <a:p>
            <a:pPr indent="0" lvl="0" marL="0" marR="0" rtl="0" algn="l">
              <a:lnSpc>
                <a:spcPct val="109090"/>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God's people are called to live with a clear-eyed, sober awareness of who they are and whom they serve. </a:t>
            </a:r>
            <a:endParaRPr/>
          </a:p>
          <a:p>
            <a:pPr indent="0" lvl="0" marL="0" marR="0" rtl="0" algn="l">
              <a:lnSpc>
                <a:spcPct val="109090"/>
              </a:lnSpc>
              <a:spcBef>
                <a:spcPts val="0"/>
              </a:spcBef>
              <a:spcAft>
                <a:spcPts val="0"/>
              </a:spcAft>
              <a:buClr>
                <a:schemeClr val="dk1"/>
              </a:buClr>
              <a:buSzPts val="1100"/>
              <a:buFont typeface="Calibri"/>
              <a:buNone/>
            </a:pPr>
            <a:r>
              <a:t/>
            </a:r>
            <a:endParaRPr sz="1100">
              <a:solidFill>
                <a:srgbClr val="52586B"/>
              </a:solidFill>
              <a:latin typeface="Funnel Sans"/>
              <a:ea typeface="Funnel Sans"/>
              <a:cs typeface="Funnel Sans"/>
              <a:sym typeface="Funnel Sans"/>
            </a:endParaRPr>
          </a:p>
          <a:p>
            <a:pPr indent="0" lvl="0" marL="0" marR="0" rtl="0" algn="l">
              <a:lnSpc>
                <a:spcPct val="109090"/>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Purity of body, mind, and spirit, is not optional for the believer. It is woven into the very fabric of what it means to be holy. </a:t>
            </a:r>
            <a:endParaRPr/>
          </a:p>
          <a:p>
            <a:pPr indent="0" lvl="0" marL="0" marR="0" rtl="0" algn="l">
              <a:lnSpc>
                <a:spcPct val="109090"/>
              </a:lnSpc>
              <a:spcBef>
                <a:spcPts val="0"/>
              </a:spcBef>
              <a:spcAft>
                <a:spcPts val="0"/>
              </a:spcAft>
              <a:buClr>
                <a:schemeClr val="dk1"/>
              </a:buClr>
              <a:buSzPts val="1100"/>
              <a:buFont typeface="Calibri"/>
              <a:buNone/>
            </a:pPr>
            <a:r>
              <a:t/>
            </a:r>
            <a:endParaRPr sz="1100">
              <a:solidFill>
                <a:srgbClr val="52586B"/>
              </a:solidFill>
              <a:latin typeface="Funnel Sans"/>
              <a:ea typeface="Funnel Sans"/>
              <a:cs typeface="Funnel Sans"/>
              <a:sym typeface="Funnel Sans"/>
            </a:endParaRPr>
          </a:p>
          <a:p>
            <a:pPr indent="0" lvl="0" marL="0" marR="0" rtl="0" algn="l">
              <a:lnSpc>
                <a:spcPct val="109090"/>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These two virtues, sobriety and purity, guard the believer against the drift that inevitably comes when cultural currents are not consciously resisted.</a:t>
            </a:r>
            <a:endParaRPr sz="11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1"/>
          <p:cNvSpPr/>
          <p:nvPr/>
        </p:nvSpPr>
        <p:spPr>
          <a:xfrm>
            <a:off x="599422" y="569891"/>
            <a:ext cx="7782903" cy="557510"/>
          </a:xfrm>
          <a:prstGeom prst="rect">
            <a:avLst/>
          </a:prstGeom>
          <a:noFill/>
          <a:ln>
            <a:noFill/>
          </a:ln>
        </p:spPr>
        <p:txBody>
          <a:bodyPr anchorCtr="0" anchor="t" bIns="0" lIns="0" spcFirstLastPara="1" rIns="0" wrap="square" tIns="0">
            <a:noAutofit/>
          </a:bodyPr>
          <a:lstStyle/>
          <a:p>
            <a:pPr indent="0" lvl="0" marL="0" marR="0" rtl="0" algn="l">
              <a:lnSpc>
                <a:spcPct val="122857"/>
              </a:lnSpc>
              <a:spcBef>
                <a:spcPts val="0"/>
              </a:spcBef>
              <a:spcAft>
                <a:spcPts val="0"/>
              </a:spcAft>
              <a:buClr>
                <a:srgbClr val="373B48"/>
              </a:buClr>
              <a:buSzPts val="1750"/>
              <a:buFont typeface="Aharoni"/>
              <a:buNone/>
            </a:pPr>
            <a:r>
              <a:rPr lang="en-US" sz="1750">
                <a:solidFill>
                  <a:srgbClr val="373B48"/>
                </a:solidFill>
                <a:latin typeface="Aharoni"/>
                <a:ea typeface="Aharoni"/>
                <a:cs typeface="Aharoni"/>
                <a:sym typeface="Aharoni"/>
              </a:rPr>
              <a:t>Leadership, Authority, and Love as the Motive for Holiness</a:t>
            </a:r>
            <a:endParaRPr sz="1750">
              <a:solidFill>
                <a:schemeClr val="dk1"/>
              </a:solidFill>
              <a:latin typeface="Aharoni"/>
              <a:ea typeface="Aharoni"/>
              <a:cs typeface="Aharoni"/>
              <a:sym typeface="Aharoni"/>
            </a:endParaRPr>
          </a:p>
        </p:txBody>
      </p:sp>
      <p:sp>
        <p:nvSpPr>
          <p:cNvPr id="327" name="Google Shape;327;p31"/>
          <p:cNvSpPr/>
          <p:nvPr/>
        </p:nvSpPr>
        <p:spPr>
          <a:xfrm>
            <a:off x="666103" y="1057954"/>
            <a:ext cx="7353615" cy="22517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a:t>
            </a:r>
            <a:r>
              <a:rPr lang="en-US" sz="1200">
                <a:solidFill>
                  <a:srgbClr val="0070C0"/>
                </a:solidFill>
                <a:latin typeface="Funnel Sans"/>
                <a:ea typeface="Funnel Sans"/>
                <a:cs typeface="Funnel Sans"/>
                <a:sym typeface="Funnel Sans"/>
              </a:rPr>
              <a:t>Obey them that have the rule over you, and submit yourselves: for they watch for your souls, as they that must give account…" — Hebrews 13:17 (KJV</a:t>
            </a:r>
            <a:r>
              <a:rPr lang="en-US" sz="700">
                <a:solidFill>
                  <a:srgbClr val="0070C0"/>
                </a:solidFill>
                <a:latin typeface="Funnel Sans"/>
                <a:ea typeface="Funnel Sans"/>
                <a:cs typeface="Funnel Sans"/>
                <a:sym typeface="Funnel Sans"/>
              </a:rPr>
              <a:t>)</a:t>
            </a:r>
            <a:endParaRPr sz="700">
              <a:solidFill>
                <a:srgbClr val="0070C0"/>
              </a:solidFill>
              <a:latin typeface="Calibri"/>
              <a:ea typeface="Calibri"/>
              <a:cs typeface="Calibri"/>
              <a:sym typeface="Calibri"/>
            </a:endParaRPr>
          </a:p>
        </p:txBody>
      </p:sp>
      <p:sp>
        <p:nvSpPr>
          <p:cNvPr id="328" name="Google Shape;328;p31"/>
          <p:cNvSpPr/>
          <p:nvPr/>
        </p:nvSpPr>
        <p:spPr>
          <a:xfrm>
            <a:off x="571250" y="1212822"/>
            <a:ext cx="9525" cy="341114"/>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31"/>
          <p:cNvSpPr/>
          <p:nvPr/>
        </p:nvSpPr>
        <p:spPr>
          <a:xfrm>
            <a:off x="666103" y="1600196"/>
            <a:ext cx="7170673" cy="544339"/>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This structure is not religious authoritarianism. It is the biblical pattern of shepherding care. Pastors and church leaders bear a profound accountability before God for the spiritual wellbeing of those entrusted to their care. Their application of holiness principles is not an exercise of power for its own sake — it is an expression of pastoral love and spiritual vigilance. The congregation is invited to extend trust not merely to the person of the leader, but to the God-ordained office and the Spirit who guides it.</a:t>
            </a:r>
            <a:endParaRPr sz="1050">
              <a:solidFill>
                <a:schemeClr val="dk1"/>
              </a:solidFill>
              <a:latin typeface="Calibri"/>
              <a:ea typeface="Calibri"/>
              <a:cs typeface="Calibri"/>
              <a:sym typeface="Calibri"/>
            </a:endParaRPr>
          </a:p>
        </p:txBody>
      </p:sp>
      <p:sp>
        <p:nvSpPr>
          <p:cNvPr id="330" name="Google Shape;330;p31"/>
          <p:cNvSpPr/>
          <p:nvPr/>
        </p:nvSpPr>
        <p:spPr>
          <a:xfrm>
            <a:off x="677467" y="2461413"/>
            <a:ext cx="2186402" cy="2222599"/>
          </a:xfrm>
          <a:prstGeom prst="roundRect">
            <a:avLst>
              <a:gd fmla="val 2753" name="adj"/>
            </a:avLst>
          </a:prstGeom>
          <a:solidFill>
            <a:srgbClr val="FFFFFF">
              <a:alpha val="94901"/>
            </a:srgbClr>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31"/>
          <p:cNvSpPr/>
          <p:nvPr/>
        </p:nvSpPr>
        <p:spPr>
          <a:xfrm>
            <a:off x="711501" y="2461413"/>
            <a:ext cx="45719" cy="2386484"/>
          </a:xfrm>
          <a:prstGeom prst="roundRect">
            <a:avLst>
              <a:gd fmla="val 98339"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31"/>
          <p:cNvSpPr/>
          <p:nvPr/>
        </p:nvSpPr>
        <p:spPr>
          <a:xfrm>
            <a:off x="848275" y="2560086"/>
            <a:ext cx="1434629" cy="278755"/>
          </a:xfrm>
          <a:prstGeom prst="rect">
            <a:avLst/>
          </a:prstGeom>
          <a:noFill/>
          <a:ln>
            <a:noFill/>
          </a:ln>
        </p:spPr>
        <p:txBody>
          <a:bodyPr anchorCtr="0" anchor="t" bIns="0" lIns="0" spcFirstLastPara="1" rIns="0" wrap="square" tIns="0">
            <a:noAutofit/>
          </a:bodyPr>
          <a:lstStyle/>
          <a:p>
            <a:pPr indent="0" lvl="0" marL="0" marR="0" rtl="0" algn="l">
              <a:lnSpc>
                <a:spcPct val="104999"/>
              </a:lnSpc>
              <a:spcBef>
                <a:spcPts val="0"/>
              </a:spcBef>
              <a:spcAft>
                <a:spcPts val="0"/>
              </a:spcAft>
              <a:buClr>
                <a:srgbClr val="52586B"/>
              </a:buClr>
              <a:buSzPts val="1000"/>
              <a:buFont typeface="Arial"/>
              <a:buNone/>
            </a:pPr>
            <a:r>
              <a:rPr lang="en-US" sz="1000">
                <a:solidFill>
                  <a:srgbClr val="52586B"/>
                </a:solidFill>
                <a:latin typeface="Arial"/>
                <a:ea typeface="Arial"/>
                <a:cs typeface="Arial"/>
                <a:sym typeface="Arial"/>
              </a:rPr>
              <a:t>Love Is the Motive — John 14:15</a:t>
            </a:r>
            <a:endParaRPr sz="1000">
              <a:solidFill>
                <a:schemeClr val="dk1"/>
              </a:solidFill>
              <a:latin typeface="Arial"/>
              <a:ea typeface="Arial"/>
              <a:cs typeface="Arial"/>
              <a:sym typeface="Arial"/>
            </a:endParaRPr>
          </a:p>
        </p:txBody>
      </p:sp>
      <p:sp>
        <p:nvSpPr>
          <p:cNvPr id="333" name="Google Shape;333;p31"/>
          <p:cNvSpPr/>
          <p:nvPr/>
        </p:nvSpPr>
        <p:spPr>
          <a:xfrm>
            <a:off x="848275" y="2869723"/>
            <a:ext cx="1904122" cy="1576239"/>
          </a:xfrm>
          <a:prstGeom prst="rect">
            <a:avLst/>
          </a:prstGeom>
          <a:noFill/>
          <a:ln>
            <a:noFill/>
          </a:ln>
        </p:spPr>
        <p:txBody>
          <a:bodyPr anchorCtr="0" anchor="t" bIns="0" lIns="0" spcFirstLastPara="1" rIns="0" wrap="square" tIns="0">
            <a:noAutofit/>
          </a:bodyPr>
          <a:lstStyle/>
          <a:p>
            <a:pPr indent="0" lvl="0" marL="0" marR="0" rtl="0" algn="l">
              <a:lnSpc>
                <a:spcPct val="94444"/>
              </a:lnSpc>
              <a:spcBef>
                <a:spcPts val="0"/>
              </a:spcBef>
              <a:spcAft>
                <a:spcPts val="0"/>
              </a:spcAft>
              <a:buClr>
                <a:srgbClr val="52586B"/>
              </a:buClr>
              <a:buSzPts val="900"/>
              <a:buFont typeface="Funnel Sans"/>
              <a:buNone/>
            </a:pPr>
            <a:r>
              <a:rPr i="1" lang="en-US" sz="900">
                <a:solidFill>
                  <a:srgbClr val="52586B"/>
                </a:solidFill>
                <a:latin typeface="Funnel Sans"/>
                <a:ea typeface="Funnel Sans"/>
                <a:cs typeface="Funnel Sans"/>
                <a:sym typeface="Funnel Sans"/>
              </a:rPr>
              <a:t>"If ye love me, keep my commandments."</a:t>
            </a:r>
            <a:r>
              <a:rPr lang="en-US" sz="900">
                <a:solidFill>
                  <a:srgbClr val="52586B"/>
                </a:solidFill>
                <a:latin typeface="Funnel Sans"/>
                <a:ea typeface="Funnel Sans"/>
                <a:cs typeface="Funnel Sans"/>
                <a:sym typeface="Funnel Sans"/>
              </a:rPr>
              <a:t> Jesus did not say, "If you fear me" or "If you want to avoid punishment." He said, "If you love me." </a:t>
            </a:r>
            <a:endParaRPr/>
          </a:p>
          <a:p>
            <a:pPr indent="0" lvl="0" marL="0" marR="0" rtl="0" algn="l">
              <a:lnSpc>
                <a:spcPct val="94444"/>
              </a:lnSpc>
              <a:spcBef>
                <a:spcPts val="0"/>
              </a:spcBef>
              <a:spcAft>
                <a:spcPts val="0"/>
              </a:spcAft>
              <a:buClr>
                <a:schemeClr val="dk1"/>
              </a:buClr>
              <a:buSzPts val="900"/>
              <a:buFont typeface="Calibri"/>
              <a:buNone/>
            </a:pPr>
            <a:r>
              <a:t/>
            </a:r>
            <a:endParaRPr sz="900">
              <a:solidFill>
                <a:srgbClr val="52586B"/>
              </a:solidFill>
              <a:latin typeface="Funnel Sans"/>
              <a:ea typeface="Funnel Sans"/>
              <a:cs typeface="Funnel Sans"/>
              <a:sym typeface="Funnel Sans"/>
            </a:endParaRPr>
          </a:p>
          <a:p>
            <a:pPr indent="0" lvl="0" marL="0" marR="0" rtl="0" algn="l">
              <a:lnSpc>
                <a:spcPct val="94444"/>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Holiness rooted in love for God is transformative. It does not experience obedience as bondage,  it experiences obedience as intimacy. </a:t>
            </a:r>
            <a:endParaRPr/>
          </a:p>
          <a:p>
            <a:pPr indent="0" lvl="0" marL="0" marR="0" rtl="0" algn="l">
              <a:lnSpc>
                <a:spcPct val="94444"/>
              </a:lnSpc>
              <a:spcBef>
                <a:spcPts val="0"/>
              </a:spcBef>
              <a:spcAft>
                <a:spcPts val="0"/>
              </a:spcAft>
              <a:buClr>
                <a:schemeClr val="dk1"/>
              </a:buClr>
              <a:buSzPts val="900"/>
              <a:buFont typeface="Calibri"/>
              <a:buNone/>
            </a:pPr>
            <a:r>
              <a:t/>
            </a:r>
            <a:endParaRPr sz="900">
              <a:solidFill>
                <a:srgbClr val="52586B"/>
              </a:solidFill>
              <a:latin typeface="Funnel Sans"/>
              <a:ea typeface="Funnel Sans"/>
              <a:cs typeface="Funnel Sans"/>
              <a:sym typeface="Funnel Sans"/>
            </a:endParaRPr>
          </a:p>
          <a:p>
            <a:pPr indent="0" lvl="0" marL="0" marR="0" rtl="0" algn="l">
              <a:lnSpc>
                <a:spcPct val="94444"/>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Every act of separation, every choice of modesty, every exercise of sobriety becomes an act of devotion offered to the One who is altogether holy and altogether worthy.</a:t>
            </a:r>
            <a:endParaRPr sz="900">
              <a:solidFill>
                <a:schemeClr val="dk1"/>
              </a:solidFill>
              <a:latin typeface="Calibri"/>
              <a:ea typeface="Calibri"/>
              <a:cs typeface="Calibri"/>
              <a:sym typeface="Calibri"/>
            </a:endParaRPr>
          </a:p>
        </p:txBody>
      </p:sp>
      <p:sp>
        <p:nvSpPr>
          <p:cNvPr id="334" name="Google Shape;334;p31"/>
          <p:cNvSpPr/>
          <p:nvPr/>
        </p:nvSpPr>
        <p:spPr>
          <a:xfrm>
            <a:off x="3156724" y="2461413"/>
            <a:ext cx="1826488" cy="2222599"/>
          </a:xfrm>
          <a:prstGeom prst="roundRect">
            <a:avLst>
              <a:gd fmla="val 2753" name="adj"/>
            </a:avLst>
          </a:prstGeom>
          <a:solidFill>
            <a:srgbClr val="FFFFFF">
              <a:alpha val="94901"/>
            </a:srgbClr>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31"/>
          <p:cNvSpPr/>
          <p:nvPr/>
        </p:nvSpPr>
        <p:spPr>
          <a:xfrm>
            <a:off x="2999059" y="2461413"/>
            <a:ext cx="45719" cy="2559904"/>
          </a:xfrm>
          <a:prstGeom prst="roundRect">
            <a:avLst>
              <a:gd fmla="val 98339"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6" name="Google Shape;336;p31"/>
          <p:cNvSpPr/>
          <p:nvPr/>
        </p:nvSpPr>
        <p:spPr>
          <a:xfrm>
            <a:off x="3135833" y="2560086"/>
            <a:ext cx="1434629" cy="418133"/>
          </a:xfrm>
          <a:prstGeom prst="rect">
            <a:avLst/>
          </a:prstGeom>
          <a:noFill/>
          <a:ln>
            <a:noFill/>
          </a:ln>
        </p:spPr>
        <p:txBody>
          <a:bodyPr anchorCtr="0" anchor="t" bIns="0" lIns="0" spcFirstLastPara="1" rIns="0" wrap="square" tIns="0">
            <a:noAutofit/>
          </a:bodyPr>
          <a:lstStyle/>
          <a:p>
            <a:pPr indent="0" lvl="0" marL="0" marR="0" rtl="0" algn="l">
              <a:lnSpc>
                <a:spcPct val="104999"/>
              </a:lnSpc>
              <a:spcBef>
                <a:spcPts val="0"/>
              </a:spcBef>
              <a:spcAft>
                <a:spcPts val="0"/>
              </a:spcAft>
              <a:buClr>
                <a:srgbClr val="52586B"/>
              </a:buClr>
              <a:buSzPts val="1000"/>
              <a:buFont typeface="Arial"/>
              <a:buNone/>
            </a:pPr>
            <a:r>
              <a:rPr lang="en-US" sz="1000">
                <a:solidFill>
                  <a:srgbClr val="52586B"/>
                </a:solidFill>
                <a:latin typeface="Arial"/>
                <a:ea typeface="Arial"/>
                <a:cs typeface="Arial"/>
                <a:sym typeface="Arial"/>
              </a:rPr>
              <a:t>Separation Unto God — Not Merely Away From the World</a:t>
            </a:r>
            <a:endParaRPr sz="1000">
              <a:solidFill>
                <a:schemeClr val="dk1"/>
              </a:solidFill>
              <a:latin typeface="Arial"/>
              <a:ea typeface="Arial"/>
              <a:cs typeface="Arial"/>
              <a:sym typeface="Arial"/>
            </a:endParaRPr>
          </a:p>
        </p:txBody>
      </p:sp>
      <p:sp>
        <p:nvSpPr>
          <p:cNvPr id="337" name="Google Shape;337;p31"/>
          <p:cNvSpPr/>
          <p:nvPr/>
        </p:nvSpPr>
        <p:spPr>
          <a:xfrm>
            <a:off x="3135833" y="3009101"/>
            <a:ext cx="1712188" cy="1576239"/>
          </a:xfrm>
          <a:prstGeom prst="rect">
            <a:avLst/>
          </a:prstGeom>
          <a:noFill/>
          <a:ln>
            <a:noFill/>
          </a:ln>
        </p:spPr>
        <p:txBody>
          <a:bodyPr anchorCtr="0" anchor="t" bIns="0" lIns="0" spcFirstLastPara="1" rIns="0" wrap="square" tIns="0">
            <a:noAutofit/>
          </a:bodyPr>
          <a:lstStyle/>
          <a:p>
            <a:pPr indent="0" lvl="0" marL="0" marR="0" rtl="0" algn="l">
              <a:lnSpc>
                <a:spcPct val="94444"/>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It is crucial to understand that biblical holiness is not primarily a movement </a:t>
            </a:r>
            <a:r>
              <a:rPr i="1" lang="en-US" sz="900">
                <a:solidFill>
                  <a:srgbClr val="52586B"/>
                </a:solidFill>
                <a:latin typeface="Funnel Sans"/>
                <a:ea typeface="Funnel Sans"/>
                <a:cs typeface="Funnel Sans"/>
                <a:sym typeface="Funnel Sans"/>
              </a:rPr>
              <a:t>away</a:t>
            </a:r>
            <a:r>
              <a:rPr lang="en-US" sz="900">
                <a:solidFill>
                  <a:srgbClr val="52586B"/>
                </a:solidFill>
                <a:latin typeface="Funnel Sans"/>
                <a:ea typeface="Funnel Sans"/>
                <a:cs typeface="Funnel Sans"/>
                <a:sym typeface="Funnel Sans"/>
              </a:rPr>
              <a:t> from something,  it is a movement </a:t>
            </a:r>
            <a:r>
              <a:rPr i="1" lang="en-US" sz="900">
                <a:solidFill>
                  <a:srgbClr val="52586B"/>
                </a:solidFill>
                <a:latin typeface="Funnel Sans"/>
                <a:ea typeface="Funnel Sans"/>
                <a:cs typeface="Funnel Sans"/>
                <a:sym typeface="Funnel Sans"/>
              </a:rPr>
              <a:t>toward</a:t>
            </a:r>
            <a:r>
              <a:rPr lang="en-US" sz="900">
                <a:solidFill>
                  <a:srgbClr val="52586B"/>
                </a:solidFill>
                <a:latin typeface="Funnel Sans"/>
                <a:ea typeface="Funnel Sans"/>
                <a:cs typeface="Funnel Sans"/>
                <a:sym typeface="Funnel Sans"/>
              </a:rPr>
              <a:t> Someone. </a:t>
            </a:r>
            <a:endParaRPr/>
          </a:p>
          <a:p>
            <a:pPr indent="0" lvl="0" marL="0" marR="0" rtl="0" algn="l">
              <a:lnSpc>
                <a:spcPct val="94444"/>
              </a:lnSpc>
              <a:spcBef>
                <a:spcPts val="0"/>
              </a:spcBef>
              <a:spcAft>
                <a:spcPts val="0"/>
              </a:spcAft>
              <a:buClr>
                <a:schemeClr val="dk1"/>
              </a:buClr>
              <a:buSzPts val="900"/>
              <a:buFont typeface="Calibri"/>
              <a:buNone/>
            </a:pPr>
            <a:r>
              <a:t/>
            </a:r>
            <a:endParaRPr sz="900">
              <a:solidFill>
                <a:srgbClr val="52586B"/>
              </a:solidFill>
              <a:latin typeface="Funnel Sans"/>
              <a:ea typeface="Funnel Sans"/>
              <a:cs typeface="Funnel Sans"/>
              <a:sym typeface="Funnel Sans"/>
            </a:endParaRPr>
          </a:p>
          <a:p>
            <a:pPr indent="0" lvl="0" marL="0" marR="0" rtl="0" algn="l">
              <a:lnSpc>
                <a:spcPct val="94444"/>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Holiness is separation unto God. </a:t>
            </a:r>
            <a:endParaRPr/>
          </a:p>
          <a:p>
            <a:pPr indent="0" lvl="0" marL="0" marR="0" rtl="0" algn="l">
              <a:lnSpc>
                <a:spcPct val="94444"/>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This reframes the entire message of holy living. The question is not only, "What must I give up?" The question is, ” To Whom am I drawing near?" </a:t>
            </a:r>
            <a:endParaRPr sz="1200">
              <a:solidFill>
                <a:srgbClr val="52586B"/>
              </a:solidFill>
              <a:latin typeface="Funnel Sans"/>
              <a:ea typeface="Funnel Sans"/>
              <a:cs typeface="Funnel Sans"/>
              <a:sym typeface="Funnel Sans"/>
            </a:endParaRPr>
          </a:p>
          <a:p>
            <a:pPr indent="0" lvl="0" marL="0" marR="0" rtl="0" algn="l">
              <a:lnSpc>
                <a:spcPct val="94444"/>
              </a:lnSpc>
              <a:spcBef>
                <a:spcPts val="0"/>
              </a:spcBef>
              <a:spcAft>
                <a:spcPts val="0"/>
              </a:spcAft>
              <a:buClr>
                <a:schemeClr val="dk1"/>
              </a:buClr>
              <a:buSzPts val="900"/>
              <a:buFont typeface="Calibri"/>
              <a:buNone/>
            </a:pPr>
            <a:r>
              <a:t/>
            </a:r>
            <a:endParaRPr sz="900">
              <a:solidFill>
                <a:srgbClr val="52586B"/>
              </a:solidFill>
              <a:latin typeface="Funnel Sans"/>
              <a:ea typeface="Funnel Sans"/>
              <a:cs typeface="Funnel Sans"/>
              <a:sym typeface="Funnel Sans"/>
            </a:endParaRPr>
          </a:p>
          <a:p>
            <a:pPr indent="0" lvl="0" marL="0" marR="0" rtl="0" algn="l">
              <a:lnSpc>
                <a:spcPct val="94444"/>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When love for God is the engine of obedience, the standards of holiness become expressions of relationship rather than requirements of religion.</a:t>
            </a:r>
            <a:endParaRPr sz="900">
              <a:solidFill>
                <a:schemeClr val="dk1"/>
              </a:solidFill>
              <a:latin typeface="Calibri"/>
              <a:ea typeface="Calibri"/>
              <a:cs typeface="Calibri"/>
              <a:sym typeface="Calibri"/>
            </a:endParaRPr>
          </a:p>
        </p:txBody>
      </p:sp>
      <p:sp>
        <p:nvSpPr>
          <p:cNvPr id="338" name="Google Shape;338;p31"/>
          <p:cNvSpPr/>
          <p:nvPr/>
        </p:nvSpPr>
        <p:spPr>
          <a:xfrm>
            <a:off x="5453807" y="2461413"/>
            <a:ext cx="2116268" cy="2222599"/>
          </a:xfrm>
          <a:prstGeom prst="roundRect">
            <a:avLst>
              <a:gd fmla="val 2753" name="adj"/>
            </a:avLst>
          </a:prstGeom>
          <a:solidFill>
            <a:srgbClr val="FFFFFF">
              <a:alpha val="94901"/>
            </a:srgbClr>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9" name="Google Shape;339;p31"/>
          <p:cNvSpPr/>
          <p:nvPr/>
        </p:nvSpPr>
        <p:spPr>
          <a:xfrm>
            <a:off x="5444282" y="2461413"/>
            <a:ext cx="38100" cy="2222599"/>
          </a:xfrm>
          <a:prstGeom prst="roundRect">
            <a:avLst>
              <a:gd fmla="val 98339"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31"/>
          <p:cNvSpPr/>
          <p:nvPr/>
        </p:nvSpPr>
        <p:spPr>
          <a:xfrm>
            <a:off x="5581055" y="2560086"/>
            <a:ext cx="1272257" cy="139378"/>
          </a:xfrm>
          <a:prstGeom prst="rect">
            <a:avLst/>
          </a:prstGeom>
          <a:noFill/>
          <a:ln>
            <a:noFill/>
          </a:ln>
        </p:spPr>
        <p:txBody>
          <a:bodyPr anchorCtr="0" anchor="t" bIns="0" lIns="0" spcFirstLastPara="1" rIns="0" wrap="square" tIns="0">
            <a:noAutofit/>
          </a:bodyPr>
          <a:lstStyle/>
          <a:p>
            <a:pPr indent="0" lvl="0" marL="0" marR="0" rtl="0" algn="l">
              <a:lnSpc>
                <a:spcPct val="104999"/>
              </a:lnSpc>
              <a:spcBef>
                <a:spcPts val="0"/>
              </a:spcBef>
              <a:spcAft>
                <a:spcPts val="0"/>
              </a:spcAft>
              <a:buClr>
                <a:srgbClr val="52586B"/>
              </a:buClr>
              <a:buSzPts val="1000"/>
              <a:buFont typeface="Arial"/>
              <a:buNone/>
            </a:pPr>
            <a:r>
              <a:rPr lang="en-US" sz="1000">
                <a:solidFill>
                  <a:srgbClr val="52586B"/>
                </a:solidFill>
                <a:latin typeface="Arial"/>
                <a:ea typeface="Arial"/>
                <a:cs typeface="Arial"/>
                <a:sym typeface="Arial"/>
              </a:rPr>
              <a:t>Reflection of His Nature</a:t>
            </a:r>
            <a:endParaRPr sz="1000">
              <a:solidFill>
                <a:schemeClr val="dk1"/>
              </a:solidFill>
              <a:latin typeface="Arial"/>
              <a:ea typeface="Arial"/>
              <a:cs typeface="Arial"/>
              <a:sym typeface="Arial"/>
            </a:endParaRPr>
          </a:p>
        </p:txBody>
      </p:sp>
      <p:sp>
        <p:nvSpPr>
          <p:cNvPr id="341" name="Google Shape;341;p31"/>
          <p:cNvSpPr/>
          <p:nvPr/>
        </p:nvSpPr>
        <p:spPr>
          <a:xfrm>
            <a:off x="5581055" y="2798137"/>
            <a:ext cx="1860269" cy="1576239"/>
          </a:xfrm>
          <a:prstGeom prst="rect">
            <a:avLst/>
          </a:prstGeom>
          <a:noFill/>
          <a:ln>
            <a:noFill/>
          </a:ln>
        </p:spPr>
        <p:txBody>
          <a:bodyPr anchorCtr="0" anchor="t" bIns="0" lIns="0" spcFirstLastPara="1" rIns="0" wrap="square" tIns="0">
            <a:noAutofit/>
          </a:bodyPr>
          <a:lstStyle/>
          <a:p>
            <a:pPr indent="0" lvl="0" marL="0" marR="0" rtl="0" algn="l">
              <a:lnSpc>
                <a:spcPct val="94444"/>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As children bear the image of their parents, the children of God are called to bear the image of their heavenly Father,  who is holy. </a:t>
            </a:r>
            <a:endParaRPr/>
          </a:p>
          <a:p>
            <a:pPr indent="0" lvl="0" marL="0" marR="0" rtl="0" algn="l">
              <a:lnSpc>
                <a:spcPct val="94444"/>
              </a:lnSpc>
              <a:spcBef>
                <a:spcPts val="0"/>
              </a:spcBef>
              <a:spcAft>
                <a:spcPts val="0"/>
              </a:spcAft>
              <a:buClr>
                <a:schemeClr val="dk1"/>
              </a:buClr>
              <a:buSzPts val="900"/>
              <a:buFont typeface="Calibri"/>
              <a:buNone/>
            </a:pPr>
            <a:r>
              <a:t/>
            </a:r>
            <a:endParaRPr sz="900">
              <a:solidFill>
                <a:srgbClr val="52586B"/>
              </a:solidFill>
              <a:latin typeface="Funnel Sans"/>
              <a:ea typeface="Funnel Sans"/>
              <a:cs typeface="Funnel Sans"/>
              <a:sym typeface="Funnel Sans"/>
            </a:endParaRPr>
          </a:p>
          <a:p>
            <a:pPr indent="0" lvl="0" marL="0" marR="0" rtl="0" algn="l">
              <a:lnSpc>
                <a:spcPct val="94444"/>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This is not a burden imposed from outside. It is a destiny written into the new nature given at the new birth. </a:t>
            </a:r>
            <a:endParaRPr/>
          </a:p>
          <a:p>
            <a:pPr indent="0" lvl="0" marL="0" marR="0" rtl="0" algn="l">
              <a:lnSpc>
                <a:spcPct val="94444"/>
              </a:lnSpc>
              <a:spcBef>
                <a:spcPts val="0"/>
              </a:spcBef>
              <a:spcAft>
                <a:spcPts val="0"/>
              </a:spcAft>
              <a:buClr>
                <a:schemeClr val="dk1"/>
              </a:buClr>
              <a:buSzPts val="900"/>
              <a:buFont typeface="Calibri"/>
              <a:buNone/>
            </a:pPr>
            <a:r>
              <a:t/>
            </a:r>
            <a:endParaRPr sz="900">
              <a:solidFill>
                <a:srgbClr val="52586B"/>
              </a:solidFill>
              <a:latin typeface="Funnel Sans"/>
              <a:ea typeface="Funnel Sans"/>
              <a:cs typeface="Funnel Sans"/>
              <a:sym typeface="Funnel Sans"/>
            </a:endParaRPr>
          </a:p>
          <a:p>
            <a:pPr indent="0" lvl="0" marL="0" marR="0" rtl="0" algn="l">
              <a:lnSpc>
                <a:spcPct val="94444"/>
              </a:lnSpc>
              <a:spcBef>
                <a:spcPts val="0"/>
              </a:spcBef>
              <a:spcAft>
                <a:spcPts val="0"/>
              </a:spcAft>
              <a:buClr>
                <a:srgbClr val="52586B"/>
              </a:buClr>
              <a:buSzPts val="900"/>
              <a:buFont typeface="Funnel Sans"/>
              <a:buNone/>
            </a:pPr>
            <a:r>
              <a:rPr lang="en-US" sz="900">
                <a:solidFill>
                  <a:srgbClr val="52586B"/>
                </a:solidFill>
                <a:latin typeface="Funnel Sans"/>
                <a:ea typeface="Funnel Sans"/>
                <a:cs typeface="Funnel Sans"/>
                <a:sym typeface="Funnel Sans"/>
              </a:rPr>
              <a:t>The Spirit of holiness dwelling within the believer is always pressing, always urging, always inviting toward greater conformity to the character of God.</a:t>
            </a:r>
            <a:endParaRPr sz="9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2"/>
          <p:cNvSpPr/>
          <p:nvPr/>
        </p:nvSpPr>
        <p:spPr>
          <a:xfrm>
            <a:off x="1548557" y="747815"/>
            <a:ext cx="5840983" cy="331515"/>
          </a:xfrm>
          <a:prstGeom prst="rect">
            <a:avLst/>
          </a:prstGeom>
          <a:noFill/>
          <a:ln>
            <a:noFill/>
          </a:ln>
        </p:spPr>
        <p:txBody>
          <a:bodyPr anchorCtr="0" anchor="t" bIns="0" lIns="0" spcFirstLastPara="1" rIns="0" wrap="square" tIns="0">
            <a:noAutofit/>
          </a:bodyPr>
          <a:lstStyle/>
          <a:p>
            <a:pPr indent="0" lvl="0" marL="0" marR="0" rtl="0" algn="l">
              <a:lnSpc>
                <a:spcPct val="126829"/>
              </a:lnSpc>
              <a:spcBef>
                <a:spcPts val="0"/>
              </a:spcBef>
              <a:spcAft>
                <a:spcPts val="0"/>
              </a:spcAft>
              <a:buClr>
                <a:srgbClr val="373B48"/>
              </a:buClr>
              <a:buSzPts val="2050"/>
              <a:buFont typeface="Arial"/>
              <a:buNone/>
            </a:pPr>
            <a:r>
              <a:rPr lang="en-US" sz="2050">
                <a:solidFill>
                  <a:srgbClr val="373B48"/>
                </a:solidFill>
                <a:latin typeface="Arial"/>
                <a:ea typeface="Arial"/>
                <a:cs typeface="Arial"/>
                <a:sym typeface="Arial"/>
              </a:rPr>
              <a:t>When Holiness Becomes Worship</a:t>
            </a:r>
            <a:endParaRPr sz="2050">
              <a:solidFill>
                <a:schemeClr val="dk1"/>
              </a:solidFill>
              <a:latin typeface="Arial"/>
              <a:ea typeface="Arial"/>
              <a:cs typeface="Arial"/>
              <a:sym typeface="Arial"/>
            </a:endParaRPr>
          </a:p>
        </p:txBody>
      </p:sp>
      <p:sp>
        <p:nvSpPr>
          <p:cNvPr id="348" name="Google Shape;348;p32"/>
          <p:cNvSpPr/>
          <p:nvPr/>
        </p:nvSpPr>
        <p:spPr>
          <a:xfrm>
            <a:off x="1707654" y="1886620"/>
            <a:ext cx="1807815" cy="106040"/>
          </a:xfrm>
          <a:prstGeom prst="roundRect">
            <a:avLst>
              <a:gd fmla="val 42018"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49" name="Google Shape;349;p32"/>
          <p:cNvSpPr/>
          <p:nvPr/>
        </p:nvSpPr>
        <p:spPr>
          <a:xfrm>
            <a:off x="1548557" y="1780580"/>
            <a:ext cx="318195" cy="318195"/>
          </a:xfrm>
          <a:prstGeom prst="roundRect">
            <a:avLst>
              <a:gd fmla="val 89803"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descr="preencoded.png" id="350" name="Google Shape;350;p32"/>
          <p:cNvSpPr/>
          <p:nvPr/>
        </p:nvSpPr>
        <p:spPr>
          <a:xfrm>
            <a:off x="1628105" y="1860128"/>
            <a:ext cx="159097" cy="159097"/>
          </a:xfrm>
          <a:prstGeom prst="rect">
            <a:avLst/>
          </a:prstGeom>
          <a:noFill/>
          <a:ln>
            <a:noFill/>
          </a:ln>
        </p:spPr>
      </p:sp>
      <p:sp>
        <p:nvSpPr>
          <p:cNvPr id="351" name="Google Shape;351;p32"/>
          <p:cNvSpPr/>
          <p:nvPr/>
        </p:nvSpPr>
        <p:spPr>
          <a:xfrm>
            <a:off x="1654597" y="2171700"/>
            <a:ext cx="1326059" cy="165720"/>
          </a:xfrm>
          <a:prstGeom prst="rect">
            <a:avLst/>
          </a:prstGeom>
          <a:noFill/>
          <a:ln>
            <a:noFill/>
          </a:ln>
        </p:spPr>
        <p:txBody>
          <a:bodyPr anchorCtr="0" anchor="t" bIns="0" lIns="0" spcFirstLastPara="1" rIns="0" wrap="square" tIns="0">
            <a:noAutofit/>
          </a:bodyPr>
          <a:lstStyle/>
          <a:p>
            <a:pPr indent="0" lvl="0" marL="0" marR="0" rtl="0" algn="l">
              <a:lnSpc>
                <a:spcPct val="108333"/>
              </a:lnSpc>
              <a:spcBef>
                <a:spcPts val="0"/>
              </a:spcBef>
              <a:spcAft>
                <a:spcPts val="0"/>
              </a:spcAft>
              <a:buClr>
                <a:srgbClr val="52586B"/>
              </a:buClr>
              <a:buSzPts val="1200"/>
              <a:buFont typeface="Arial"/>
              <a:buNone/>
            </a:pPr>
            <a:r>
              <a:rPr b="1" lang="en-US" sz="1200">
                <a:solidFill>
                  <a:srgbClr val="52586B"/>
                </a:solidFill>
                <a:latin typeface="Arial"/>
                <a:ea typeface="Arial"/>
                <a:cs typeface="Arial"/>
                <a:sym typeface="Arial"/>
              </a:rPr>
              <a:t>God Is Holy</a:t>
            </a:r>
            <a:endParaRPr b="1" sz="1200">
              <a:solidFill>
                <a:schemeClr val="dk1"/>
              </a:solidFill>
              <a:latin typeface="Arial"/>
              <a:ea typeface="Arial"/>
              <a:cs typeface="Arial"/>
              <a:sym typeface="Arial"/>
            </a:endParaRPr>
          </a:p>
        </p:txBody>
      </p:sp>
      <p:sp>
        <p:nvSpPr>
          <p:cNvPr id="352" name="Google Shape;352;p32"/>
          <p:cNvSpPr/>
          <p:nvPr/>
        </p:nvSpPr>
        <p:spPr>
          <a:xfrm>
            <a:off x="1654597" y="2381176"/>
            <a:ext cx="1754907" cy="572988"/>
          </a:xfrm>
          <a:prstGeom prst="rect">
            <a:avLst/>
          </a:prstGeom>
          <a:noFill/>
          <a:ln>
            <a:noFill/>
          </a:ln>
        </p:spPr>
        <p:txBody>
          <a:bodyPr anchorCtr="0" anchor="t" bIns="0" lIns="0" spcFirstLastPara="1" rIns="0" wrap="square" tIns="0">
            <a:noAutofit/>
          </a:bodyPr>
          <a:lstStyle/>
          <a:p>
            <a:pPr indent="0" lvl="0" marL="0" marR="0" rtl="0" algn="l">
              <a:lnSpc>
                <a:spcPct val="104761"/>
              </a:lnSpc>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The foundation is fixed and immovable..</a:t>
            </a:r>
            <a:endParaRPr sz="1050">
              <a:solidFill>
                <a:schemeClr val="dk1"/>
              </a:solidFill>
              <a:latin typeface="Calibri"/>
              <a:ea typeface="Calibri"/>
              <a:cs typeface="Calibri"/>
              <a:sym typeface="Calibri"/>
            </a:endParaRPr>
          </a:p>
        </p:txBody>
      </p:sp>
      <p:sp>
        <p:nvSpPr>
          <p:cNvPr id="353" name="Google Shape;353;p32"/>
          <p:cNvSpPr/>
          <p:nvPr/>
        </p:nvSpPr>
        <p:spPr>
          <a:xfrm>
            <a:off x="3747567" y="1727522"/>
            <a:ext cx="1807815" cy="106040"/>
          </a:xfrm>
          <a:prstGeom prst="roundRect">
            <a:avLst>
              <a:gd fmla="val 42018"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54" name="Google Shape;354;p32"/>
          <p:cNvSpPr/>
          <p:nvPr/>
        </p:nvSpPr>
        <p:spPr>
          <a:xfrm>
            <a:off x="3588469" y="1621482"/>
            <a:ext cx="318195" cy="318195"/>
          </a:xfrm>
          <a:prstGeom prst="roundRect">
            <a:avLst>
              <a:gd fmla="val 89803"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descr="preencoded.png" id="355" name="Google Shape;355;p32"/>
          <p:cNvSpPr/>
          <p:nvPr/>
        </p:nvSpPr>
        <p:spPr>
          <a:xfrm>
            <a:off x="3668018" y="1701031"/>
            <a:ext cx="159097" cy="159097"/>
          </a:xfrm>
          <a:prstGeom prst="rect">
            <a:avLst/>
          </a:prstGeom>
          <a:noFill/>
          <a:ln>
            <a:noFill/>
          </a:ln>
        </p:spPr>
      </p:sp>
      <p:sp>
        <p:nvSpPr>
          <p:cNvPr id="356" name="Google Shape;356;p32"/>
          <p:cNvSpPr/>
          <p:nvPr/>
        </p:nvSpPr>
        <p:spPr>
          <a:xfrm>
            <a:off x="3694509" y="2012603"/>
            <a:ext cx="1543273" cy="165720"/>
          </a:xfrm>
          <a:prstGeom prst="rect">
            <a:avLst/>
          </a:prstGeom>
          <a:noFill/>
          <a:ln>
            <a:noFill/>
          </a:ln>
        </p:spPr>
        <p:txBody>
          <a:bodyPr anchorCtr="0" anchor="t" bIns="0" lIns="0" spcFirstLastPara="1" rIns="0" wrap="square" tIns="0">
            <a:noAutofit/>
          </a:bodyPr>
          <a:lstStyle/>
          <a:p>
            <a:pPr indent="0" lvl="0" marL="0" marR="0" rtl="0" algn="l">
              <a:lnSpc>
                <a:spcPct val="108333"/>
              </a:lnSpc>
              <a:spcBef>
                <a:spcPts val="0"/>
              </a:spcBef>
              <a:spcAft>
                <a:spcPts val="0"/>
              </a:spcAft>
              <a:buClr>
                <a:srgbClr val="52586B"/>
              </a:buClr>
              <a:buSzPts val="1200"/>
              <a:buFont typeface="Arial"/>
              <a:buNone/>
            </a:pPr>
            <a:r>
              <a:rPr b="1" lang="en-US" sz="1200">
                <a:solidFill>
                  <a:srgbClr val="52586B"/>
                </a:solidFill>
                <a:latin typeface="Arial"/>
                <a:ea typeface="Arial"/>
                <a:cs typeface="Arial"/>
                <a:sym typeface="Arial"/>
              </a:rPr>
              <a:t>His People Must Be Holy</a:t>
            </a:r>
            <a:endParaRPr b="1" sz="1200">
              <a:solidFill>
                <a:schemeClr val="dk1"/>
              </a:solidFill>
              <a:latin typeface="Arial"/>
              <a:ea typeface="Arial"/>
              <a:cs typeface="Arial"/>
              <a:sym typeface="Arial"/>
            </a:endParaRPr>
          </a:p>
        </p:txBody>
      </p:sp>
      <p:sp>
        <p:nvSpPr>
          <p:cNvPr id="357" name="Google Shape;357;p32"/>
          <p:cNvSpPr/>
          <p:nvPr/>
        </p:nvSpPr>
        <p:spPr>
          <a:xfrm>
            <a:off x="3694509" y="2222078"/>
            <a:ext cx="1754907" cy="572988"/>
          </a:xfrm>
          <a:prstGeom prst="rect">
            <a:avLst/>
          </a:prstGeom>
          <a:noFill/>
          <a:ln>
            <a:noFill/>
          </a:ln>
        </p:spPr>
        <p:txBody>
          <a:bodyPr anchorCtr="0" anchor="t" bIns="0" lIns="0" spcFirstLastPara="1" rIns="0" wrap="square" tIns="0">
            <a:noAutofit/>
          </a:bodyPr>
          <a:lstStyle/>
          <a:p>
            <a:pPr indent="0" lvl="0" marL="0" marR="0" rtl="0" algn="l">
              <a:lnSpc>
                <a:spcPct val="104761"/>
              </a:lnSpc>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The command is clear and comprehensive: holiness in all manner of conversation, in every dimension of life and conduct.</a:t>
            </a:r>
            <a:endParaRPr sz="1050">
              <a:solidFill>
                <a:schemeClr val="dk1"/>
              </a:solidFill>
              <a:latin typeface="Calibri"/>
              <a:ea typeface="Calibri"/>
              <a:cs typeface="Calibri"/>
              <a:sym typeface="Calibri"/>
            </a:endParaRPr>
          </a:p>
        </p:txBody>
      </p:sp>
      <p:sp>
        <p:nvSpPr>
          <p:cNvPr id="358" name="Google Shape;358;p32"/>
          <p:cNvSpPr/>
          <p:nvPr/>
        </p:nvSpPr>
        <p:spPr>
          <a:xfrm>
            <a:off x="5787479" y="1568425"/>
            <a:ext cx="1807815" cy="106040"/>
          </a:xfrm>
          <a:prstGeom prst="roundRect">
            <a:avLst>
              <a:gd fmla="val 42018"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59" name="Google Shape;359;p32"/>
          <p:cNvSpPr/>
          <p:nvPr/>
        </p:nvSpPr>
        <p:spPr>
          <a:xfrm>
            <a:off x="5628382" y="1462385"/>
            <a:ext cx="318195" cy="318195"/>
          </a:xfrm>
          <a:prstGeom prst="roundRect">
            <a:avLst>
              <a:gd fmla="val 89803"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descr="preencoded.png" id="360" name="Google Shape;360;p32"/>
          <p:cNvSpPr/>
          <p:nvPr/>
        </p:nvSpPr>
        <p:spPr>
          <a:xfrm>
            <a:off x="5707931" y="1541934"/>
            <a:ext cx="159097" cy="159097"/>
          </a:xfrm>
          <a:prstGeom prst="rect">
            <a:avLst/>
          </a:prstGeom>
          <a:noFill/>
          <a:ln>
            <a:noFill/>
          </a:ln>
        </p:spPr>
      </p:sp>
      <p:sp>
        <p:nvSpPr>
          <p:cNvPr id="361" name="Google Shape;361;p32"/>
          <p:cNvSpPr/>
          <p:nvPr/>
        </p:nvSpPr>
        <p:spPr>
          <a:xfrm>
            <a:off x="5734422" y="1853505"/>
            <a:ext cx="1754907" cy="331440"/>
          </a:xfrm>
          <a:prstGeom prst="rect">
            <a:avLst/>
          </a:prstGeom>
          <a:noFill/>
          <a:ln>
            <a:noFill/>
          </a:ln>
        </p:spPr>
        <p:txBody>
          <a:bodyPr anchorCtr="0" anchor="t" bIns="0" lIns="0" spcFirstLastPara="1" rIns="0" wrap="square" tIns="0">
            <a:noAutofit/>
          </a:bodyPr>
          <a:lstStyle/>
          <a:p>
            <a:pPr indent="0" lvl="0" marL="0" marR="0" rtl="0" algn="l">
              <a:lnSpc>
                <a:spcPct val="108333"/>
              </a:lnSpc>
              <a:spcBef>
                <a:spcPts val="0"/>
              </a:spcBef>
              <a:spcAft>
                <a:spcPts val="0"/>
              </a:spcAft>
              <a:buClr>
                <a:srgbClr val="52586B"/>
              </a:buClr>
              <a:buSzPts val="1200"/>
              <a:buFont typeface="Arial"/>
              <a:buNone/>
            </a:pPr>
            <a:r>
              <a:rPr b="1" lang="en-US" sz="1200">
                <a:solidFill>
                  <a:srgbClr val="52586B"/>
                </a:solidFill>
                <a:latin typeface="Arial"/>
                <a:ea typeface="Arial"/>
                <a:cs typeface="Arial"/>
                <a:sym typeface="Arial"/>
              </a:rPr>
              <a:t>His Church Must Be Distinct</a:t>
            </a:r>
            <a:endParaRPr b="1" sz="1200">
              <a:solidFill>
                <a:schemeClr val="dk1"/>
              </a:solidFill>
              <a:latin typeface="Arial"/>
              <a:ea typeface="Arial"/>
              <a:cs typeface="Arial"/>
              <a:sym typeface="Arial"/>
            </a:endParaRPr>
          </a:p>
        </p:txBody>
      </p:sp>
      <p:sp>
        <p:nvSpPr>
          <p:cNvPr id="362" name="Google Shape;362;p32"/>
          <p:cNvSpPr/>
          <p:nvPr/>
        </p:nvSpPr>
        <p:spPr>
          <a:xfrm>
            <a:off x="5734422" y="2228701"/>
            <a:ext cx="1754907" cy="572988"/>
          </a:xfrm>
          <a:prstGeom prst="rect">
            <a:avLst/>
          </a:prstGeom>
          <a:noFill/>
          <a:ln>
            <a:noFill/>
          </a:ln>
        </p:spPr>
        <p:txBody>
          <a:bodyPr anchorCtr="0" anchor="t" bIns="0" lIns="0" spcFirstLastPara="1" rIns="0" wrap="square" tIns="0">
            <a:noAutofit/>
          </a:bodyPr>
          <a:lstStyle/>
          <a:p>
            <a:pPr indent="0" lvl="0" marL="0" marR="0" rtl="0" algn="l">
              <a:lnSpc>
                <a:spcPct val="104761"/>
              </a:lnSpc>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The witness is visible and urgent, a separated people shining as lights in the midst of a dark and searching world.</a:t>
            </a:r>
            <a:endParaRPr sz="1050">
              <a:solidFill>
                <a:schemeClr val="dk1"/>
              </a:solidFill>
              <a:latin typeface="Calibri"/>
              <a:ea typeface="Calibri"/>
              <a:cs typeface="Calibri"/>
              <a:sym typeface="Calibri"/>
            </a:endParaRPr>
          </a:p>
        </p:txBody>
      </p:sp>
      <p:sp>
        <p:nvSpPr>
          <p:cNvPr id="363" name="Google Shape;363;p32"/>
          <p:cNvSpPr/>
          <p:nvPr/>
        </p:nvSpPr>
        <p:spPr>
          <a:xfrm>
            <a:off x="1548557" y="3315608"/>
            <a:ext cx="6046812" cy="941858"/>
          </a:xfrm>
          <a:prstGeom prst="roundRect">
            <a:avLst>
              <a:gd fmla="val 8831" name="adj"/>
            </a:avLst>
          </a:prstGeom>
          <a:solidFill>
            <a:srgbClr val="B6FC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364" name="Google Shape;364;p32"/>
          <p:cNvPicPr preferRelativeResize="0"/>
          <p:nvPr/>
        </p:nvPicPr>
        <p:blipFill rotWithShape="1">
          <a:blip r:embed="rId3">
            <a:alphaModFix/>
          </a:blip>
          <a:srcRect b="0" l="0" r="0" t="0"/>
          <a:stretch/>
        </p:blipFill>
        <p:spPr>
          <a:xfrm>
            <a:off x="1654597" y="4151426"/>
            <a:ext cx="132606" cy="106040"/>
          </a:xfrm>
          <a:prstGeom prst="rect">
            <a:avLst/>
          </a:prstGeom>
          <a:noFill/>
          <a:ln>
            <a:noFill/>
          </a:ln>
        </p:spPr>
      </p:pic>
      <p:sp>
        <p:nvSpPr>
          <p:cNvPr id="365" name="Google Shape;365;p32"/>
          <p:cNvSpPr/>
          <p:nvPr/>
        </p:nvSpPr>
        <p:spPr>
          <a:xfrm>
            <a:off x="1773919" y="3453424"/>
            <a:ext cx="5596086" cy="28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400"/>
              <a:buFont typeface="Funnel Sans"/>
              <a:buNone/>
            </a:pPr>
            <a:r>
              <a:rPr lang="en-US" sz="1400">
                <a:solidFill>
                  <a:srgbClr val="000000"/>
                </a:solidFill>
                <a:latin typeface="Funnel Sans"/>
                <a:ea typeface="Funnel Sans"/>
                <a:cs typeface="Funnel Sans"/>
                <a:sym typeface="Funnel Sans"/>
              </a:rPr>
              <a:t>"When the holiness of God becomes real to the heart, separation from the world no longer feels like bondage — it becomes an act of worship."</a:t>
            </a:r>
            <a:endParaRPr sz="14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pic>
        <p:nvPicPr>
          <p:cNvPr descr="preencoded.png" id="56" name="Google Shape;56;p16"/>
          <p:cNvPicPr preferRelativeResize="0"/>
          <p:nvPr/>
        </p:nvPicPr>
        <p:blipFill rotWithShape="1">
          <a:blip r:embed="rId3">
            <a:alphaModFix/>
          </a:blip>
          <a:srcRect b="0" l="0" r="0" t="0"/>
          <a:stretch/>
        </p:blipFill>
        <p:spPr>
          <a:xfrm>
            <a:off x="5715000" y="0"/>
            <a:ext cx="3429000" cy="5143500"/>
          </a:xfrm>
          <a:prstGeom prst="rect">
            <a:avLst/>
          </a:prstGeom>
          <a:noFill/>
          <a:ln>
            <a:noFill/>
          </a:ln>
        </p:spPr>
      </p:pic>
      <p:sp>
        <p:nvSpPr>
          <p:cNvPr id="57" name="Google Shape;57;p16"/>
          <p:cNvSpPr/>
          <p:nvPr/>
        </p:nvSpPr>
        <p:spPr>
          <a:xfrm>
            <a:off x="496119" y="574179"/>
            <a:ext cx="4722763" cy="775097"/>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Mona Sans SemiBold"/>
              <a:buNone/>
            </a:pPr>
            <a:r>
              <a:rPr b="1" lang="en-US" sz="2400">
                <a:solidFill>
                  <a:srgbClr val="373B48"/>
                </a:solidFill>
                <a:latin typeface="Mona Sans SemiBold"/>
                <a:ea typeface="Mona Sans SemiBold"/>
                <a:cs typeface="Mona Sans SemiBold"/>
                <a:sym typeface="Mona Sans SemiBold"/>
              </a:rPr>
              <a:t>Introduction: The Most Misunderstood Doctrine</a:t>
            </a:r>
            <a:endParaRPr sz="2400">
              <a:solidFill>
                <a:schemeClr val="dk1"/>
              </a:solidFill>
              <a:latin typeface="Calibri"/>
              <a:ea typeface="Calibri"/>
              <a:cs typeface="Calibri"/>
              <a:sym typeface="Calibri"/>
            </a:endParaRPr>
          </a:p>
        </p:txBody>
      </p:sp>
      <p:sp>
        <p:nvSpPr>
          <p:cNvPr id="58" name="Google Shape;58;p16"/>
          <p:cNvSpPr/>
          <p:nvPr/>
        </p:nvSpPr>
        <p:spPr>
          <a:xfrm>
            <a:off x="406822" y="1535311"/>
            <a:ext cx="2388691" cy="3034010"/>
          </a:xfrm>
          <a:prstGeom prst="roundRect">
            <a:avLst>
              <a:gd fmla="val 3739"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16"/>
          <p:cNvSpPr/>
          <p:nvPr/>
        </p:nvSpPr>
        <p:spPr>
          <a:xfrm>
            <a:off x="530796" y="1659285"/>
            <a:ext cx="1550566"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FFFFFF"/>
              </a:buClr>
              <a:buSzPts val="1600"/>
              <a:buFont typeface="Aharoni"/>
              <a:buNone/>
            </a:pPr>
            <a:r>
              <a:rPr lang="en-US" sz="1600">
                <a:solidFill>
                  <a:srgbClr val="FFFFFF"/>
                </a:solidFill>
                <a:latin typeface="Aharoni"/>
                <a:ea typeface="Aharoni"/>
                <a:cs typeface="Aharoni"/>
                <a:sym typeface="Aharoni"/>
              </a:rPr>
              <a:t>The Problem</a:t>
            </a:r>
            <a:endParaRPr sz="1600">
              <a:solidFill>
                <a:schemeClr val="dk1"/>
              </a:solidFill>
              <a:latin typeface="Aharoni"/>
              <a:ea typeface="Aharoni"/>
              <a:cs typeface="Aharoni"/>
              <a:sym typeface="Aharoni"/>
            </a:endParaRPr>
          </a:p>
        </p:txBody>
      </p:sp>
      <p:sp>
        <p:nvSpPr>
          <p:cNvPr id="60" name="Google Shape;60;p16"/>
          <p:cNvSpPr/>
          <p:nvPr/>
        </p:nvSpPr>
        <p:spPr>
          <a:xfrm>
            <a:off x="530796" y="1977107"/>
            <a:ext cx="2140744" cy="1190774"/>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FFFFFF"/>
              </a:buClr>
              <a:buSzPts val="950"/>
              <a:buFont typeface="Funnel Sans"/>
              <a:buNone/>
            </a:pPr>
            <a:r>
              <a:rPr lang="en-US" sz="950">
                <a:solidFill>
                  <a:srgbClr val="FFFFFF"/>
                </a:solidFill>
                <a:latin typeface="Funnel Sans"/>
                <a:ea typeface="Funnel Sans"/>
                <a:cs typeface="Funnel Sans"/>
                <a:sym typeface="Funnel Sans"/>
              </a:rPr>
              <a:t>Many have reduced holiness to a list of rules, external standards, or cultural expectations. Others, reacting against legalism, have abandoned holiness altogether in the name of grace. Both extremes miss the mark entirely.</a:t>
            </a:r>
            <a:endParaRPr sz="950">
              <a:solidFill>
                <a:schemeClr val="dk1"/>
              </a:solidFill>
              <a:latin typeface="Calibri"/>
              <a:ea typeface="Calibri"/>
              <a:cs typeface="Calibri"/>
              <a:sym typeface="Calibri"/>
            </a:endParaRPr>
          </a:p>
        </p:txBody>
      </p:sp>
      <p:sp>
        <p:nvSpPr>
          <p:cNvPr id="61" name="Google Shape;61;p16"/>
          <p:cNvSpPr/>
          <p:nvPr/>
        </p:nvSpPr>
        <p:spPr>
          <a:xfrm>
            <a:off x="3013546" y="1659285"/>
            <a:ext cx="1550566"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373B48"/>
              </a:buClr>
              <a:buSzPts val="1600"/>
              <a:buFont typeface="Aharoni"/>
              <a:buNone/>
            </a:pPr>
            <a:r>
              <a:rPr lang="en-US" sz="1600">
                <a:solidFill>
                  <a:srgbClr val="373B48"/>
                </a:solidFill>
                <a:latin typeface="Aharoni"/>
                <a:ea typeface="Aharoni"/>
                <a:cs typeface="Aharoni"/>
                <a:sym typeface="Aharoni"/>
              </a:rPr>
              <a:t>The Foundation</a:t>
            </a:r>
            <a:endParaRPr sz="1600">
              <a:solidFill>
                <a:schemeClr val="dk1"/>
              </a:solidFill>
              <a:latin typeface="Aharoni"/>
              <a:ea typeface="Aharoni"/>
              <a:cs typeface="Aharoni"/>
              <a:sym typeface="Aharoni"/>
            </a:endParaRPr>
          </a:p>
        </p:txBody>
      </p:sp>
      <p:sp>
        <p:nvSpPr>
          <p:cNvPr id="62" name="Google Shape;62;p16"/>
          <p:cNvSpPr/>
          <p:nvPr/>
        </p:nvSpPr>
        <p:spPr>
          <a:xfrm>
            <a:off x="3013546" y="1977107"/>
            <a:ext cx="2210098" cy="1389236"/>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52586B"/>
              </a:buClr>
              <a:buSzPts val="950"/>
              <a:buFont typeface="Funnel Sans"/>
              <a:buNone/>
            </a:pPr>
            <a:r>
              <a:rPr lang="en-US" sz="950">
                <a:solidFill>
                  <a:srgbClr val="52586B"/>
                </a:solidFill>
                <a:latin typeface="Funnel Sans"/>
                <a:ea typeface="Funnel Sans"/>
                <a:cs typeface="Funnel Sans"/>
                <a:sym typeface="Funnel Sans"/>
              </a:rPr>
              <a:t>Scripture brings us back to a foundational truth: </a:t>
            </a:r>
            <a:r>
              <a:rPr b="1" lang="en-US" sz="950">
                <a:solidFill>
                  <a:srgbClr val="52586B"/>
                </a:solidFill>
                <a:latin typeface="Funnel Sans"/>
                <a:ea typeface="Funnel Sans"/>
                <a:cs typeface="Funnel Sans"/>
                <a:sym typeface="Funnel Sans"/>
              </a:rPr>
              <a:t>Holiness does not begin with us, it begins with God.</a:t>
            </a:r>
            <a:r>
              <a:rPr lang="en-US" sz="950">
                <a:solidFill>
                  <a:srgbClr val="52586B"/>
                </a:solidFill>
                <a:latin typeface="Funnel Sans"/>
                <a:ea typeface="Funnel Sans"/>
                <a:cs typeface="Funnel Sans"/>
                <a:sym typeface="Funnel Sans"/>
              </a:rPr>
              <a:t> Before holiness is something we practice, it is something God </a:t>
            </a:r>
            <a:r>
              <a:rPr i="1" lang="en-US" sz="950">
                <a:solidFill>
                  <a:srgbClr val="52586B"/>
                </a:solidFill>
                <a:latin typeface="Funnel Sans"/>
                <a:ea typeface="Funnel Sans"/>
                <a:cs typeface="Funnel Sans"/>
                <a:sym typeface="Funnel Sans"/>
              </a:rPr>
              <a:t>is</a:t>
            </a:r>
            <a:r>
              <a:rPr lang="en-US" sz="950">
                <a:solidFill>
                  <a:srgbClr val="52586B"/>
                </a:solidFill>
                <a:latin typeface="Funnel Sans"/>
                <a:ea typeface="Funnel Sans"/>
                <a:cs typeface="Funnel Sans"/>
                <a:sym typeface="Funnel Sans"/>
              </a:rPr>
              <a:t>. Before it is a command, it is a revelation of His nature.</a:t>
            </a:r>
            <a:endParaRPr sz="950">
              <a:solidFill>
                <a:schemeClr val="dk1"/>
              </a:solidFill>
              <a:latin typeface="Calibri"/>
              <a:ea typeface="Calibri"/>
              <a:cs typeface="Calibri"/>
              <a:sym typeface="Calibri"/>
            </a:endParaRPr>
          </a:p>
        </p:txBody>
      </p:sp>
      <p:sp>
        <p:nvSpPr>
          <p:cNvPr id="63" name="Google Shape;63;p16"/>
          <p:cNvSpPr/>
          <p:nvPr/>
        </p:nvSpPr>
        <p:spPr>
          <a:xfrm>
            <a:off x="3013546" y="3505870"/>
            <a:ext cx="2210098" cy="923925"/>
          </a:xfrm>
          <a:prstGeom prst="roundRect">
            <a:avLst>
              <a:gd fmla="val 5639"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64" name="Google Shape;64;p16"/>
          <p:cNvPicPr preferRelativeResize="0"/>
          <p:nvPr/>
        </p:nvPicPr>
        <p:blipFill rotWithShape="1">
          <a:blip r:embed="rId4">
            <a:alphaModFix/>
          </a:blip>
          <a:srcRect b="0" l="0" r="0" t="0"/>
          <a:stretch/>
        </p:blipFill>
        <p:spPr>
          <a:xfrm>
            <a:off x="3137520" y="3695179"/>
            <a:ext cx="155004" cy="123974"/>
          </a:xfrm>
          <a:prstGeom prst="rect">
            <a:avLst/>
          </a:prstGeom>
          <a:noFill/>
          <a:ln>
            <a:noFill/>
          </a:ln>
        </p:spPr>
      </p:pic>
      <p:sp>
        <p:nvSpPr>
          <p:cNvPr id="65" name="Google Shape;65;p16"/>
          <p:cNvSpPr/>
          <p:nvPr/>
        </p:nvSpPr>
        <p:spPr>
          <a:xfrm>
            <a:off x="3416498" y="3660800"/>
            <a:ext cx="1683172" cy="595387"/>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rgbClr val="000000"/>
              </a:buClr>
              <a:buSzPts val="950"/>
              <a:buFont typeface="Funnel Sans"/>
              <a:buNone/>
            </a:pPr>
            <a:r>
              <a:rPr lang="en-US" sz="950">
                <a:solidFill>
                  <a:srgbClr val="000000"/>
                </a:solidFill>
                <a:latin typeface="Funnel Sans"/>
                <a:ea typeface="Funnel Sans"/>
                <a:cs typeface="Funnel Sans"/>
                <a:sym typeface="Funnel Sans"/>
              </a:rPr>
              <a:t>If we see God correctly, holiness becomes not a burden,  but a response.</a:t>
            </a:r>
            <a:endParaRPr sz="950">
              <a:solidFill>
                <a:schemeClr val="dk1"/>
              </a:solidFill>
              <a:latin typeface="Calibri"/>
              <a:ea typeface="Calibri"/>
              <a:cs typeface="Calibri"/>
              <a:sym typeface="Calibri"/>
            </a:endParaRPr>
          </a:p>
        </p:txBody>
      </p:sp>
      <p:pic>
        <p:nvPicPr>
          <p:cNvPr id="66" name="Google Shape;66;p16"/>
          <p:cNvPicPr preferRelativeResize="0"/>
          <p:nvPr/>
        </p:nvPicPr>
        <p:blipFill rotWithShape="1">
          <a:blip r:embed="rId5">
            <a:alphaModFix/>
          </a:blip>
          <a:srcRect b="0" l="0" r="0" t="0"/>
          <a:stretch/>
        </p:blipFill>
        <p:spPr>
          <a:xfrm>
            <a:off x="5919107" y="306123"/>
            <a:ext cx="3020785" cy="45311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7"/>
          <p:cNvSpPr/>
          <p:nvPr/>
        </p:nvSpPr>
        <p:spPr>
          <a:xfrm>
            <a:off x="496119" y="1021035"/>
            <a:ext cx="5779666"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Arial Rounded"/>
              <a:buNone/>
            </a:pPr>
            <a:r>
              <a:rPr b="1" lang="en-US" sz="2400">
                <a:solidFill>
                  <a:srgbClr val="373B48"/>
                </a:solidFill>
                <a:latin typeface="Arial Rounded"/>
                <a:ea typeface="Arial Rounded"/>
                <a:cs typeface="Arial Rounded"/>
                <a:sym typeface="Arial Rounded"/>
              </a:rPr>
              <a:t>Why a Theological Foundation Matters</a:t>
            </a:r>
            <a:endParaRPr b="1" sz="2400">
              <a:solidFill>
                <a:schemeClr val="dk1"/>
              </a:solidFill>
              <a:latin typeface="Arial Rounded"/>
              <a:ea typeface="Arial Rounded"/>
              <a:cs typeface="Arial Rounded"/>
              <a:sym typeface="Arial Rounded"/>
            </a:endParaRPr>
          </a:p>
        </p:txBody>
      </p:sp>
      <p:sp>
        <p:nvSpPr>
          <p:cNvPr id="73" name="Google Shape;73;p17"/>
          <p:cNvSpPr/>
          <p:nvPr/>
        </p:nvSpPr>
        <p:spPr>
          <a:xfrm>
            <a:off x="496119" y="1494378"/>
            <a:ext cx="8151763" cy="396925"/>
          </a:xfrm>
          <a:prstGeom prst="rect">
            <a:avLst/>
          </a:prstGeom>
          <a:noFill/>
          <a:ln>
            <a:noFill/>
          </a:ln>
        </p:spPr>
        <p:txBody>
          <a:bodyPr anchorCtr="0" anchor="t" bIns="0" lIns="0" spcFirstLastPara="1" rIns="0" wrap="square" tIns="0">
            <a:noAutofit/>
          </a:bodyPr>
          <a:lstStyle/>
          <a:p>
            <a:pPr indent="0" lvl="0" marL="0" marR="0" rtl="0" algn="l">
              <a:lnSpc>
                <a:spcPct val="110714"/>
              </a:lnSpc>
              <a:spcBef>
                <a:spcPts val="0"/>
              </a:spcBef>
              <a:spcAft>
                <a:spcPts val="0"/>
              </a:spcAft>
              <a:buClr>
                <a:srgbClr val="52586B"/>
              </a:buClr>
              <a:buSzPts val="1400"/>
              <a:buFont typeface="Funnel Sans"/>
              <a:buNone/>
            </a:pPr>
            <a:r>
              <a:rPr lang="en-US" sz="1400">
                <a:solidFill>
                  <a:srgbClr val="52586B"/>
                </a:solidFill>
                <a:latin typeface="Funnel Sans"/>
                <a:ea typeface="Funnel Sans"/>
                <a:cs typeface="Funnel Sans"/>
                <a:sym typeface="Funnel Sans"/>
              </a:rPr>
              <a:t>Without a strong doctrinal foundation, the call to holiness will face fierce resistance, especially when believers are asked to live differently from prevailing cultural norms. If holiness appears to rest on human conjecture alone, it will be dismissed.</a:t>
            </a:r>
            <a:endParaRPr sz="1400">
              <a:solidFill>
                <a:schemeClr val="dk1"/>
              </a:solidFill>
              <a:latin typeface="Calibri"/>
              <a:ea typeface="Calibri"/>
              <a:cs typeface="Calibri"/>
              <a:sym typeface="Calibri"/>
            </a:endParaRPr>
          </a:p>
        </p:txBody>
      </p:sp>
      <p:sp>
        <p:nvSpPr>
          <p:cNvPr id="74" name="Google Shape;74;p17"/>
          <p:cNvSpPr/>
          <p:nvPr/>
        </p:nvSpPr>
        <p:spPr>
          <a:xfrm>
            <a:off x="496119" y="2193057"/>
            <a:ext cx="2729953" cy="2570672"/>
          </a:xfrm>
          <a:prstGeom prst="roundRect">
            <a:avLst>
              <a:gd fmla="val 3554" name="adj"/>
            </a:avLst>
          </a:prstGeom>
          <a:solidFill>
            <a:srgbClr val="FFFFFF">
              <a:alpha val="94901"/>
            </a:srgbClr>
          </a:solidFill>
          <a:ln cap="flat" cmpd="sng" w="1427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 name="Google Shape;75;p17"/>
          <p:cNvSpPr/>
          <p:nvPr/>
        </p:nvSpPr>
        <p:spPr>
          <a:xfrm>
            <a:off x="481831" y="2193057"/>
            <a:ext cx="57150" cy="1929408"/>
          </a:xfrm>
          <a:prstGeom prst="roundRect">
            <a:avLst>
              <a:gd fmla="val 91163"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17"/>
          <p:cNvSpPr/>
          <p:nvPr/>
        </p:nvSpPr>
        <p:spPr>
          <a:xfrm>
            <a:off x="677242" y="2331318"/>
            <a:ext cx="2309887"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Aharoni"/>
              <a:buNone/>
            </a:pPr>
            <a:r>
              <a:rPr lang="en-US" sz="1800">
                <a:solidFill>
                  <a:srgbClr val="52586B"/>
                </a:solidFill>
                <a:latin typeface="Aharoni"/>
                <a:ea typeface="Aharoni"/>
                <a:cs typeface="Aharoni"/>
                <a:sym typeface="Aharoni"/>
              </a:rPr>
              <a:t>The Risk of a Weak </a:t>
            </a:r>
            <a:endParaRPr/>
          </a:p>
          <a:p>
            <a:pPr indent="0" lvl="0" marL="0" marR="0" rtl="0" algn="l">
              <a:lnSpc>
                <a:spcPct val="83333"/>
              </a:lnSpc>
              <a:spcBef>
                <a:spcPts val="0"/>
              </a:spcBef>
              <a:spcAft>
                <a:spcPts val="0"/>
              </a:spcAft>
              <a:buClr>
                <a:srgbClr val="52586B"/>
              </a:buClr>
              <a:buSzPts val="1800"/>
              <a:buFont typeface="Aharoni"/>
              <a:buNone/>
            </a:pPr>
            <a:r>
              <a:rPr lang="en-US" sz="1800">
                <a:solidFill>
                  <a:srgbClr val="52586B"/>
                </a:solidFill>
                <a:latin typeface="Aharoni"/>
                <a:ea typeface="Aharoni"/>
                <a:cs typeface="Aharoni"/>
                <a:sym typeface="Aharoni"/>
              </a:rPr>
              <a:t>Foundation</a:t>
            </a:r>
            <a:endParaRPr sz="1800">
              <a:solidFill>
                <a:schemeClr val="dk1"/>
              </a:solidFill>
              <a:latin typeface="Aharoni"/>
              <a:ea typeface="Aharoni"/>
              <a:cs typeface="Aharoni"/>
              <a:sym typeface="Aharoni"/>
            </a:endParaRPr>
          </a:p>
        </p:txBody>
      </p:sp>
      <p:sp>
        <p:nvSpPr>
          <p:cNvPr id="77" name="Google Shape;77;p17"/>
          <p:cNvSpPr/>
          <p:nvPr/>
        </p:nvSpPr>
        <p:spPr>
          <a:xfrm>
            <a:off x="677242" y="2776557"/>
            <a:ext cx="2315170" cy="1190774"/>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None/>
            </a:pPr>
            <a:r>
              <a:rPr lang="en-US" sz="1200">
                <a:solidFill>
                  <a:srgbClr val="52586B"/>
                </a:solidFill>
                <a:latin typeface="Funnel Sans"/>
                <a:ea typeface="Funnel Sans"/>
                <a:cs typeface="Funnel Sans"/>
                <a:sym typeface="Funnel Sans"/>
              </a:rPr>
              <a:t>When holiness is perceived as merely a cultural preference or denominational opinion, people have no compelling reason to embrace it. Resistance grows, and compliance, if it comes at all, is hollow and short-lived.</a:t>
            </a:r>
            <a:endParaRPr sz="1200">
              <a:solidFill>
                <a:schemeClr val="dk1"/>
              </a:solidFill>
              <a:latin typeface="Calibri"/>
              <a:ea typeface="Calibri"/>
              <a:cs typeface="Calibri"/>
              <a:sym typeface="Calibri"/>
            </a:endParaRPr>
          </a:p>
        </p:txBody>
      </p:sp>
      <p:sp>
        <p:nvSpPr>
          <p:cNvPr id="78" name="Google Shape;78;p17"/>
          <p:cNvSpPr/>
          <p:nvPr/>
        </p:nvSpPr>
        <p:spPr>
          <a:xfrm>
            <a:off x="3254648" y="2193056"/>
            <a:ext cx="2634630" cy="2570671"/>
          </a:xfrm>
          <a:prstGeom prst="roundRect">
            <a:avLst>
              <a:gd fmla="val 3554" name="adj"/>
            </a:avLst>
          </a:prstGeom>
          <a:solidFill>
            <a:srgbClr val="FFFFFF">
              <a:alpha val="94901"/>
            </a:srgbClr>
          </a:solidFill>
          <a:ln cap="flat" cmpd="sng" w="1427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 name="Google Shape;79;p17"/>
          <p:cNvSpPr/>
          <p:nvPr/>
        </p:nvSpPr>
        <p:spPr>
          <a:xfrm>
            <a:off x="3240360" y="2193057"/>
            <a:ext cx="57150" cy="1929408"/>
          </a:xfrm>
          <a:prstGeom prst="roundRect">
            <a:avLst>
              <a:gd fmla="val 91163"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 name="Google Shape;80;p17"/>
          <p:cNvSpPr/>
          <p:nvPr/>
        </p:nvSpPr>
        <p:spPr>
          <a:xfrm>
            <a:off x="3435772" y="2331318"/>
            <a:ext cx="2467794" cy="387697"/>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Aharoni"/>
              <a:buNone/>
            </a:pPr>
            <a:r>
              <a:rPr b="1" lang="en-US" sz="1800">
                <a:solidFill>
                  <a:srgbClr val="52586B"/>
                </a:solidFill>
                <a:latin typeface="Aharoni"/>
                <a:ea typeface="Aharoni"/>
                <a:cs typeface="Aharoni"/>
                <a:sym typeface="Aharoni"/>
              </a:rPr>
              <a:t>The Power of a Strong Foundation</a:t>
            </a:r>
            <a:endParaRPr b="1" sz="1800">
              <a:solidFill>
                <a:schemeClr val="dk1"/>
              </a:solidFill>
              <a:latin typeface="Aharoni"/>
              <a:ea typeface="Aharoni"/>
              <a:cs typeface="Aharoni"/>
              <a:sym typeface="Aharoni"/>
            </a:endParaRPr>
          </a:p>
        </p:txBody>
      </p:sp>
      <p:sp>
        <p:nvSpPr>
          <p:cNvPr id="81" name="Google Shape;81;p17"/>
          <p:cNvSpPr/>
          <p:nvPr/>
        </p:nvSpPr>
        <p:spPr>
          <a:xfrm>
            <a:off x="3435772" y="2793429"/>
            <a:ext cx="2315245" cy="1190774"/>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A holiness rooted in the unchanging nature of God carries divine authority. It cannot be argued away by shifting culture. It is embraced not out of obligation but out of genuine awe for who God is.</a:t>
            </a:r>
            <a:endParaRPr sz="1200">
              <a:solidFill>
                <a:schemeClr val="dk1"/>
              </a:solidFill>
              <a:latin typeface="Calibri"/>
              <a:ea typeface="Calibri"/>
              <a:cs typeface="Calibri"/>
              <a:sym typeface="Calibri"/>
            </a:endParaRPr>
          </a:p>
        </p:txBody>
      </p:sp>
      <p:sp>
        <p:nvSpPr>
          <p:cNvPr id="82" name="Google Shape;82;p17"/>
          <p:cNvSpPr/>
          <p:nvPr/>
        </p:nvSpPr>
        <p:spPr>
          <a:xfrm>
            <a:off x="6013252" y="2193057"/>
            <a:ext cx="2634555" cy="2570670"/>
          </a:xfrm>
          <a:prstGeom prst="roundRect">
            <a:avLst>
              <a:gd fmla="val 3554" name="adj"/>
            </a:avLst>
          </a:prstGeom>
          <a:solidFill>
            <a:srgbClr val="FFFFFF">
              <a:alpha val="94901"/>
            </a:srgbClr>
          </a:solidFill>
          <a:ln cap="flat" cmpd="sng" w="1427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17"/>
          <p:cNvSpPr/>
          <p:nvPr/>
        </p:nvSpPr>
        <p:spPr>
          <a:xfrm>
            <a:off x="5998964" y="2193057"/>
            <a:ext cx="57150" cy="1929408"/>
          </a:xfrm>
          <a:prstGeom prst="roundRect">
            <a:avLst>
              <a:gd fmla="val 91163" name="adj"/>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4" name="Google Shape;84;p17"/>
          <p:cNvSpPr/>
          <p:nvPr/>
        </p:nvSpPr>
        <p:spPr>
          <a:xfrm>
            <a:off x="6194375" y="2331318"/>
            <a:ext cx="2122959"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Aharoni"/>
              <a:buNone/>
            </a:pPr>
            <a:r>
              <a:rPr lang="en-US" sz="1800">
                <a:solidFill>
                  <a:srgbClr val="52586B"/>
                </a:solidFill>
                <a:latin typeface="Aharoni"/>
                <a:ea typeface="Aharoni"/>
                <a:cs typeface="Aharoni"/>
                <a:sym typeface="Aharoni"/>
              </a:rPr>
              <a:t>The Goal: Joy-Filled</a:t>
            </a:r>
            <a:endParaRPr/>
          </a:p>
          <a:p>
            <a:pPr indent="0" lvl="0" marL="0" marR="0" rtl="0" algn="l">
              <a:lnSpc>
                <a:spcPct val="83333"/>
              </a:lnSpc>
              <a:spcBef>
                <a:spcPts val="0"/>
              </a:spcBef>
              <a:spcAft>
                <a:spcPts val="0"/>
              </a:spcAft>
              <a:buClr>
                <a:srgbClr val="52586B"/>
              </a:buClr>
              <a:buSzPts val="1800"/>
              <a:buFont typeface="Aharoni"/>
              <a:buNone/>
            </a:pPr>
            <a:r>
              <a:rPr lang="en-US" sz="1800">
                <a:solidFill>
                  <a:srgbClr val="52586B"/>
                </a:solidFill>
                <a:latin typeface="Aharoni"/>
                <a:ea typeface="Aharoni"/>
                <a:cs typeface="Aharoni"/>
                <a:sym typeface="Aharoni"/>
              </a:rPr>
              <a:t> Holiness</a:t>
            </a:r>
            <a:endParaRPr sz="1800">
              <a:solidFill>
                <a:schemeClr val="dk1"/>
              </a:solidFill>
              <a:latin typeface="Aharoni"/>
              <a:ea typeface="Aharoni"/>
              <a:cs typeface="Aharoni"/>
              <a:sym typeface="Aharoni"/>
            </a:endParaRPr>
          </a:p>
        </p:txBody>
      </p:sp>
      <p:sp>
        <p:nvSpPr>
          <p:cNvPr id="85" name="Google Shape;85;p17"/>
          <p:cNvSpPr/>
          <p:nvPr/>
        </p:nvSpPr>
        <p:spPr>
          <a:xfrm>
            <a:off x="6194375" y="2791311"/>
            <a:ext cx="2315170" cy="992312"/>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A strong theological basis for separateness is necessary for holiness to be fully assimilated and practiced with </a:t>
            </a:r>
            <a:r>
              <a:rPr b="1" lang="en-US" sz="1200">
                <a:solidFill>
                  <a:srgbClr val="52586B"/>
                </a:solidFill>
                <a:latin typeface="Funnel Sans"/>
                <a:ea typeface="Funnel Sans"/>
                <a:cs typeface="Funnel Sans"/>
                <a:sym typeface="Funnel Sans"/>
              </a:rPr>
              <a:t>joy</a:t>
            </a:r>
            <a:r>
              <a:rPr lang="en-US" sz="1200">
                <a:solidFill>
                  <a:srgbClr val="52586B"/>
                </a:solidFill>
                <a:latin typeface="Funnel Sans"/>
                <a:ea typeface="Funnel Sans"/>
                <a:cs typeface="Funnel Sans"/>
                <a:sym typeface="Funnel Sans"/>
              </a:rPr>
              <a:t> — not grudging compliance. Theology transforms duty into delight.</a:t>
            </a:r>
            <a:endParaRPr sz="12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p:nvPr/>
        </p:nvSpPr>
        <p:spPr>
          <a:xfrm>
            <a:off x="496119" y="783357"/>
            <a:ext cx="7502798"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Aharoni"/>
              <a:buNone/>
            </a:pPr>
            <a:r>
              <a:rPr b="1" lang="en-US" sz="2400">
                <a:solidFill>
                  <a:srgbClr val="373B48"/>
                </a:solidFill>
                <a:latin typeface="Aharoni"/>
                <a:ea typeface="Aharoni"/>
                <a:cs typeface="Aharoni"/>
                <a:sym typeface="Aharoni"/>
              </a:rPr>
              <a:t>The Call to Holiness Is Rooted in the Nature of God</a:t>
            </a:r>
            <a:endParaRPr b="1" sz="2400">
              <a:solidFill>
                <a:schemeClr val="dk1"/>
              </a:solidFill>
              <a:latin typeface="Aharoni"/>
              <a:ea typeface="Aharoni"/>
              <a:cs typeface="Aharoni"/>
              <a:sym typeface="Aharoni"/>
            </a:endParaRPr>
          </a:p>
        </p:txBody>
      </p:sp>
      <p:sp>
        <p:nvSpPr>
          <p:cNvPr id="92" name="Google Shape;92;p18"/>
          <p:cNvSpPr/>
          <p:nvPr/>
        </p:nvSpPr>
        <p:spPr>
          <a:xfrm>
            <a:off x="682154" y="1558454"/>
            <a:ext cx="7965728" cy="396925"/>
          </a:xfrm>
          <a:prstGeom prst="rect">
            <a:avLst/>
          </a:prstGeom>
          <a:noFill/>
          <a:ln>
            <a:noFill/>
          </a:ln>
        </p:spPr>
        <p:txBody>
          <a:bodyPr anchorCtr="0" anchor="t" bIns="0" lIns="0" spcFirstLastPara="1" rIns="0" wrap="square" tIns="0">
            <a:noAutofit/>
          </a:bodyPr>
          <a:lstStyle/>
          <a:p>
            <a:pPr indent="0" lvl="0" marL="0" marR="0" rtl="0" algn="l">
              <a:lnSpc>
                <a:spcPct val="110714"/>
              </a:lnSpc>
              <a:spcBef>
                <a:spcPts val="0"/>
              </a:spcBef>
              <a:spcAft>
                <a:spcPts val="0"/>
              </a:spcAft>
              <a:buClr>
                <a:schemeClr val="accent1"/>
              </a:buClr>
              <a:buSzPts val="1400"/>
              <a:buFont typeface="Funnel Sans"/>
              <a:buNone/>
            </a:pPr>
            <a:r>
              <a:rPr lang="en-US" sz="1400">
                <a:solidFill>
                  <a:schemeClr val="accent1"/>
                </a:solidFill>
                <a:latin typeface="Funnel Sans"/>
                <a:ea typeface="Funnel Sans"/>
                <a:cs typeface="Funnel Sans"/>
                <a:sym typeface="Funnel Sans"/>
              </a:rPr>
              <a:t>"But as he which hath called you is holy, so be ye holy in all manner of conversation [life]; Because it is written, Be ye holy; for I am holy." </a:t>
            </a:r>
            <a:r>
              <a:rPr lang="en-US" sz="1400">
                <a:solidFill>
                  <a:srgbClr val="52586B"/>
                </a:solidFill>
                <a:latin typeface="Funnel Sans"/>
                <a:ea typeface="Funnel Sans"/>
                <a:cs typeface="Funnel Sans"/>
                <a:sym typeface="Funnel Sans"/>
              </a:rPr>
              <a:t>— </a:t>
            </a:r>
            <a:r>
              <a:rPr b="1" lang="en-US" sz="1400">
                <a:solidFill>
                  <a:srgbClr val="52586B"/>
                </a:solidFill>
                <a:latin typeface="Funnel Sans"/>
                <a:ea typeface="Funnel Sans"/>
                <a:cs typeface="Funnel Sans"/>
                <a:sym typeface="Funnel Sans"/>
              </a:rPr>
              <a:t>1 Peter 1:15–16 (KJV)</a:t>
            </a:r>
            <a:endParaRPr sz="1400">
              <a:solidFill>
                <a:schemeClr val="dk1"/>
              </a:solidFill>
              <a:latin typeface="Calibri"/>
              <a:ea typeface="Calibri"/>
              <a:cs typeface="Calibri"/>
              <a:sym typeface="Calibri"/>
            </a:endParaRPr>
          </a:p>
        </p:txBody>
      </p:sp>
      <p:sp>
        <p:nvSpPr>
          <p:cNvPr id="93" name="Google Shape;93;p18"/>
          <p:cNvSpPr/>
          <p:nvPr/>
        </p:nvSpPr>
        <p:spPr>
          <a:xfrm>
            <a:off x="496119" y="1418927"/>
            <a:ext cx="14288" cy="675977"/>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18"/>
          <p:cNvSpPr/>
          <p:nvPr/>
        </p:nvSpPr>
        <p:spPr>
          <a:xfrm>
            <a:off x="496119" y="2234431"/>
            <a:ext cx="8151763" cy="396925"/>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Notice the critical order of the text. It does not say: </a:t>
            </a:r>
            <a:r>
              <a:rPr i="1" lang="en-US" sz="1200">
                <a:solidFill>
                  <a:srgbClr val="52586B"/>
                </a:solidFill>
                <a:latin typeface="Funnel Sans"/>
                <a:ea typeface="Funnel Sans"/>
                <a:cs typeface="Funnel Sans"/>
                <a:sym typeface="Funnel Sans"/>
              </a:rPr>
              <a:t>Be holy so that God can be holy.</a:t>
            </a:r>
            <a:r>
              <a:rPr lang="en-US" sz="1200">
                <a:solidFill>
                  <a:srgbClr val="52586B"/>
                </a:solidFill>
                <a:latin typeface="Funnel Sans"/>
                <a:ea typeface="Funnel Sans"/>
                <a:cs typeface="Funnel Sans"/>
                <a:sym typeface="Funnel Sans"/>
              </a:rPr>
              <a:t> It says: </a:t>
            </a:r>
            <a:r>
              <a:rPr i="1" lang="en-US" sz="1200">
                <a:solidFill>
                  <a:srgbClr val="52586B"/>
                </a:solidFill>
                <a:latin typeface="Funnel Sans"/>
                <a:ea typeface="Funnel Sans"/>
                <a:cs typeface="Funnel Sans"/>
                <a:sym typeface="Funnel Sans"/>
              </a:rPr>
              <a:t>Be holy because God is holy.</a:t>
            </a:r>
            <a:r>
              <a:rPr lang="en-US" sz="1200">
                <a:solidFill>
                  <a:srgbClr val="52586B"/>
                </a:solidFill>
                <a:latin typeface="Funnel Sans"/>
                <a:ea typeface="Funnel Sans"/>
                <a:cs typeface="Funnel Sans"/>
                <a:sym typeface="Funnel Sans"/>
              </a:rPr>
              <a:t> Holiness is not invented by the Church — it is inherited from God's own character</a:t>
            </a:r>
            <a:r>
              <a:rPr lang="en-US" sz="950">
                <a:solidFill>
                  <a:srgbClr val="52586B"/>
                </a:solidFill>
                <a:latin typeface="Funnel Sans"/>
                <a:ea typeface="Funnel Sans"/>
                <a:cs typeface="Funnel Sans"/>
                <a:sym typeface="Funnel Sans"/>
              </a:rPr>
              <a:t>.</a:t>
            </a:r>
            <a:endParaRPr sz="950">
              <a:solidFill>
                <a:schemeClr val="dk1"/>
              </a:solidFill>
              <a:latin typeface="Calibri"/>
              <a:ea typeface="Calibri"/>
              <a:cs typeface="Calibri"/>
              <a:sym typeface="Calibri"/>
            </a:endParaRPr>
          </a:p>
        </p:txBody>
      </p:sp>
      <p:sp>
        <p:nvSpPr>
          <p:cNvPr id="95" name="Google Shape;95;p18"/>
          <p:cNvSpPr/>
          <p:nvPr/>
        </p:nvSpPr>
        <p:spPr>
          <a:xfrm>
            <a:off x="496119" y="2770882"/>
            <a:ext cx="2634555" cy="922660"/>
          </a:xfrm>
          <a:prstGeom prst="roundRect">
            <a:avLst>
              <a:gd fmla="val 5647"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6" name="Google Shape;96;p18"/>
          <p:cNvSpPr/>
          <p:nvPr/>
        </p:nvSpPr>
        <p:spPr>
          <a:xfrm>
            <a:off x="624855" y="2899618"/>
            <a:ext cx="1550566"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Mona Sans SemiBold"/>
              <a:buNone/>
            </a:pPr>
            <a:r>
              <a:rPr b="1" lang="en-US" sz="1800">
                <a:solidFill>
                  <a:srgbClr val="52586B"/>
                </a:solidFill>
                <a:latin typeface="Mona Sans SemiBold"/>
                <a:ea typeface="Mona Sans SemiBold"/>
                <a:cs typeface="Mona Sans SemiBold"/>
                <a:sym typeface="Mona Sans SemiBold"/>
              </a:rPr>
              <a:t>God Is the Standard</a:t>
            </a:r>
            <a:endParaRPr b="1" sz="1800">
              <a:solidFill>
                <a:schemeClr val="dk1"/>
              </a:solidFill>
              <a:latin typeface="Calibri"/>
              <a:ea typeface="Calibri"/>
              <a:cs typeface="Calibri"/>
              <a:sym typeface="Calibri"/>
            </a:endParaRPr>
          </a:p>
        </p:txBody>
      </p:sp>
      <p:sp>
        <p:nvSpPr>
          <p:cNvPr id="97" name="Google Shape;97;p18"/>
          <p:cNvSpPr/>
          <p:nvPr/>
        </p:nvSpPr>
        <p:spPr>
          <a:xfrm>
            <a:off x="624855" y="3167881"/>
            <a:ext cx="2377083" cy="396925"/>
          </a:xfrm>
          <a:prstGeom prst="rect">
            <a:avLst/>
          </a:prstGeom>
          <a:noFill/>
          <a:ln>
            <a:noFill/>
          </a:ln>
        </p:spPr>
        <p:txBody>
          <a:bodyPr anchorCtr="0" anchor="t" bIns="0" lIns="0" spcFirstLastPara="1" rIns="0" wrap="square" tIns="0">
            <a:noAutofit/>
          </a:bodyPr>
          <a:lstStyle/>
          <a:p>
            <a:pPr indent="0" lvl="0" marL="0" marR="0" rtl="0" algn="l">
              <a:lnSpc>
                <a:spcPct val="155000"/>
              </a:lnSpc>
              <a:spcBef>
                <a:spcPts val="0"/>
              </a:spcBef>
              <a:spcAft>
                <a:spcPts val="0"/>
              </a:spcAft>
              <a:buClr>
                <a:srgbClr val="52586B"/>
              </a:buClr>
              <a:buSzPts val="1000"/>
              <a:buFont typeface="Funnel Sans"/>
              <a:buNone/>
            </a:pPr>
            <a:r>
              <a:rPr lang="en-US" sz="1000">
                <a:solidFill>
                  <a:srgbClr val="52586B"/>
                </a:solidFill>
                <a:latin typeface="Funnel Sans"/>
                <a:ea typeface="Funnel Sans"/>
                <a:cs typeface="Funnel Sans"/>
                <a:sym typeface="Funnel Sans"/>
              </a:rPr>
              <a:t>His nature defines what holiness actually is, not our tradition, not our culture.</a:t>
            </a:r>
            <a:endParaRPr sz="1000">
              <a:solidFill>
                <a:schemeClr val="dk1"/>
              </a:solidFill>
              <a:latin typeface="Calibri"/>
              <a:ea typeface="Calibri"/>
              <a:cs typeface="Calibri"/>
              <a:sym typeface="Calibri"/>
            </a:endParaRPr>
          </a:p>
        </p:txBody>
      </p:sp>
      <p:sp>
        <p:nvSpPr>
          <p:cNvPr id="98" name="Google Shape;98;p18"/>
          <p:cNvSpPr/>
          <p:nvPr/>
        </p:nvSpPr>
        <p:spPr>
          <a:xfrm>
            <a:off x="3254648" y="2770882"/>
            <a:ext cx="2634630" cy="922660"/>
          </a:xfrm>
          <a:prstGeom prst="roundRect">
            <a:avLst>
              <a:gd fmla="val 5647"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8"/>
          <p:cNvSpPr/>
          <p:nvPr/>
        </p:nvSpPr>
        <p:spPr>
          <a:xfrm>
            <a:off x="3383384" y="2899618"/>
            <a:ext cx="1550566"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Mona Sans SemiBold"/>
              <a:buNone/>
            </a:pPr>
            <a:r>
              <a:rPr b="1" lang="en-US" sz="1800">
                <a:solidFill>
                  <a:srgbClr val="52586B"/>
                </a:solidFill>
                <a:latin typeface="Mona Sans SemiBold"/>
                <a:ea typeface="Mona Sans SemiBold"/>
                <a:cs typeface="Mona Sans SemiBold"/>
                <a:sym typeface="Mona Sans SemiBold"/>
              </a:rPr>
              <a:t>God Is the Source</a:t>
            </a:r>
            <a:endParaRPr b="1" sz="1800">
              <a:solidFill>
                <a:schemeClr val="dk1"/>
              </a:solidFill>
              <a:latin typeface="Calibri"/>
              <a:ea typeface="Calibri"/>
              <a:cs typeface="Calibri"/>
              <a:sym typeface="Calibri"/>
            </a:endParaRPr>
          </a:p>
        </p:txBody>
      </p:sp>
      <p:sp>
        <p:nvSpPr>
          <p:cNvPr id="100" name="Google Shape;100;p18"/>
          <p:cNvSpPr/>
          <p:nvPr/>
        </p:nvSpPr>
        <p:spPr>
          <a:xfrm>
            <a:off x="3383384" y="3167881"/>
            <a:ext cx="2377157" cy="396925"/>
          </a:xfrm>
          <a:prstGeom prst="rect">
            <a:avLst/>
          </a:prstGeom>
          <a:noFill/>
          <a:ln>
            <a:noFill/>
          </a:ln>
        </p:spPr>
        <p:txBody>
          <a:bodyPr anchorCtr="0" anchor="t" bIns="0" lIns="0" spcFirstLastPara="1" rIns="0" wrap="square" tIns="0">
            <a:noAutofit/>
          </a:bodyPr>
          <a:lstStyle/>
          <a:p>
            <a:pPr indent="0" lvl="0" marL="0" marR="0" rtl="0" algn="l">
              <a:lnSpc>
                <a:spcPct val="155000"/>
              </a:lnSpc>
              <a:spcBef>
                <a:spcPts val="0"/>
              </a:spcBef>
              <a:spcAft>
                <a:spcPts val="0"/>
              </a:spcAft>
              <a:buClr>
                <a:srgbClr val="52586B"/>
              </a:buClr>
              <a:buSzPts val="1000"/>
              <a:buFont typeface="Funnel Sans"/>
              <a:buNone/>
            </a:pPr>
            <a:r>
              <a:rPr lang="en-US" sz="1000">
                <a:solidFill>
                  <a:srgbClr val="52586B"/>
                </a:solidFill>
                <a:latin typeface="Funnel Sans"/>
                <a:ea typeface="Funnel Sans"/>
                <a:cs typeface="Funnel Sans"/>
                <a:sym typeface="Funnel Sans"/>
              </a:rPr>
              <a:t>We do not generate holiness on our own; we draw it from communion with Him.</a:t>
            </a:r>
            <a:endParaRPr sz="1000">
              <a:solidFill>
                <a:schemeClr val="dk1"/>
              </a:solidFill>
              <a:latin typeface="Calibri"/>
              <a:ea typeface="Calibri"/>
              <a:cs typeface="Calibri"/>
              <a:sym typeface="Calibri"/>
            </a:endParaRPr>
          </a:p>
        </p:txBody>
      </p:sp>
      <p:sp>
        <p:nvSpPr>
          <p:cNvPr id="101" name="Google Shape;101;p18"/>
          <p:cNvSpPr/>
          <p:nvPr/>
        </p:nvSpPr>
        <p:spPr>
          <a:xfrm>
            <a:off x="6013252" y="2770882"/>
            <a:ext cx="2634555" cy="922660"/>
          </a:xfrm>
          <a:prstGeom prst="roundRect">
            <a:avLst>
              <a:gd fmla="val 5647"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8"/>
          <p:cNvSpPr/>
          <p:nvPr/>
        </p:nvSpPr>
        <p:spPr>
          <a:xfrm>
            <a:off x="6141988" y="2899618"/>
            <a:ext cx="1550566"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Mona Sans SemiBold"/>
              <a:buNone/>
            </a:pPr>
            <a:r>
              <a:rPr b="1" lang="en-US" sz="1800">
                <a:solidFill>
                  <a:srgbClr val="52586B"/>
                </a:solidFill>
                <a:latin typeface="Mona Sans SemiBold"/>
                <a:ea typeface="Mona Sans SemiBold"/>
                <a:cs typeface="Mona Sans SemiBold"/>
                <a:sym typeface="Mona Sans SemiBold"/>
              </a:rPr>
              <a:t>God Is the Reason</a:t>
            </a:r>
            <a:endParaRPr b="1" sz="1800">
              <a:solidFill>
                <a:schemeClr val="dk1"/>
              </a:solidFill>
              <a:latin typeface="Calibri"/>
              <a:ea typeface="Calibri"/>
              <a:cs typeface="Calibri"/>
              <a:sym typeface="Calibri"/>
            </a:endParaRPr>
          </a:p>
        </p:txBody>
      </p:sp>
      <p:sp>
        <p:nvSpPr>
          <p:cNvPr id="103" name="Google Shape;103;p18"/>
          <p:cNvSpPr/>
          <p:nvPr/>
        </p:nvSpPr>
        <p:spPr>
          <a:xfrm>
            <a:off x="6141988" y="3086601"/>
            <a:ext cx="2377083" cy="396925"/>
          </a:xfrm>
          <a:prstGeom prst="rect">
            <a:avLst/>
          </a:prstGeom>
          <a:noFill/>
          <a:ln>
            <a:noFill/>
          </a:ln>
        </p:spPr>
        <p:txBody>
          <a:bodyPr anchorCtr="0" anchor="t" bIns="0" lIns="0" spcFirstLastPara="1" rIns="0" wrap="square" tIns="0">
            <a:noAutofit/>
          </a:bodyPr>
          <a:lstStyle/>
          <a:p>
            <a:pPr indent="0" lvl="0" marL="0" marR="0" rtl="0" algn="l">
              <a:lnSpc>
                <a:spcPct val="147619"/>
              </a:lnSpc>
              <a:spcBef>
                <a:spcPts val="0"/>
              </a:spcBef>
              <a:spcAft>
                <a:spcPts val="0"/>
              </a:spcAft>
              <a:buClr>
                <a:srgbClr val="52586B"/>
              </a:buClr>
              <a:buSzPts val="1050"/>
              <a:buFont typeface="Funnel Sans"/>
              <a:buNone/>
            </a:pPr>
            <a:r>
              <a:rPr lang="en-US" sz="1050">
                <a:solidFill>
                  <a:srgbClr val="52586B"/>
                </a:solidFill>
                <a:latin typeface="Funnel Sans"/>
                <a:ea typeface="Funnel Sans"/>
                <a:cs typeface="Funnel Sans"/>
                <a:sym typeface="Funnel Sans"/>
              </a:rPr>
              <a:t>The "because" in the text grounds every demand for holiness in divine reality.</a:t>
            </a:r>
            <a:endParaRPr sz="1050">
              <a:solidFill>
                <a:schemeClr val="dk1"/>
              </a:solidFill>
              <a:latin typeface="Calibri"/>
              <a:ea typeface="Calibri"/>
              <a:cs typeface="Calibri"/>
              <a:sym typeface="Calibri"/>
            </a:endParaRPr>
          </a:p>
        </p:txBody>
      </p:sp>
      <p:sp>
        <p:nvSpPr>
          <p:cNvPr id="104" name="Google Shape;104;p18"/>
          <p:cNvSpPr/>
          <p:nvPr/>
        </p:nvSpPr>
        <p:spPr>
          <a:xfrm>
            <a:off x="496119" y="3833068"/>
            <a:ext cx="8151763" cy="527000"/>
          </a:xfrm>
          <a:prstGeom prst="roundRect">
            <a:avLst>
              <a:gd fmla="val 9886" name="adj"/>
            </a:avLst>
          </a:prstGeom>
          <a:solidFill>
            <a:srgbClr val="D4D6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105" name="Google Shape;105;p18"/>
          <p:cNvPicPr preferRelativeResize="0"/>
          <p:nvPr/>
        </p:nvPicPr>
        <p:blipFill rotWithShape="1">
          <a:blip r:embed="rId3">
            <a:alphaModFix/>
          </a:blip>
          <a:srcRect b="0" l="0" r="0" t="0"/>
          <a:stretch/>
        </p:blipFill>
        <p:spPr>
          <a:xfrm>
            <a:off x="620092" y="4022378"/>
            <a:ext cx="155004" cy="123974"/>
          </a:xfrm>
          <a:prstGeom prst="rect">
            <a:avLst/>
          </a:prstGeom>
          <a:noFill/>
          <a:ln>
            <a:noFill/>
          </a:ln>
        </p:spPr>
      </p:pic>
      <p:sp>
        <p:nvSpPr>
          <p:cNvPr id="106" name="Google Shape;106;p18"/>
          <p:cNvSpPr/>
          <p:nvPr/>
        </p:nvSpPr>
        <p:spPr>
          <a:xfrm>
            <a:off x="899071" y="3987998"/>
            <a:ext cx="7624837" cy="198462"/>
          </a:xfrm>
          <a:prstGeom prst="rect">
            <a:avLst/>
          </a:prstGeom>
          <a:noFill/>
          <a:ln>
            <a:noFill/>
          </a:ln>
        </p:spPr>
        <p:txBody>
          <a:bodyPr anchorCtr="0" anchor="t" bIns="0" lIns="0" spcFirstLastPara="1" rIns="0" wrap="square" tIns="0">
            <a:noAutofit/>
          </a:bodyPr>
          <a:lstStyle/>
          <a:p>
            <a:pPr indent="0" lvl="0" marL="0" marR="0" rtl="0" algn="l">
              <a:lnSpc>
                <a:spcPct val="96875"/>
              </a:lnSpc>
              <a:spcBef>
                <a:spcPts val="0"/>
              </a:spcBef>
              <a:spcAft>
                <a:spcPts val="0"/>
              </a:spcAft>
              <a:buClr>
                <a:srgbClr val="000000"/>
              </a:buClr>
              <a:buSzPts val="1600"/>
              <a:buFont typeface="Funnel Sans"/>
              <a:buNone/>
            </a:pPr>
            <a:r>
              <a:rPr b="1" lang="en-US" sz="1600">
                <a:solidFill>
                  <a:srgbClr val="000000"/>
                </a:solidFill>
                <a:latin typeface="Funnel Sans"/>
                <a:ea typeface="Funnel Sans"/>
                <a:cs typeface="Funnel Sans"/>
                <a:sym typeface="Funnel Sans"/>
              </a:rPr>
              <a:t>Key Truth:</a:t>
            </a:r>
            <a:r>
              <a:rPr lang="en-US" sz="1600">
                <a:solidFill>
                  <a:srgbClr val="000000"/>
                </a:solidFill>
                <a:latin typeface="Funnel Sans"/>
                <a:ea typeface="Funnel Sans"/>
                <a:cs typeface="Funnel Sans"/>
                <a:sym typeface="Funnel Sans"/>
              </a:rPr>
              <a:t> We are not called to define holiness, we are called to </a:t>
            </a:r>
            <a:r>
              <a:rPr i="1" lang="en-US" sz="1600">
                <a:solidFill>
                  <a:srgbClr val="000000"/>
                </a:solidFill>
                <a:latin typeface="Funnel Sans"/>
                <a:ea typeface="Funnel Sans"/>
                <a:cs typeface="Funnel Sans"/>
                <a:sym typeface="Funnel Sans"/>
              </a:rPr>
              <a:t>reflect</a:t>
            </a:r>
            <a:r>
              <a:rPr lang="en-US" sz="1600">
                <a:solidFill>
                  <a:srgbClr val="000000"/>
                </a:solidFill>
                <a:latin typeface="Funnel Sans"/>
                <a:ea typeface="Funnel Sans"/>
                <a:cs typeface="Funnel Sans"/>
                <a:sym typeface="Funnel Sans"/>
              </a:rPr>
              <a:t> it.</a:t>
            </a:r>
            <a:endParaRPr sz="16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9"/>
          <p:cNvSpPr/>
          <p:nvPr/>
        </p:nvSpPr>
        <p:spPr>
          <a:xfrm>
            <a:off x="496119" y="686916"/>
            <a:ext cx="5959822"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Aharoni"/>
              <a:buNone/>
            </a:pPr>
            <a:r>
              <a:rPr b="1" lang="en-US" sz="2400">
                <a:solidFill>
                  <a:srgbClr val="373B48"/>
                </a:solidFill>
                <a:latin typeface="Aharoni"/>
                <a:ea typeface="Aharoni"/>
                <a:cs typeface="Aharoni"/>
                <a:sym typeface="Aharoni"/>
              </a:rPr>
              <a:t>God's Holiness Defines All True Holiness</a:t>
            </a:r>
            <a:endParaRPr b="1" sz="2400">
              <a:solidFill>
                <a:schemeClr val="dk1"/>
              </a:solidFill>
              <a:latin typeface="Aharoni"/>
              <a:ea typeface="Aharoni"/>
              <a:cs typeface="Aharoni"/>
              <a:sym typeface="Aharoni"/>
            </a:endParaRPr>
          </a:p>
        </p:txBody>
      </p:sp>
      <p:sp>
        <p:nvSpPr>
          <p:cNvPr id="113" name="Google Shape;113;p19"/>
          <p:cNvSpPr/>
          <p:nvPr/>
        </p:nvSpPr>
        <p:spPr>
          <a:xfrm>
            <a:off x="496119" y="1322487"/>
            <a:ext cx="8151763" cy="396925"/>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To understand holiness rightly, we must first understand who God is. Scripture reveals three dimensions of His holy character that together form the bedrock of all holiness theology.</a:t>
            </a:r>
            <a:endParaRPr sz="1200">
              <a:solidFill>
                <a:schemeClr val="dk1"/>
              </a:solidFill>
              <a:latin typeface="Calibri"/>
              <a:ea typeface="Calibri"/>
              <a:cs typeface="Calibri"/>
              <a:sym typeface="Calibri"/>
            </a:endParaRPr>
          </a:p>
        </p:txBody>
      </p:sp>
      <p:pic>
        <p:nvPicPr>
          <p:cNvPr descr="preencoded.png" id="114" name="Google Shape;114;p19"/>
          <p:cNvPicPr preferRelativeResize="0"/>
          <p:nvPr/>
        </p:nvPicPr>
        <p:blipFill rotWithShape="1">
          <a:blip r:embed="rId3">
            <a:alphaModFix/>
          </a:blip>
          <a:srcRect b="0" l="0" r="0" t="0"/>
          <a:stretch/>
        </p:blipFill>
        <p:spPr>
          <a:xfrm>
            <a:off x="496119" y="1858938"/>
            <a:ext cx="1150069" cy="710729"/>
          </a:xfrm>
          <a:prstGeom prst="rect">
            <a:avLst/>
          </a:prstGeom>
          <a:noFill/>
          <a:ln>
            <a:noFill/>
          </a:ln>
        </p:spPr>
      </p:pic>
      <p:sp>
        <p:nvSpPr>
          <p:cNvPr id="115" name="Google Shape;115;p19"/>
          <p:cNvSpPr/>
          <p:nvPr/>
        </p:nvSpPr>
        <p:spPr>
          <a:xfrm>
            <a:off x="496119" y="2724671"/>
            <a:ext cx="2557463"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Arial"/>
              <a:buNone/>
            </a:pPr>
            <a:r>
              <a:rPr lang="en-US" sz="1800">
                <a:solidFill>
                  <a:srgbClr val="52586B"/>
                </a:solidFill>
                <a:latin typeface="Arial"/>
                <a:ea typeface="Arial"/>
                <a:cs typeface="Arial"/>
                <a:sym typeface="Arial"/>
              </a:rPr>
              <a:t>A. God Is Separate</a:t>
            </a:r>
            <a:endParaRPr sz="1800">
              <a:solidFill>
                <a:schemeClr val="dk1"/>
              </a:solidFill>
              <a:latin typeface="Arial"/>
              <a:ea typeface="Arial"/>
              <a:cs typeface="Arial"/>
              <a:sym typeface="Arial"/>
            </a:endParaRPr>
          </a:p>
        </p:txBody>
      </p:sp>
      <p:sp>
        <p:nvSpPr>
          <p:cNvPr id="116" name="Google Shape;116;p19"/>
          <p:cNvSpPr/>
          <p:nvPr/>
        </p:nvSpPr>
        <p:spPr>
          <a:xfrm>
            <a:off x="496119" y="2992934"/>
            <a:ext cx="2613868"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chemeClr val="accent1"/>
              </a:buClr>
              <a:buSzPts val="950"/>
              <a:buFont typeface="Funnel Sans"/>
              <a:buNone/>
            </a:pPr>
            <a:r>
              <a:rPr b="1" i="1" lang="en-US" sz="950">
                <a:solidFill>
                  <a:schemeClr val="accent1"/>
                </a:solidFill>
                <a:latin typeface="Funnel Sans"/>
                <a:ea typeface="Funnel Sans"/>
                <a:cs typeface="Funnel Sans"/>
                <a:sym typeface="Funnel Sans"/>
              </a:rPr>
              <a:t>"Holy, holy, holy, is the LORD of hosts: the whole earth is full of his glory."</a:t>
            </a:r>
            <a:r>
              <a:rPr b="1" lang="en-US" sz="950">
                <a:solidFill>
                  <a:schemeClr val="accent1"/>
                </a:solidFill>
                <a:latin typeface="Funnel Sans"/>
                <a:ea typeface="Funnel Sans"/>
                <a:cs typeface="Funnel Sans"/>
                <a:sym typeface="Funnel Sans"/>
              </a:rPr>
              <a:t>  Isaiah 6:3</a:t>
            </a:r>
            <a:endParaRPr b="1" sz="950">
              <a:solidFill>
                <a:schemeClr val="accent1"/>
              </a:solidFill>
              <a:latin typeface="Calibri"/>
              <a:ea typeface="Calibri"/>
              <a:cs typeface="Calibri"/>
              <a:sym typeface="Calibri"/>
            </a:endParaRPr>
          </a:p>
        </p:txBody>
      </p:sp>
      <p:sp>
        <p:nvSpPr>
          <p:cNvPr id="117" name="Google Shape;117;p19"/>
          <p:cNvSpPr/>
          <p:nvPr/>
        </p:nvSpPr>
        <p:spPr>
          <a:xfrm>
            <a:off x="496119" y="3464272"/>
            <a:ext cx="2369001" cy="1534448"/>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The triple declaration reveals holiness is not merely one attribute among many, it is the very </a:t>
            </a:r>
            <a:r>
              <a:rPr b="1" lang="en-US" sz="1200">
                <a:solidFill>
                  <a:srgbClr val="52586B"/>
                </a:solidFill>
                <a:latin typeface="Funnel Sans"/>
                <a:ea typeface="Funnel Sans"/>
                <a:cs typeface="Funnel Sans"/>
                <a:sym typeface="Funnel Sans"/>
              </a:rPr>
              <a:t>essence of God's being</a:t>
            </a:r>
            <a:r>
              <a:rPr lang="en-US" sz="1200">
                <a:solidFill>
                  <a:srgbClr val="52586B"/>
                </a:solidFill>
                <a:latin typeface="Funnel Sans"/>
                <a:ea typeface="Funnel Sans"/>
                <a:cs typeface="Funnel Sans"/>
                <a:sym typeface="Funnel Sans"/>
              </a:rPr>
              <a:t>. He is separate from sin, from corruption, and from all created imperfection.</a:t>
            </a:r>
            <a:endParaRPr sz="1200">
              <a:solidFill>
                <a:schemeClr val="dk1"/>
              </a:solidFill>
              <a:latin typeface="Calibri"/>
              <a:ea typeface="Calibri"/>
              <a:cs typeface="Calibri"/>
              <a:sym typeface="Calibri"/>
            </a:endParaRPr>
          </a:p>
        </p:txBody>
      </p:sp>
      <p:pic>
        <p:nvPicPr>
          <p:cNvPr descr="preencoded.png" id="118" name="Google Shape;118;p19"/>
          <p:cNvPicPr preferRelativeResize="0"/>
          <p:nvPr/>
        </p:nvPicPr>
        <p:blipFill rotWithShape="1">
          <a:blip r:embed="rId4">
            <a:alphaModFix/>
          </a:blip>
          <a:srcRect b="0" l="0" r="0" t="0"/>
          <a:stretch/>
        </p:blipFill>
        <p:spPr>
          <a:xfrm>
            <a:off x="3264991" y="1858938"/>
            <a:ext cx="1150069" cy="710729"/>
          </a:xfrm>
          <a:prstGeom prst="rect">
            <a:avLst/>
          </a:prstGeom>
          <a:noFill/>
          <a:ln>
            <a:noFill/>
          </a:ln>
        </p:spPr>
      </p:pic>
      <p:sp>
        <p:nvSpPr>
          <p:cNvPr id="119" name="Google Shape;119;p19"/>
          <p:cNvSpPr/>
          <p:nvPr/>
        </p:nvSpPr>
        <p:spPr>
          <a:xfrm>
            <a:off x="3264991" y="2724671"/>
            <a:ext cx="1550566"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Arial"/>
              <a:buNone/>
            </a:pPr>
            <a:r>
              <a:rPr lang="en-US" sz="1800">
                <a:solidFill>
                  <a:srgbClr val="52586B"/>
                </a:solidFill>
                <a:latin typeface="Arial"/>
                <a:ea typeface="Arial"/>
                <a:cs typeface="Arial"/>
                <a:sym typeface="Arial"/>
              </a:rPr>
              <a:t>B. God Is Pure</a:t>
            </a:r>
            <a:endParaRPr sz="1800">
              <a:solidFill>
                <a:schemeClr val="dk1"/>
              </a:solidFill>
              <a:latin typeface="Arial"/>
              <a:ea typeface="Arial"/>
              <a:cs typeface="Arial"/>
              <a:sym typeface="Arial"/>
            </a:endParaRPr>
          </a:p>
        </p:txBody>
      </p:sp>
      <p:sp>
        <p:nvSpPr>
          <p:cNvPr id="120" name="Google Shape;120;p19"/>
          <p:cNvSpPr/>
          <p:nvPr/>
        </p:nvSpPr>
        <p:spPr>
          <a:xfrm>
            <a:off x="3264991" y="2992934"/>
            <a:ext cx="2613943"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chemeClr val="accent1"/>
              </a:buClr>
              <a:buSzPts val="950"/>
              <a:buFont typeface="Funnel Sans"/>
              <a:buNone/>
            </a:pPr>
            <a:r>
              <a:rPr b="1" i="1" lang="en-US" sz="950">
                <a:solidFill>
                  <a:schemeClr val="accent1"/>
                </a:solidFill>
                <a:latin typeface="Funnel Sans"/>
                <a:ea typeface="Funnel Sans"/>
                <a:cs typeface="Funnel Sans"/>
                <a:sym typeface="Funnel Sans"/>
              </a:rPr>
              <a:t>"Thou art of purer eyes than to behold evil…"</a:t>
            </a:r>
            <a:r>
              <a:rPr b="1" lang="en-US" sz="950">
                <a:solidFill>
                  <a:schemeClr val="accent1"/>
                </a:solidFill>
                <a:latin typeface="Funnel Sans"/>
                <a:ea typeface="Funnel Sans"/>
                <a:cs typeface="Funnel Sans"/>
                <a:sym typeface="Funnel Sans"/>
              </a:rPr>
              <a:t>  Habakkuk 1:13</a:t>
            </a:r>
            <a:endParaRPr b="1" sz="950">
              <a:solidFill>
                <a:schemeClr val="accent1"/>
              </a:solidFill>
              <a:latin typeface="Calibri"/>
              <a:ea typeface="Calibri"/>
              <a:cs typeface="Calibri"/>
              <a:sym typeface="Calibri"/>
            </a:endParaRPr>
          </a:p>
        </p:txBody>
      </p:sp>
      <p:sp>
        <p:nvSpPr>
          <p:cNvPr id="121" name="Google Shape;121;p19"/>
          <p:cNvSpPr/>
          <p:nvPr/>
        </p:nvSpPr>
        <p:spPr>
          <a:xfrm>
            <a:off x="3264991" y="3464272"/>
            <a:ext cx="2369001" cy="793849"/>
          </a:xfrm>
          <a:prstGeom prst="rect">
            <a:avLst/>
          </a:prstGeom>
          <a:noFill/>
          <a:ln>
            <a:noFill/>
          </a:ln>
        </p:spPr>
        <p:txBody>
          <a:bodyPr anchorCtr="0" anchor="t" bIns="0" lIns="0" spcFirstLastPara="1" rIns="0" wrap="square" tIns="0">
            <a:noAutofit/>
          </a:bodyPr>
          <a:lstStyle/>
          <a:p>
            <a:pPr indent="0" lvl="0" marL="0" marR="0" rtl="0" algn="l">
              <a:lnSpc>
                <a:spcPct val="140909"/>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God does not merely avoid sin — He is </a:t>
            </a:r>
            <a:r>
              <a:rPr b="1" lang="en-US" sz="1100">
                <a:solidFill>
                  <a:srgbClr val="52586B"/>
                </a:solidFill>
                <a:latin typeface="Funnel Sans"/>
                <a:ea typeface="Funnel Sans"/>
                <a:cs typeface="Funnel Sans"/>
                <a:sym typeface="Funnel Sans"/>
              </a:rPr>
              <a:t>incapable of contamination</a:t>
            </a:r>
            <a:r>
              <a:rPr lang="en-US" sz="1100">
                <a:solidFill>
                  <a:srgbClr val="52586B"/>
                </a:solidFill>
                <a:latin typeface="Funnel Sans"/>
                <a:ea typeface="Funnel Sans"/>
                <a:cs typeface="Funnel Sans"/>
                <a:sym typeface="Funnel Sans"/>
              </a:rPr>
              <a:t>. His purity is not disciplined restraint; it is His unalterable nature.</a:t>
            </a:r>
            <a:endParaRPr sz="1100">
              <a:solidFill>
                <a:schemeClr val="dk1"/>
              </a:solidFill>
              <a:latin typeface="Calibri"/>
              <a:ea typeface="Calibri"/>
              <a:cs typeface="Calibri"/>
              <a:sym typeface="Calibri"/>
            </a:endParaRPr>
          </a:p>
        </p:txBody>
      </p:sp>
      <p:pic>
        <p:nvPicPr>
          <p:cNvPr descr="preencoded.png" id="122" name="Google Shape;122;p19"/>
          <p:cNvPicPr preferRelativeResize="0"/>
          <p:nvPr/>
        </p:nvPicPr>
        <p:blipFill rotWithShape="1">
          <a:blip r:embed="rId4">
            <a:alphaModFix/>
          </a:blip>
          <a:srcRect b="0" l="0" r="0" t="0"/>
          <a:stretch/>
        </p:blipFill>
        <p:spPr>
          <a:xfrm>
            <a:off x="6033939" y="1858938"/>
            <a:ext cx="1150069" cy="710729"/>
          </a:xfrm>
          <a:prstGeom prst="rect">
            <a:avLst/>
          </a:prstGeom>
          <a:noFill/>
          <a:ln>
            <a:noFill/>
          </a:ln>
        </p:spPr>
      </p:pic>
      <p:sp>
        <p:nvSpPr>
          <p:cNvPr id="123" name="Google Shape;123;p19"/>
          <p:cNvSpPr/>
          <p:nvPr/>
        </p:nvSpPr>
        <p:spPr>
          <a:xfrm>
            <a:off x="6033939" y="2724671"/>
            <a:ext cx="1550566"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Arial"/>
              <a:buNone/>
            </a:pPr>
            <a:r>
              <a:rPr lang="en-US" sz="1800">
                <a:solidFill>
                  <a:srgbClr val="52586B"/>
                </a:solidFill>
                <a:latin typeface="Arial"/>
                <a:ea typeface="Arial"/>
                <a:cs typeface="Arial"/>
                <a:sym typeface="Arial"/>
              </a:rPr>
              <a:t>C. God Is Perfect</a:t>
            </a:r>
            <a:endParaRPr sz="1800">
              <a:solidFill>
                <a:schemeClr val="dk1"/>
              </a:solidFill>
              <a:latin typeface="Arial"/>
              <a:ea typeface="Arial"/>
              <a:cs typeface="Arial"/>
              <a:sym typeface="Arial"/>
            </a:endParaRPr>
          </a:p>
        </p:txBody>
      </p:sp>
      <p:sp>
        <p:nvSpPr>
          <p:cNvPr id="124" name="Google Shape;124;p19"/>
          <p:cNvSpPr/>
          <p:nvPr/>
        </p:nvSpPr>
        <p:spPr>
          <a:xfrm>
            <a:off x="6033939" y="2992934"/>
            <a:ext cx="2613943" cy="396925"/>
          </a:xfrm>
          <a:prstGeom prst="rect">
            <a:avLst/>
          </a:prstGeom>
          <a:noFill/>
          <a:ln>
            <a:noFill/>
          </a:ln>
        </p:spPr>
        <p:txBody>
          <a:bodyPr anchorCtr="0" anchor="t" bIns="0" lIns="0" spcFirstLastPara="1" rIns="0" wrap="square" tIns="0">
            <a:noAutofit/>
          </a:bodyPr>
          <a:lstStyle/>
          <a:p>
            <a:pPr indent="0" lvl="0" marL="0" marR="0" rtl="0" algn="l">
              <a:lnSpc>
                <a:spcPct val="163157"/>
              </a:lnSpc>
              <a:spcBef>
                <a:spcPts val="0"/>
              </a:spcBef>
              <a:spcAft>
                <a:spcPts val="0"/>
              </a:spcAft>
              <a:buClr>
                <a:schemeClr val="accent1"/>
              </a:buClr>
              <a:buSzPts val="950"/>
              <a:buFont typeface="Funnel Sans"/>
              <a:buNone/>
            </a:pPr>
            <a:r>
              <a:rPr i="1" lang="en-US" sz="950">
                <a:solidFill>
                  <a:schemeClr val="accent1"/>
                </a:solidFill>
                <a:latin typeface="Funnel Sans"/>
                <a:ea typeface="Funnel Sans"/>
                <a:cs typeface="Funnel Sans"/>
                <a:sym typeface="Funnel Sans"/>
              </a:rPr>
              <a:t>"</a:t>
            </a:r>
            <a:r>
              <a:rPr b="1" i="1" lang="en-US" sz="950">
                <a:solidFill>
                  <a:schemeClr val="accent1"/>
                </a:solidFill>
                <a:latin typeface="Funnel Sans"/>
                <a:ea typeface="Funnel Sans"/>
                <a:cs typeface="Funnel Sans"/>
                <a:sym typeface="Funnel Sans"/>
              </a:rPr>
              <a:t>Be ye therefore perfect, even as your Father which is in heaven is perfect."</a:t>
            </a:r>
            <a:r>
              <a:rPr b="1" lang="en-US" sz="950">
                <a:solidFill>
                  <a:schemeClr val="accent1"/>
                </a:solidFill>
                <a:latin typeface="Funnel Sans"/>
                <a:ea typeface="Funnel Sans"/>
                <a:cs typeface="Funnel Sans"/>
                <a:sym typeface="Funnel Sans"/>
              </a:rPr>
              <a:t>  Matthew 5:48</a:t>
            </a:r>
            <a:endParaRPr b="1" sz="950">
              <a:solidFill>
                <a:schemeClr val="accent1"/>
              </a:solidFill>
              <a:latin typeface="Calibri"/>
              <a:ea typeface="Calibri"/>
              <a:cs typeface="Calibri"/>
              <a:sym typeface="Calibri"/>
            </a:endParaRPr>
          </a:p>
        </p:txBody>
      </p:sp>
      <p:sp>
        <p:nvSpPr>
          <p:cNvPr id="125" name="Google Shape;125;p19"/>
          <p:cNvSpPr/>
          <p:nvPr/>
        </p:nvSpPr>
        <p:spPr>
          <a:xfrm>
            <a:off x="6033939" y="3464272"/>
            <a:ext cx="2613943" cy="595387"/>
          </a:xfrm>
          <a:prstGeom prst="rect">
            <a:avLst/>
          </a:prstGeom>
          <a:noFill/>
          <a:ln>
            <a:noFill/>
          </a:ln>
        </p:spPr>
        <p:txBody>
          <a:bodyPr anchorCtr="0" anchor="t" bIns="0" lIns="0" spcFirstLastPara="1" rIns="0" wrap="square" tIns="0">
            <a:noAutofit/>
          </a:bodyPr>
          <a:lstStyle/>
          <a:p>
            <a:pPr indent="0" lvl="0" marL="0" marR="0" rtl="0" algn="l">
              <a:lnSpc>
                <a:spcPct val="140909"/>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Holiness is not partial righteousness polished up, it </a:t>
            </a:r>
            <a:r>
              <a:rPr b="1" lang="en-US" sz="1100">
                <a:solidFill>
                  <a:srgbClr val="52586B"/>
                </a:solidFill>
                <a:latin typeface="Funnel Sans"/>
                <a:ea typeface="Funnel Sans"/>
                <a:cs typeface="Funnel Sans"/>
                <a:sym typeface="Funnel Sans"/>
              </a:rPr>
              <a:t>reflects the perfection of God's nature</a:t>
            </a:r>
            <a:r>
              <a:rPr lang="en-US" sz="1100">
                <a:solidFill>
                  <a:srgbClr val="52586B"/>
                </a:solidFill>
                <a:latin typeface="Funnel Sans"/>
                <a:ea typeface="Funnel Sans"/>
                <a:cs typeface="Funnel Sans"/>
                <a:sym typeface="Funnel Sans"/>
              </a:rPr>
              <a:t>, whole and complete in every respect.</a:t>
            </a:r>
            <a:endParaRPr sz="11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0"/>
          <p:cNvSpPr/>
          <p:nvPr/>
        </p:nvSpPr>
        <p:spPr>
          <a:xfrm>
            <a:off x="496119" y="1003548"/>
            <a:ext cx="6049789"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Aharoni"/>
              <a:buNone/>
            </a:pPr>
            <a:r>
              <a:rPr lang="en-US" sz="2400">
                <a:solidFill>
                  <a:srgbClr val="373B48"/>
                </a:solidFill>
                <a:latin typeface="Aharoni"/>
                <a:ea typeface="Aharoni"/>
                <a:cs typeface="Aharoni"/>
                <a:sym typeface="Aharoni"/>
              </a:rPr>
              <a:t>Holiness Is a Reflection, Not an Invention</a:t>
            </a:r>
            <a:endParaRPr sz="2400">
              <a:solidFill>
                <a:schemeClr val="dk1"/>
              </a:solidFill>
              <a:latin typeface="Aharoni"/>
              <a:ea typeface="Aharoni"/>
              <a:cs typeface="Aharoni"/>
              <a:sym typeface="Aharoni"/>
            </a:endParaRPr>
          </a:p>
        </p:txBody>
      </p:sp>
      <p:sp>
        <p:nvSpPr>
          <p:cNvPr id="132" name="Google Shape;132;p20"/>
          <p:cNvSpPr/>
          <p:nvPr/>
        </p:nvSpPr>
        <p:spPr>
          <a:xfrm>
            <a:off x="682154" y="1778645"/>
            <a:ext cx="7965728" cy="198462"/>
          </a:xfrm>
          <a:prstGeom prst="rect">
            <a:avLst/>
          </a:prstGeom>
          <a:noFill/>
          <a:ln>
            <a:noFill/>
          </a:ln>
        </p:spPr>
        <p:txBody>
          <a:bodyPr anchorCtr="0" anchor="t" bIns="0" lIns="0" spcFirstLastPara="1" rIns="0" wrap="square" tIns="0">
            <a:noAutofit/>
          </a:bodyPr>
          <a:lstStyle/>
          <a:p>
            <a:pPr indent="0" lvl="0" marL="0" marR="0" rtl="0" algn="l">
              <a:lnSpc>
                <a:spcPct val="110714"/>
              </a:lnSpc>
              <a:spcBef>
                <a:spcPts val="0"/>
              </a:spcBef>
              <a:spcAft>
                <a:spcPts val="0"/>
              </a:spcAft>
              <a:buClr>
                <a:schemeClr val="accent1"/>
              </a:buClr>
              <a:buSzPts val="1400"/>
              <a:buFont typeface="Funnel Sans"/>
              <a:buNone/>
            </a:pPr>
            <a:r>
              <a:rPr lang="en-US" sz="1400">
                <a:solidFill>
                  <a:schemeClr val="accent1"/>
                </a:solidFill>
                <a:latin typeface="Funnel Sans"/>
                <a:ea typeface="Funnel Sans"/>
                <a:cs typeface="Funnel Sans"/>
                <a:sym typeface="Funnel Sans"/>
              </a:rPr>
              <a:t>"So God created man in his own image, in the image of God created he him." — </a:t>
            </a:r>
            <a:r>
              <a:rPr b="1" lang="en-US" sz="1400">
                <a:solidFill>
                  <a:schemeClr val="accent1"/>
                </a:solidFill>
                <a:latin typeface="Funnel Sans"/>
                <a:ea typeface="Funnel Sans"/>
                <a:cs typeface="Funnel Sans"/>
                <a:sym typeface="Funnel Sans"/>
              </a:rPr>
              <a:t>Genesis 1:27 (KJV)</a:t>
            </a:r>
            <a:endParaRPr sz="1400">
              <a:solidFill>
                <a:schemeClr val="accent1"/>
              </a:solidFill>
              <a:latin typeface="Calibri"/>
              <a:ea typeface="Calibri"/>
              <a:cs typeface="Calibri"/>
              <a:sym typeface="Calibri"/>
            </a:endParaRPr>
          </a:p>
        </p:txBody>
      </p:sp>
      <p:sp>
        <p:nvSpPr>
          <p:cNvPr id="133" name="Google Shape;133;p20"/>
          <p:cNvSpPr/>
          <p:nvPr/>
        </p:nvSpPr>
        <p:spPr>
          <a:xfrm>
            <a:off x="496119" y="1639119"/>
            <a:ext cx="14288" cy="47751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20"/>
          <p:cNvSpPr/>
          <p:nvPr/>
        </p:nvSpPr>
        <p:spPr>
          <a:xfrm>
            <a:off x="496119" y="2256160"/>
            <a:ext cx="8151763" cy="595387"/>
          </a:xfrm>
          <a:prstGeom prst="rect">
            <a:avLst/>
          </a:prstGeom>
          <a:noFill/>
          <a:ln>
            <a:noFill/>
          </a:ln>
        </p:spPr>
        <p:txBody>
          <a:bodyPr anchorCtr="0" anchor="t" bIns="0" lIns="0" spcFirstLastPara="1" rIns="0" wrap="square" tIns="0">
            <a:noAutofit/>
          </a:bodyPr>
          <a:lstStyle/>
          <a:p>
            <a:pPr indent="0" lvl="0" marL="0" marR="0" rtl="0" algn="l">
              <a:lnSpc>
                <a:spcPct val="110714"/>
              </a:lnSpc>
              <a:spcBef>
                <a:spcPts val="0"/>
              </a:spcBef>
              <a:spcAft>
                <a:spcPts val="0"/>
              </a:spcAft>
              <a:buClr>
                <a:srgbClr val="52586B"/>
              </a:buClr>
              <a:buSzPts val="1400"/>
              <a:buFont typeface="Funnel Sans"/>
              <a:buNone/>
            </a:pPr>
            <a:r>
              <a:rPr lang="en-US" sz="1400">
                <a:solidFill>
                  <a:srgbClr val="52586B"/>
                </a:solidFill>
                <a:latin typeface="Funnel Sans"/>
                <a:ea typeface="Funnel Sans"/>
                <a:cs typeface="Funnel Sans"/>
                <a:sym typeface="Funnel Sans"/>
              </a:rPr>
              <a:t>Holiness is not something humanity creates or constructs — it is something we were designed to </a:t>
            </a:r>
            <a:r>
              <a:rPr b="1" lang="en-US" sz="1400">
                <a:solidFill>
                  <a:srgbClr val="52586B"/>
                </a:solidFill>
                <a:latin typeface="Funnel Sans"/>
                <a:ea typeface="Funnel Sans"/>
                <a:cs typeface="Funnel Sans"/>
                <a:sym typeface="Funnel Sans"/>
              </a:rPr>
              <a:t>mirror</a:t>
            </a:r>
            <a:r>
              <a:rPr lang="en-US" sz="1400">
                <a:solidFill>
                  <a:srgbClr val="52586B"/>
                </a:solidFill>
                <a:latin typeface="Funnel Sans"/>
                <a:ea typeface="Funnel Sans"/>
                <a:cs typeface="Funnel Sans"/>
                <a:sym typeface="Funnel Sans"/>
              </a:rPr>
              <a:t>. From the very beginning, we were fashioned to reflect God's image, and that image includes His holiness. We were not given holiness as a task to accomplish but as an identity to inhabit.</a:t>
            </a:r>
            <a:endParaRPr sz="1400">
              <a:solidFill>
                <a:schemeClr val="dk1"/>
              </a:solidFill>
              <a:latin typeface="Calibri"/>
              <a:ea typeface="Calibri"/>
              <a:cs typeface="Calibri"/>
              <a:sym typeface="Calibri"/>
            </a:endParaRPr>
          </a:p>
        </p:txBody>
      </p:sp>
      <p:sp>
        <p:nvSpPr>
          <p:cNvPr id="135" name="Google Shape;135;p20"/>
          <p:cNvSpPr/>
          <p:nvPr/>
        </p:nvSpPr>
        <p:spPr>
          <a:xfrm>
            <a:off x="406822" y="2991073"/>
            <a:ext cx="4103191" cy="1148804"/>
          </a:xfrm>
          <a:prstGeom prst="roundRect">
            <a:avLst>
              <a:gd fmla="val 7774" name="adj"/>
            </a:avLst>
          </a:prstGeom>
          <a:solidFill>
            <a:srgbClr val="373B48">
              <a:alpha val="9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6" name="Google Shape;136;p20"/>
          <p:cNvSpPr/>
          <p:nvPr/>
        </p:nvSpPr>
        <p:spPr>
          <a:xfrm>
            <a:off x="530796" y="3115047"/>
            <a:ext cx="1550566"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FFFFFF"/>
              </a:buClr>
              <a:buSzPts val="1600"/>
              <a:buFont typeface="Arial"/>
              <a:buNone/>
            </a:pPr>
            <a:r>
              <a:rPr b="1" lang="en-US" sz="1600">
                <a:solidFill>
                  <a:srgbClr val="FFFFFF"/>
                </a:solidFill>
                <a:latin typeface="Arial"/>
                <a:ea typeface="Arial"/>
                <a:cs typeface="Arial"/>
                <a:sym typeface="Arial"/>
              </a:rPr>
              <a:t>What Sin Did</a:t>
            </a:r>
            <a:endParaRPr b="1" sz="1600">
              <a:solidFill>
                <a:schemeClr val="dk1"/>
              </a:solidFill>
              <a:latin typeface="Arial"/>
              <a:ea typeface="Arial"/>
              <a:cs typeface="Arial"/>
              <a:sym typeface="Arial"/>
            </a:endParaRPr>
          </a:p>
        </p:txBody>
      </p:sp>
      <p:sp>
        <p:nvSpPr>
          <p:cNvPr id="137" name="Google Shape;137;p20"/>
          <p:cNvSpPr/>
          <p:nvPr/>
        </p:nvSpPr>
        <p:spPr>
          <a:xfrm>
            <a:off x="530796" y="3432870"/>
            <a:ext cx="3855244" cy="595387"/>
          </a:xfrm>
          <a:prstGeom prst="rect">
            <a:avLst/>
          </a:prstGeom>
          <a:noFill/>
          <a:ln>
            <a:noFill/>
          </a:ln>
        </p:spPr>
        <p:txBody>
          <a:bodyPr anchorCtr="0" anchor="t" bIns="0" lIns="0" spcFirstLastPara="1" rIns="0" wrap="square" tIns="0">
            <a:noAutofit/>
          </a:bodyPr>
          <a:lstStyle/>
          <a:p>
            <a:pPr indent="0" lvl="0" marL="0" marR="0" rtl="0" algn="l">
              <a:lnSpc>
                <a:spcPct val="140909"/>
              </a:lnSpc>
              <a:spcBef>
                <a:spcPts val="0"/>
              </a:spcBef>
              <a:spcAft>
                <a:spcPts val="0"/>
              </a:spcAft>
              <a:buClr>
                <a:srgbClr val="FFFFFF"/>
              </a:buClr>
              <a:buSzPts val="1100"/>
              <a:buFont typeface="Funnel Sans"/>
              <a:buNone/>
            </a:pPr>
            <a:r>
              <a:rPr lang="en-US" sz="1100">
                <a:solidFill>
                  <a:srgbClr val="FFFFFF"/>
                </a:solidFill>
                <a:latin typeface="Funnel Sans"/>
                <a:ea typeface="Funnel Sans"/>
                <a:cs typeface="Funnel Sans"/>
                <a:sym typeface="Funnel Sans"/>
              </a:rPr>
              <a:t>Sin shattered the mirror. It distorted the image of God in humanity, introducing corruption, shame, and separation where there had been beauty, purity, and communion.</a:t>
            </a:r>
            <a:endParaRPr sz="1100">
              <a:solidFill>
                <a:schemeClr val="dk1"/>
              </a:solidFill>
              <a:latin typeface="Calibri"/>
              <a:ea typeface="Calibri"/>
              <a:cs typeface="Calibri"/>
              <a:sym typeface="Calibri"/>
            </a:endParaRPr>
          </a:p>
        </p:txBody>
      </p:sp>
      <p:sp>
        <p:nvSpPr>
          <p:cNvPr id="138" name="Google Shape;138;p20"/>
          <p:cNvSpPr/>
          <p:nvPr/>
        </p:nvSpPr>
        <p:spPr>
          <a:xfrm>
            <a:off x="4728046" y="3115047"/>
            <a:ext cx="1550566"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373B48"/>
              </a:buClr>
              <a:buSzPts val="1600"/>
              <a:buFont typeface="Arial"/>
              <a:buNone/>
            </a:pPr>
            <a:r>
              <a:rPr b="1" lang="en-US" sz="1600">
                <a:solidFill>
                  <a:srgbClr val="373B48"/>
                </a:solidFill>
                <a:latin typeface="Arial"/>
                <a:ea typeface="Arial"/>
                <a:cs typeface="Arial"/>
                <a:sym typeface="Arial"/>
              </a:rPr>
              <a:t>What Holiness Does</a:t>
            </a:r>
            <a:endParaRPr b="1" sz="1600">
              <a:solidFill>
                <a:schemeClr val="dk1"/>
              </a:solidFill>
              <a:latin typeface="Arial"/>
              <a:ea typeface="Arial"/>
              <a:cs typeface="Arial"/>
              <a:sym typeface="Arial"/>
            </a:endParaRPr>
          </a:p>
        </p:txBody>
      </p:sp>
      <p:sp>
        <p:nvSpPr>
          <p:cNvPr id="139" name="Google Shape;139;p20"/>
          <p:cNvSpPr/>
          <p:nvPr/>
        </p:nvSpPr>
        <p:spPr>
          <a:xfrm>
            <a:off x="4728046" y="3432870"/>
            <a:ext cx="3924598" cy="595387"/>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Holiness wrought by God's grace through the Spirit — </a:t>
            </a:r>
            <a:r>
              <a:rPr b="1" lang="en-US" sz="1200">
                <a:solidFill>
                  <a:srgbClr val="52586B"/>
                </a:solidFill>
                <a:latin typeface="Funnel Sans"/>
                <a:ea typeface="Funnel Sans"/>
                <a:cs typeface="Funnel Sans"/>
                <a:sym typeface="Funnel Sans"/>
              </a:rPr>
              <a:t>restores the reflection</a:t>
            </a:r>
            <a:r>
              <a:rPr lang="en-US" sz="1200">
                <a:solidFill>
                  <a:srgbClr val="52586B"/>
                </a:solidFill>
                <a:latin typeface="Funnel Sans"/>
                <a:ea typeface="Funnel Sans"/>
                <a:cs typeface="Funnel Sans"/>
                <a:sym typeface="Funnel Sans"/>
              </a:rPr>
              <a:t>. It is the redemptive work of re-conforming us to the image we were created to bear.</a:t>
            </a:r>
            <a:endParaRPr sz="12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1"/>
          <p:cNvSpPr/>
          <p:nvPr/>
        </p:nvSpPr>
        <p:spPr>
          <a:xfrm>
            <a:off x="496119" y="589583"/>
            <a:ext cx="8151763" cy="775097"/>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Aharoni"/>
              <a:buNone/>
            </a:pPr>
            <a:r>
              <a:rPr lang="en-US" sz="2400">
                <a:solidFill>
                  <a:srgbClr val="373B48"/>
                </a:solidFill>
                <a:latin typeface="Aharoni"/>
                <a:ea typeface="Aharoni"/>
                <a:cs typeface="Aharoni"/>
                <a:sym typeface="Aharoni"/>
              </a:rPr>
              <a:t>Holiness Begins Internally Before It Manifests Externally</a:t>
            </a:r>
            <a:endParaRPr sz="2400">
              <a:solidFill>
                <a:schemeClr val="dk1"/>
              </a:solidFill>
              <a:latin typeface="Aharoni"/>
              <a:ea typeface="Aharoni"/>
              <a:cs typeface="Aharoni"/>
              <a:sym typeface="Aharoni"/>
            </a:endParaRPr>
          </a:p>
        </p:txBody>
      </p:sp>
      <p:sp>
        <p:nvSpPr>
          <p:cNvPr id="146" name="Google Shape;146;p21"/>
          <p:cNvSpPr/>
          <p:nvPr/>
        </p:nvSpPr>
        <p:spPr>
          <a:xfrm>
            <a:off x="682154" y="1752228"/>
            <a:ext cx="7965728" cy="198462"/>
          </a:xfrm>
          <a:prstGeom prst="rect">
            <a:avLst/>
          </a:prstGeom>
          <a:noFill/>
          <a:ln>
            <a:noFill/>
          </a:ln>
        </p:spPr>
        <p:txBody>
          <a:bodyPr anchorCtr="0" anchor="t" bIns="0" lIns="0" spcFirstLastPara="1" rIns="0" wrap="square" tIns="0">
            <a:noAutofit/>
          </a:bodyPr>
          <a:lstStyle/>
          <a:p>
            <a:pPr indent="0" lvl="0" marL="0" marR="0" rtl="0" algn="l">
              <a:lnSpc>
                <a:spcPct val="140909"/>
              </a:lnSpc>
              <a:spcBef>
                <a:spcPts val="0"/>
              </a:spcBef>
              <a:spcAft>
                <a:spcPts val="0"/>
              </a:spcAft>
              <a:buClr>
                <a:schemeClr val="accent1"/>
              </a:buClr>
              <a:buSzPts val="1100"/>
              <a:buFont typeface="Funnel Sans"/>
              <a:buNone/>
            </a:pPr>
            <a:r>
              <a:rPr lang="en-US" sz="1100">
                <a:solidFill>
                  <a:schemeClr val="accent1"/>
                </a:solidFill>
                <a:latin typeface="Funnel Sans"/>
                <a:ea typeface="Funnel Sans"/>
                <a:cs typeface="Funnel Sans"/>
                <a:sym typeface="Funnel Sans"/>
              </a:rPr>
              <a:t>"A new heart also will I give you… And I will put my spirit within you, and cause you to walk in my statutes." — </a:t>
            </a:r>
            <a:r>
              <a:rPr b="1" lang="en-US" sz="1100">
                <a:solidFill>
                  <a:schemeClr val="accent1"/>
                </a:solidFill>
                <a:latin typeface="Funnel Sans"/>
                <a:ea typeface="Funnel Sans"/>
                <a:cs typeface="Funnel Sans"/>
                <a:sym typeface="Funnel Sans"/>
              </a:rPr>
              <a:t>Ezekiel 36:26–27 (KJV)</a:t>
            </a:r>
            <a:endParaRPr sz="1100">
              <a:solidFill>
                <a:schemeClr val="accent1"/>
              </a:solidFill>
              <a:latin typeface="Calibri"/>
              <a:ea typeface="Calibri"/>
              <a:cs typeface="Calibri"/>
              <a:sym typeface="Calibri"/>
            </a:endParaRPr>
          </a:p>
        </p:txBody>
      </p:sp>
      <p:sp>
        <p:nvSpPr>
          <p:cNvPr id="147" name="Google Shape;147;p21"/>
          <p:cNvSpPr/>
          <p:nvPr/>
        </p:nvSpPr>
        <p:spPr>
          <a:xfrm>
            <a:off x="496119" y="1612702"/>
            <a:ext cx="14288" cy="47751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8" name="Google Shape;148;p21"/>
          <p:cNvSpPr/>
          <p:nvPr/>
        </p:nvSpPr>
        <p:spPr>
          <a:xfrm>
            <a:off x="496119" y="2229743"/>
            <a:ext cx="8151763" cy="396925"/>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The great danger of any holiness movement is to </a:t>
            </a:r>
            <a:r>
              <a:rPr b="1" lang="en-US" sz="1200">
                <a:solidFill>
                  <a:srgbClr val="52586B"/>
                </a:solidFill>
                <a:latin typeface="Funnel Sans"/>
                <a:ea typeface="Funnel Sans"/>
                <a:cs typeface="Funnel Sans"/>
                <a:sym typeface="Funnel Sans"/>
              </a:rPr>
              <a:t>reverse the divine order</a:t>
            </a:r>
            <a:r>
              <a:rPr lang="en-US" sz="1200">
                <a:solidFill>
                  <a:srgbClr val="52586B"/>
                </a:solidFill>
                <a:latin typeface="Funnel Sans"/>
                <a:ea typeface="Funnel Sans"/>
                <a:cs typeface="Funnel Sans"/>
                <a:sym typeface="Funnel Sans"/>
              </a:rPr>
              <a:t> to focus so heavily on external conduct that internal transformation is neglected. God works from the inside out, never the outside in.</a:t>
            </a:r>
            <a:endParaRPr sz="1200">
              <a:solidFill>
                <a:schemeClr val="dk1"/>
              </a:solidFill>
              <a:latin typeface="Calibri"/>
              <a:ea typeface="Calibri"/>
              <a:cs typeface="Calibri"/>
              <a:sym typeface="Calibri"/>
            </a:endParaRPr>
          </a:p>
        </p:txBody>
      </p:sp>
      <p:sp>
        <p:nvSpPr>
          <p:cNvPr id="149" name="Google Shape;149;p21"/>
          <p:cNvSpPr/>
          <p:nvPr/>
        </p:nvSpPr>
        <p:spPr>
          <a:xfrm>
            <a:off x="496119" y="2766194"/>
            <a:ext cx="8151763" cy="1121122"/>
          </a:xfrm>
          <a:prstGeom prst="roundRect">
            <a:avLst>
              <a:gd fmla="val 4647" name="adj"/>
            </a:avLst>
          </a:prstGeom>
          <a:solidFill>
            <a:srgbClr val="E2E4E9"/>
          </a:solidFill>
          <a:ln cap="flat" cmpd="sng" w="952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21"/>
          <p:cNvSpPr/>
          <p:nvPr/>
        </p:nvSpPr>
        <p:spPr>
          <a:xfrm>
            <a:off x="500881" y="2770956"/>
            <a:ext cx="4071119" cy="1111597"/>
          </a:xfrm>
          <a:prstGeom prst="roundRect">
            <a:avLst>
              <a:gd fmla="val 4687" name="adj"/>
            </a:avLst>
          </a:prstGeom>
          <a:solidFill>
            <a:srgbClr val="E2E4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21"/>
          <p:cNvSpPr/>
          <p:nvPr/>
        </p:nvSpPr>
        <p:spPr>
          <a:xfrm>
            <a:off x="624855" y="2894930"/>
            <a:ext cx="1861914"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52586B"/>
              </a:buClr>
              <a:buSzPts val="1600"/>
              <a:buFont typeface="Arial"/>
              <a:buNone/>
            </a:pPr>
            <a:r>
              <a:rPr b="1" lang="en-US" sz="1600">
                <a:solidFill>
                  <a:srgbClr val="52586B"/>
                </a:solidFill>
                <a:latin typeface="Arial"/>
                <a:ea typeface="Arial"/>
                <a:cs typeface="Arial"/>
                <a:sym typeface="Arial"/>
              </a:rPr>
              <a:t>External First → Legalism</a:t>
            </a:r>
            <a:endParaRPr b="1" sz="1600">
              <a:solidFill>
                <a:schemeClr val="dk1"/>
              </a:solidFill>
              <a:latin typeface="Arial"/>
              <a:ea typeface="Arial"/>
              <a:cs typeface="Arial"/>
              <a:sym typeface="Arial"/>
            </a:endParaRPr>
          </a:p>
        </p:txBody>
      </p:sp>
      <p:sp>
        <p:nvSpPr>
          <p:cNvPr id="152" name="Google Shape;152;p21"/>
          <p:cNvSpPr/>
          <p:nvPr/>
        </p:nvSpPr>
        <p:spPr>
          <a:xfrm>
            <a:off x="624855" y="3081913"/>
            <a:ext cx="3637062" cy="595387"/>
          </a:xfrm>
          <a:prstGeom prst="rect">
            <a:avLst/>
          </a:prstGeom>
          <a:noFill/>
          <a:ln>
            <a:noFill/>
          </a:ln>
        </p:spPr>
        <p:txBody>
          <a:bodyPr anchorCtr="0" anchor="t" bIns="0" lIns="0" spcFirstLastPara="1" rIns="0" wrap="square" tIns="0">
            <a:noAutofit/>
          </a:bodyPr>
          <a:lstStyle/>
          <a:p>
            <a:pPr indent="0" lvl="0" marL="0" marR="0" rtl="0" algn="l">
              <a:lnSpc>
                <a:spcPct val="140909"/>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When behavior is policed without heart transformation, the result is performance-based religion. It produces conformity without conviction, and compliance without love.</a:t>
            </a:r>
            <a:endParaRPr sz="1100">
              <a:solidFill>
                <a:schemeClr val="dk1"/>
              </a:solidFill>
              <a:latin typeface="Calibri"/>
              <a:ea typeface="Calibri"/>
              <a:cs typeface="Calibri"/>
              <a:sym typeface="Calibri"/>
            </a:endParaRPr>
          </a:p>
        </p:txBody>
      </p:sp>
      <p:sp>
        <p:nvSpPr>
          <p:cNvPr id="153" name="Google Shape;153;p21"/>
          <p:cNvSpPr/>
          <p:nvPr/>
        </p:nvSpPr>
        <p:spPr>
          <a:xfrm>
            <a:off x="4572000" y="2770956"/>
            <a:ext cx="4071119" cy="1111597"/>
          </a:xfrm>
          <a:prstGeom prst="rect">
            <a:avLst/>
          </a:prstGeom>
          <a:solidFill>
            <a:srgbClr val="E2E4E9"/>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21"/>
          <p:cNvSpPr/>
          <p:nvPr/>
        </p:nvSpPr>
        <p:spPr>
          <a:xfrm>
            <a:off x="4572000" y="2770956"/>
            <a:ext cx="14288" cy="1111597"/>
          </a:xfrm>
          <a:prstGeom prst="roundRect">
            <a:avLst>
              <a:gd fmla="val 364638" name="adj"/>
            </a:avLst>
          </a:prstGeom>
          <a:solidFill>
            <a:srgbClr val="C8CAC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21"/>
          <p:cNvSpPr/>
          <p:nvPr/>
        </p:nvSpPr>
        <p:spPr>
          <a:xfrm>
            <a:off x="4882083" y="2894930"/>
            <a:ext cx="2548905"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52586B"/>
              </a:buClr>
              <a:buSzPts val="1600"/>
              <a:buFont typeface="Arial"/>
              <a:buNone/>
            </a:pPr>
            <a:r>
              <a:rPr b="1" lang="en-US" sz="1600">
                <a:solidFill>
                  <a:srgbClr val="52586B"/>
                </a:solidFill>
                <a:latin typeface="Arial"/>
                <a:ea typeface="Arial"/>
                <a:cs typeface="Arial"/>
                <a:sym typeface="Arial"/>
              </a:rPr>
              <a:t>Internal First → Authentic Holiness</a:t>
            </a:r>
            <a:endParaRPr b="1" sz="1600">
              <a:solidFill>
                <a:schemeClr val="dk1"/>
              </a:solidFill>
              <a:latin typeface="Arial"/>
              <a:ea typeface="Arial"/>
              <a:cs typeface="Arial"/>
              <a:sym typeface="Arial"/>
            </a:endParaRPr>
          </a:p>
        </p:txBody>
      </p:sp>
      <p:sp>
        <p:nvSpPr>
          <p:cNvPr id="156" name="Google Shape;156;p21"/>
          <p:cNvSpPr/>
          <p:nvPr/>
        </p:nvSpPr>
        <p:spPr>
          <a:xfrm>
            <a:off x="4882083" y="3081913"/>
            <a:ext cx="3637062" cy="595387"/>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When God renews the heart through His Spirit, holy living flows naturally outward. Obedience becomes the fruit of a changed life, not a substitute for one.</a:t>
            </a:r>
            <a:endParaRPr sz="1200">
              <a:solidFill>
                <a:schemeClr val="dk1"/>
              </a:solidFill>
              <a:latin typeface="Calibri"/>
              <a:ea typeface="Calibri"/>
              <a:cs typeface="Calibri"/>
              <a:sym typeface="Calibri"/>
            </a:endParaRPr>
          </a:p>
        </p:txBody>
      </p:sp>
      <p:sp>
        <p:nvSpPr>
          <p:cNvPr id="157" name="Google Shape;157;p21"/>
          <p:cNvSpPr/>
          <p:nvPr/>
        </p:nvSpPr>
        <p:spPr>
          <a:xfrm>
            <a:off x="4416996" y="3171713"/>
            <a:ext cx="310083" cy="310083"/>
          </a:xfrm>
          <a:prstGeom prst="roundRect">
            <a:avLst>
              <a:gd fmla="val 16802" name="adj"/>
            </a:avLst>
          </a:prstGeom>
          <a:solidFill>
            <a:srgbClr val="FFFFFF">
              <a:alpha val="94901"/>
            </a:srgbClr>
          </a:solidFill>
          <a:ln cap="flat" cmpd="sng" w="14275">
            <a:solidFill>
              <a:srgbClr val="C8CAC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158" name="Google Shape;158;p21"/>
          <p:cNvSpPr/>
          <p:nvPr/>
        </p:nvSpPr>
        <p:spPr>
          <a:xfrm>
            <a:off x="4494535" y="3249178"/>
            <a:ext cx="155004" cy="155004"/>
          </a:xfrm>
          <a:prstGeom prst="rect">
            <a:avLst/>
          </a:prstGeom>
          <a:noFill/>
          <a:ln>
            <a:noFill/>
          </a:ln>
        </p:spPr>
      </p:sp>
      <p:sp>
        <p:nvSpPr>
          <p:cNvPr id="159" name="Google Shape;159;p21"/>
          <p:cNvSpPr/>
          <p:nvPr/>
        </p:nvSpPr>
        <p:spPr>
          <a:xfrm>
            <a:off x="496119" y="4026842"/>
            <a:ext cx="8151763" cy="697557"/>
          </a:xfrm>
          <a:prstGeom prst="roundRect">
            <a:avLst>
              <a:gd fmla="val 9886" name="adj"/>
            </a:avLst>
          </a:prstGeom>
          <a:solidFill>
            <a:srgbClr val="B6FC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160" name="Google Shape;160;p21"/>
          <p:cNvPicPr preferRelativeResize="0"/>
          <p:nvPr/>
        </p:nvPicPr>
        <p:blipFill rotWithShape="1">
          <a:blip r:embed="rId3">
            <a:alphaModFix/>
          </a:blip>
          <a:srcRect b="0" l="0" r="0" t="0"/>
          <a:stretch/>
        </p:blipFill>
        <p:spPr>
          <a:xfrm>
            <a:off x="620092" y="4216152"/>
            <a:ext cx="155004" cy="123974"/>
          </a:xfrm>
          <a:prstGeom prst="rect">
            <a:avLst/>
          </a:prstGeom>
          <a:noFill/>
          <a:ln>
            <a:noFill/>
          </a:ln>
        </p:spPr>
      </p:pic>
      <p:sp>
        <p:nvSpPr>
          <p:cNvPr id="161" name="Google Shape;161;p21"/>
          <p:cNvSpPr/>
          <p:nvPr/>
        </p:nvSpPr>
        <p:spPr>
          <a:xfrm>
            <a:off x="899071" y="4181773"/>
            <a:ext cx="7624837" cy="198462"/>
          </a:xfrm>
          <a:prstGeom prst="rect">
            <a:avLst/>
          </a:prstGeom>
          <a:noFill/>
          <a:ln>
            <a:noFill/>
          </a:ln>
        </p:spPr>
        <p:txBody>
          <a:bodyPr anchorCtr="0" anchor="t" bIns="0" lIns="0" spcFirstLastPara="1" rIns="0" wrap="square" tIns="0">
            <a:noAutofit/>
          </a:bodyPr>
          <a:lstStyle/>
          <a:p>
            <a:pPr indent="0" lvl="0" marL="0" marR="0" rtl="0" algn="l">
              <a:lnSpc>
                <a:spcPct val="96875"/>
              </a:lnSpc>
              <a:spcBef>
                <a:spcPts val="0"/>
              </a:spcBef>
              <a:spcAft>
                <a:spcPts val="0"/>
              </a:spcAft>
              <a:buClr>
                <a:srgbClr val="000000"/>
              </a:buClr>
              <a:buSzPts val="1600"/>
              <a:buFont typeface="Funnel Sans"/>
              <a:buNone/>
            </a:pPr>
            <a:r>
              <a:rPr b="1" lang="en-US" sz="1600">
                <a:solidFill>
                  <a:srgbClr val="000000"/>
                </a:solidFill>
                <a:latin typeface="Funnel Sans"/>
                <a:ea typeface="Funnel Sans"/>
                <a:cs typeface="Funnel Sans"/>
                <a:sym typeface="Funnel Sans"/>
              </a:rPr>
              <a:t>Key Truth:</a:t>
            </a:r>
            <a:r>
              <a:rPr lang="en-US" sz="1600">
                <a:solidFill>
                  <a:srgbClr val="000000"/>
                </a:solidFill>
                <a:latin typeface="Funnel Sans"/>
                <a:ea typeface="Funnel Sans"/>
                <a:cs typeface="Funnel Sans"/>
                <a:sym typeface="Funnel Sans"/>
              </a:rPr>
              <a:t> External holiness without internal transformation produces legalism. </a:t>
            </a:r>
            <a:endParaRPr/>
          </a:p>
          <a:p>
            <a:pPr indent="0" lvl="0" marL="0" marR="0" rtl="0" algn="l">
              <a:lnSpc>
                <a:spcPct val="96875"/>
              </a:lnSpc>
              <a:spcBef>
                <a:spcPts val="0"/>
              </a:spcBef>
              <a:spcAft>
                <a:spcPts val="0"/>
              </a:spcAft>
              <a:buClr>
                <a:srgbClr val="000000"/>
              </a:buClr>
              <a:buSzPts val="1600"/>
              <a:buFont typeface="Funnel Sans"/>
              <a:buNone/>
            </a:pPr>
            <a:r>
              <a:rPr lang="en-US" sz="1600">
                <a:solidFill>
                  <a:srgbClr val="000000"/>
                </a:solidFill>
                <a:latin typeface="Funnel Sans"/>
                <a:ea typeface="Funnel Sans"/>
                <a:cs typeface="Funnel Sans"/>
                <a:sym typeface="Funnel Sans"/>
              </a:rPr>
              <a:t>Only Internal transformation produces </a:t>
            </a:r>
            <a:r>
              <a:rPr i="1" lang="en-US" sz="1600">
                <a:solidFill>
                  <a:srgbClr val="000000"/>
                </a:solidFill>
                <a:latin typeface="Funnel Sans"/>
                <a:ea typeface="Funnel Sans"/>
                <a:cs typeface="Funnel Sans"/>
                <a:sym typeface="Funnel Sans"/>
              </a:rPr>
              <a:t>authentic</a:t>
            </a:r>
            <a:r>
              <a:rPr lang="en-US" sz="1600">
                <a:solidFill>
                  <a:srgbClr val="000000"/>
                </a:solidFill>
                <a:latin typeface="Funnel Sans"/>
                <a:ea typeface="Funnel Sans"/>
                <a:cs typeface="Funnel Sans"/>
                <a:sym typeface="Funnel Sans"/>
              </a:rPr>
              <a:t> holiness.</a:t>
            </a:r>
            <a:endParaRPr sz="16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2"/>
          <p:cNvSpPr/>
          <p:nvPr/>
        </p:nvSpPr>
        <p:spPr>
          <a:xfrm>
            <a:off x="496119" y="674861"/>
            <a:ext cx="5920457"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Aharoni"/>
              <a:buNone/>
            </a:pPr>
            <a:r>
              <a:rPr lang="en-US" sz="2400">
                <a:solidFill>
                  <a:srgbClr val="373B48"/>
                </a:solidFill>
                <a:latin typeface="Aharoni"/>
                <a:ea typeface="Aharoni"/>
                <a:cs typeface="Aharoni"/>
                <a:sym typeface="Aharoni"/>
              </a:rPr>
              <a:t>The Holy Spirit (Christ in us) Makes Holiness Possible</a:t>
            </a:r>
            <a:endParaRPr sz="2400">
              <a:solidFill>
                <a:schemeClr val="dk1"/>
              </a:solidFill>
              <a:latin typeface="Aharoni"/>
              <a:ea typeface="Aharoni"/>
              <a:cs typeface="Aharoni"/>
              <a:sym typeface="Aharoni"/>
            </a:endParaRPr>
          </a:p>
        </p:txBody>
      </p:sp>
      <p:sp>
        <p:nvSpPr>
          <p:cNvPr id="168" name="Google Shape;168;p22"/>
          <p:cNvSpPr/>
          <p:nvPr/>
        </p:nvSpPr>
        <p:spPr>
          <a:xfrm>
            <a:off x="682154" y="1449958"/>
            <a:ext cx="7965728" cy="396925"/>
          </a:xfrm>
          <a:prstGeom prst="rect">
            <a:avLst/>
          </a:prstGeom>
          <a:noFill/>
          <a:ln>
            <a:noFill/>
          </a:ln>
        </p:spPr>
        <p:txBody>
          <a:bodyPr anchorCtr="0" anchor="t" bIns="0" lIns="0" spcFirstLastPara="1" rIns="0" wrap="square" tIns="0">
            <a:noAutofit/>
          </a:bodyPr>
          <a:lstStyle/>
          <a:p>
            <a:pPr indent="0" lvl="0" marL="0" marR="0" rtl="0" algn="l">
              <a:lnSpc>
                <a:spcPct val="110714"/>
              </a:lnSpc>
              <a:spcBef>
                <a:spcPts val="0"/>
              </a:spcBef>
              <a:spcAft>
                <a:spcPts val="0"/>
              </a:spcAft>
              <a:buClr>
                <a:schemeClr val="accent1"/>
              </a:buClr>
              <a:buSzPts val="1400"/>
              <a:buFont typeface="Funnel Sans"/>
              <a:buNone/>
            </a:pPr>
            <a:r>
              <a:rPr lang="en-US" sz="1400">
                <a:solidFill>
                  <a:schemeClr val="accent1"/>
                </a:solidFill>
                <a:latin typeface="Funnel Sans"/>
                <a:ea typeface="Funnel Sans"/>
                <a:cs typeface="Funnel Sans"/>
                <a:sym typeface="Funnel Sans"/>
              </a:rPr>
              <a:t>"…God hath from the beginning chosen you to salvation through sanctification of the Spirit and belief of the truth." — </a:t>
            </a:r>
            <a:r>
              <a:rPr b="1" lang="en-US" sz="1400">
                <a:solidFill>
                  <a:schemeClr val="accent1"/>
                </a:solidFill>
                <a:latin typeface="Funnel Sans"/>
                <a:ea typeface="Funnel Sans"/>
                <a:cs typeface="Funnel Sans"/>
                <a:sym typeface="Funnel Sans"/>
              </a:rPr>
              <a:t>2 Thessalonians 2:13 (KJV)</a:t>
            </a:r>
            <a:endParaRPr sz="1400">
              <a:solidFill>
                <a:schemeClr val="accent1"/>
              </a:solidFill>
              <a:latin typeface="Calibri"/>
              <a:ea typeface="Calibri"/>
              <a:cs typeface="Calibri"/>
              <a:sym typeface="Calibri"/>
            </a:endParaRPr>
          </a:p>
        </p:txBody>
      </p:sp>
      <p:sp>
        <p:nvSpPr>
          <p:cNvPr id="169" name="Google Shape;169;p22"/>
          <p:cNvSpPr/>
          <p:nvPr/>
        </p:nvSpPr>
        <p:spPr>
          <a:xfrm>
            <a:off x="496119" y="1310432"/>
            <a:ext cx="14288" cy="675977"/>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22"/>
          <p:cNvSpPr/>
          <p:nvPr/>
        </p:nvSpPr>
        <p:spPr>
          <a:xfrm>
            <a:off x="496119" y="2125935"/>
            <a:ext cx="8151763" cy="396925"/>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Holiness is not human effort straining toward a divine ideal,  it is </a:t>
            </a:r>
            <a:r>
              <a:rPr b="1" lang="en-US" sz="1200">
                <a:solidFill>
                  <a:srgbClr val="52586B"/>
                </a:solidFill>
                <a:latin typeface="Funnel Sans"/>
                <a:ea typeface="Funnel Sans"/>
                <a:cs typeface="Funnel Sans"/>
                <a:sym typeface="Funnel Sans"/>
              </a:rPr>
              <a:t>divine empowerment</a:t>
            </a:r>
            <a:r>
              <a:rPr lang="en-US" sz="1200">
                <a:solidFill>
                  <a:srgbClr val="52586B"/>
                </a:solidFill>
                <a:latin typeface="Funnel Sans"/>
                <a:ea typeface="Funnel Sans"/>
                <a:cs typeface="Funnel Sans"/>
                <a:sym typeface="Funnel Sans"/>
              </a:rPr>
              <a:t> meeting sincere surrender. God does not command what He does not enable. He never calls us to a standard He refuses to supply the grace to reach.</a:t>
            </a:r>
            <a:endParaRPr sz="1200">
              <a:solidFill>
                <a:schemeClr val="dk1"/>
              </a:solidFill>
              <a:latin typeface="Calibri"/>
              <a:ea typeface="Calibri"/>
              <a:cs typeface="Calibri"/>
              <a:sym typeface="Calibri"/>
            </a:endParaRPr>
          </a:p>
        </p:txBody>
      </p:sp>
      <p:pic>
        <p:nvPicPr>
          <p:cNvPr descr="preencoded.png" id="171" name="Google Shape;171;p22"/>
          <p:cNvPicPr preferRelativeResize="0"/>
          <p:nvPr/>
        </p:nvPicPr>
        <p:blipFill rotWithShape="1">
          <a:blip r:embed="rId3">
            <a:alphaModFix/>
          </a:blip>
          <a:srcRect b="0" l="0" r="0" t="0"/>
          <a:stretch/>
        </p:blipFill>
        <p:spPr>
          <a:xfrm>
            <a:off x="496119" y="2662386"/>
            <a:ext cx="2717229" cy="496119"/>
          </a:xfrm>
          <a:prstGeom prst="rect">
            <a:avLst/>
          </a:prstGeom>
          <a:solidFill>
            <a:schemeClr val="lt1"/>
          </a:solidFill>
          <a:ln>
            <a:noFill/>
          </a:ln>
        </p:spPr>
      </p:pic>
      <p:sp>
        <p:nvSpPr>
          <p:cNvPr id="172" name="Google Shape;172;p22"/>
          <p:cNvSpPr/>
          <p:nvPr/>
        </p:nvSpPr>
        <p:spPr>
          <a:xfrm>
            <a:off x="620092" y="3282479"/>
            <a:ext cx="1550566"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52586B"/>
              </a:buClr>
              <a:buSzPts val="1600"/>
              <a:buFont typeface="Arial"/>
              <a:buNone/>
            </a:pPr>
            <a:r>
              <a:rPr lang="en-US" sz="1600">
                <a:solidFill>
                  <a:srgbClr val="52586B"/>
                </a:solidFill>
                <a:latin typeface="Arial"/>
                <a:ea typeface="Arial"/>
                <a:cs typeface="Arial"/>
                <a:sym typeface="Arial"/>
              </a:rPr>
              <a:t>He Calls Us</a:t>
            </a:r>
            <a:endParaRPr sz="1600">
              <a:solidFill>
                <a:schemeClr val="dk1"/>
              </a:solidFill>
              <a:latin typeface="Arial"/>
              <a:ea typeface="Arial"/>
              <a:cs typeface="Arial"/>
              <a:sym typeface="Arial"/>
            </a:endParaRPr>
          </a:p>
        </p:txBody>
      </p:sp>
      <p:sp>
        <p:nvSpPr>
          <p:cNvPr id="173" name="Google Shape;173;p22"/>
          <p:cNvSpPr/>
          <p:nvPr/>
        </p:nvSpPr>
        <p:spPr>
          <a:xfrm>
            <a:off x="620092" y="3550741"/>
            <a:ext cx="2469282" cy="1153339"/>
          </a:xfrm>
          <a:prstGeom prst="rect">
            <a:avLst/>
          </a:prstGeom>
          <a:noFill/>
          <a:ln>
            <a:noFill/>
          </a:ln>
        </p:spPr>
        <p:txBody>
          <a:bodyPr anchorCtr="0" anchor="t" bIns="0" lIns="0" spcFirstLastPara="1" rIns="0" wrap="square" tIns="0">
            <a:noAutofit/>
          </a:bodyPr>
          <a:lstStyle/>
          <a:p>
            <a:pPr indent="0" lvl="0" marL="0" marR="0" rtl="0" algn="l">
              <a:lnSpc>
                <a:spcPct val="140909"/>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The divine call to holiness is clear, authoritative, and personal. "Be ye holy" is not a suggestion, it is a calling.</a:t>
            </a:r>
            <a:endParaRPr sz="1100">
              <a:solidFill>
                <a:schemeClr val="dk1"/>
              </a:solidFill>
              <a:latin typeface="Calibri"/>
              <a:ea typeface="Calibri"/>
              <a:cs typeface="Calibri"/>
              <a:sym typeface="Calibri"/>
            </a:endParaRPr>
          </a:p>
        </p:txBody>
      </p:sp>
      <p:pic>
        <p:nvPicPr>
          <p:cNvPr descr="preencoded.png" id="174" name="Google Shape;174;p22"/>
          <p:cNvPicPr preferRelativeResize="0"/>
          <p:nvPr/>
        </p:nvPicPr>
        <p:blipFill rotWithShape="1">
          <a:blip r:embed="rId4">
            <a:alphaModFix/>
          </a:blip>
          <a:srcRect b="0" l="0" r="0" t="0"/>
          <a:stretch/>
        </p:blipFill>
        <p:spPr>
          <a:xfrm>
            <a:off x="3213348" y="2662386"/>
            <a:ext cx="2717229" cy="496119"/>
          </a:xfrm>
          <a:prstGeom prst="rect">
            <a:avLst/>
          </a:prstGeom>
          <a:noFill/>
          <a:ln>
            <a:noFill/>
          </a:ln>
        </p:spPr>
      </p:pic>
      <p:sp>
        <p:nvSpPr>
          <p:cNvPr id="175" name="Google Shape;175;p22"/>
          <p:cNvSpPr/>
          <p:nvPr/>
        </p:nvSpPr>
        <p:spPr>
          <a:xfrm>
            <a:off x="3337322" y="3282479"/>
            <a:ext cx="1550566"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52586B"/>
              </a:buClr>
              <a:buSzPts val="1600"/>
              <a:buFont typeface="Arial"/>
              <a:buNone/>
            </a:pPr>
            <a:r>
              <a:rPr lang="en-US" sz="1600">
                <a:solidFill>
                  <a:srgbClr val="52586B"/>
                </a:solidFill>
                <a:latin typeface="Arial"/>
                <a:ea typeface="Arial"/>
                <a:cs typeface="Arial"/>
                <a:sym typeface="Arial"/>
              </a:rPr>
              <a:t>He Fills Us</a:t>
            </a:r>
            <a:endParaRPr sz="1600">
              <a:solidFill>
                <a:schemeClr val="dk1"/>
              </a:solidFill>
              <a:latin typeface="Arial"/>
              <a:ea typeface="Arial"/>
              <a:cs typeface="Arial"/>
              <a:sym typeface="Arial"/>
            </a:endParaRPr>
          </a:p>
        </p:txBody>
      </p:sp>
      <p:sp>
        <p:nvSpPr>
          <p:cNvPr id="176" name="Google Shape;176;p22"/>
          <p:cNvSpPr/>
          <p:nvPr/>
        </p:nvSpPr>
        <p:spPr>
          <a:xfrm>
            <a:off x="3337322" y="3550741"/>
            <a:ext cx="2469282" cy="793849"/>
          </a:xfrm>
          <a:prstGeom prst="rect">
            <a:avLst/>
          </a:prstGeom>
          <a:noFill/>
          <a:ln>
            <a:noFill/>
          </a:ln>
        </p:spPr>
        <p:txBody>
          <a:bodyPr anchorCtr="0" anchor="t" bIns="0" lIns="0" spcFirstLastPara="1" rIns="0" wrap="square" tIns="0">
            <a:noAutofit/>
          </a:bodyPr>
          <a:lstStyle/>
          <a:p>
            <a:pPr indent="0" lvl="0" marL="0" marR="0" rtl="0" algn="l">
              <a:lnSpc>
                <a:spcPct val="140909"/>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The same God who commands holiness sends His Spirit to dwell within us,  sanctifying, purifying, and empowering from the inside.</a:t>
            </a:r>
            <a:endParaRPr sz="1100">
              <a:solidFill>
                <a:schemeClr val="dk1"/>
              </a:solidFill>
              <a:latin typeface="Calibri"/>
              <a:ea typeface="Calibri"/>
              <a:cs typeface="Calibri"/>
              <a:sym typeface="Calibri"/>
            </a:endParaRPr>
          </a:p>
        </p:txBody>
      </p:sp>
      <p:pic>
        <p:nvPicPr>
          <p:cNvPr descr="preencoded.png" id="177" name="Google Shape;177;p22"/>
          <p:cNvPicPr preferRelativeResize="0"/>
          <p:nvPr/>
        </p:nvPicPr>
        <p:blipFill rotWithShape="1">
          <a:blip r:embed="rId5">
            <a:alphaModFix/>
          </a:blip>
          <a:srcRect b="0" l="0" r="0" t="0"/>
          <a:stretch/>
        </p:blipFill>
        <p:spPr>
          <a:xfrm>
            <a:off x="5930578" y="2662386"/>
            <a:ext cx="2717229" cy="496119"/>
          </a:xfrm>
          <a:prstGeom prst="rect">
            <a:avLst/>
          </a:prstGeom>
          <a:noFill/>
          <a:ln>
            <a:noFill/>
          </a:ln>
        </p:spPr>
      </p:pic>
      <p:sp>
        <p:nvSpPr>
          <p:cNvPr id="178" name="Google Shape;178;p22"/>
          <p:cNvSpPr/>
          <p:nvPr/>
        </p:nvSpPr>
        <p:spPr>
          <a:xfrm>
            <a:off x="6054551" y="3282479"/>
            <a:ext cx="1550566" cy="193849"/>
          </a:xfrm>
          <a:prstGeom prst="rect">
            <a:avLst/>
          </a:prstGeom>
          <a:noFill/>
          <a:ln>
            <a:noFill/>
          </a:ln>
        </p:spPr>
        <p:txBody>
          <a:bodyPr anchorCtr="0" anchor="t" bIns="0" lIns="0" spcFirstLastPara="1" rIns="0" wrap="square" tIns="0">
            <a:noAutofit/>
          </a:bodyPr>
          <a:lstStyle/>
          <a:p>
            <a:pPr indent="0" lvl="0" marL="0" marR="0" rtl="0" algn="l">
              <a:lnSpc>
                <a:spcPct val="93750"/>
              </a:lnSpc>
              <a:spcBef>
                <a:spcPts val="0"/>
              </a:spcBef>
              <a:spcAft>
                <a:spcPts val="0"/>
              </a:spcAft>
              <a:buClr>
                <a:srgbClr val="52586B"/>
              </a:buClr>
              <a:buSzPts val="1600"/>
              <a:buFont typeface="Arial"/>
              <a:buNone/>
            </a:pPr>
            <a:r>
              <a:rPr lang="en-US" sz="1600">
                <a:solidFill>
                  <a:srgbClr val="52586B"/>
                </a:solidFill>
                <a:latin typeface="Arial"/>
                <a:ea typeface="Arial"/>
                <a:cs typeface="Arial"/>
                <a:sym typeface="Arial"/>
              </a:rPr>
              <a:t>He Sustains Us</a:t>
            </a:r>
            <a:endParaRPr sz="1600">
              <a:solidFill>
                <a:schemeClr val="dk1"/>
              </a:solidFill>
              <a:latin typeface="Arial"/>
              <a:ea typeface="Arial"/>
              <a:cs typeface="Arial"/>
              <a:sym typeface="Arial"/>
            </a:endParaRPr>
          </a:p>
        </p:txBody>
      </p:sp>
      <p:sp>
        <p:nvSpPr>
          <p:cNvPr id="179" name="Google Shape;179;p22"/>
          <p:cNvSpPr/>
          <p:nvPr/>
        </p:nvSpPr>
        <p:spPr>
          <a:xfrm>
            <a:off x="6054551" y="3550741"/>
            <a:ext cx="2469282" cy="595387"/>
          </a:xfrm>
          <a:prstGeom prst="rect">
            <a:avLst/>
          </a:prstGeom>
          <a:noFill/>
          <a:ln>
            <a:noFill/>
          </a:ln>
        </p:spPr>
        <p:txBody>
          <a:bodyPr anchorCtr="0" anchor="t" bIns="0" lIns="0" spcFirstLastPara="1" rIns="0" wrap="square" tIns="0">
            <a:noAutofit/>
          </a:bodyPr>
          <a:lstStyle/>
          <a:p>
            <a:pPr indent="0" lvl="0" marL="0" marR="0" rtl="0" algn="l">
              <a:lnSpc>
                <a:spcPct val="140909"/>
              </a:lnSpc>
              <a:spcBef>
                <a:spcPts val="0"/>
              </a:spcBef>
              <a:spcAft>
                <a:spcPts val="0"/>
              </a:spcAft>
              <a:buClr>
                <a:srgbClr val="52586B"/>
              </a:buClr>
              <a:buSzPts val="1100"/>
              <a:buFont typeface="Funnel Sans"/>
              <a:buNone/>
            </a:pPr>
            <a:r>
              <a:rPr lang="en-US" sz="1100">
                <a:solidFill>
                  <a:srgbClr val="52586B"/>
                </a:solidFill>
                <a:latin typeface="Funnel Sans"/>
                <a:ea typeface="Funnel Sans"/>
                <a:cs typeface="Funnel Sans"/>
                <a:sym typeface="Funnel Sans"/>
              </a:rPr>
              <a:t>Holiness is not a one-time crisis, it is a sustained walk in the Spirit, continually empowered by His presence and grace.</a:t>
            </a:r>
            <a:endParaRPr sz="11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3"/>
          <p:cNvSpPr/>
          <p:nvPr/>
        </p:nvSpPr>
        <p:spPr>
          <a:xfrm>
            <a:off x="496119" y="579219"/>
            <a:ext cx="4789289" cy="387548"/>
          </a:xfrm>
          <a:prstGeom prst="rect">
            <a:avLst/>
          </a:prstGeom>
          <a:noFill/>
          <a:ln>
            <a:noFill/>
          </a:ln>
        </p:spPr>
        <p:txBody>
          <a:bodyPr anchorCtr="0" anchor="t" bIns="0" lIns="0" spcFirstLastPara="1" rIns="0" wrap="square" tIns="0">
            <a:noAutofit/>
          </a:bodyPr>
          <a:lstStyle/>
          <a:p>
            <a:pPr indent="0" lvl="0" marL="0" marR="0" rtl="0" algn="l">
              <a:lnSpc>
                <a:spcPct val="127083"/>
              </a:lnSpc>
              <a:spcBef>
                <a:spcPts val="0"/>
              </a:spcBef>
              <a:spcAft>
                <a:spcPts val="0"/>
              </a:spcAft>
              <a:buClr>
                <a:srgbClr val="373B48"/>
              </a:buClr>
              <a:buSzPts val="2400"/>
              <a:buFont typeface="Aharoni"/>
              <a:buNone/>
            </a:pPr>
            <a:r>
              <a:rPr lang="en-US" sz="2400">
                <a:solidFill>
                  <a:srgbClr val="373B48"/>
                </a:solidFill>
                <a:latin typeface="Aharoni"/>
                <a:ea typeface="Aharoni"/>
                <a:cs typeface="Aharoni"/>
                <a:sym typeface="Aharoni"/>
              </a:rPr>
              <a:t>Holiness Affects All Areas of Life</a:t>
            </a:r>
            <a:endParaRPr sz="2400">
              <a:solidFill>
                <a:schemeClr val="dk1"/>
              </a:solidFill>
              <a:latin typeface="Aharoni"/>
              <a:ea typeface="Aharoni"/>
              <a:cs typeface="Aharoni"/>
              <a:sym typeface="Aharoni"/>
            </a:endParaRPr>
          </a:p>
        </p:txBody>
      </p:sp>
      <p:sp>
        <p:nvSpPr>
          <p:cNvPr id="186" name="Google Shape;186;p23"/>
          <p:cNvSpPr/>
          <p:nvPr/>
        </p:nvSpPr>
        <p:spPr>
          <a:xfrm>
            <a:off x="682154" y="1354316"/>
            <a:ext cx="7965728" cy="198462"/>
          </a:xfrm>
          <a:prstGeom prst="rect">
            <a:avLst/>
          </a:prstGeom>
          <a:noFill/>
          <a:ln>
            <a:noFill/>
          </a:ln>
        </p:spPr>
        <p:txBody>
          <a:bodyPr anchorCtr="0" anchor="t" bIns="0" lIns="0" spcFirstLastPara="1" rIns="0" wrap="square" tIns="0">
            <a:noAutofit/>
          </a:bodyPr>
          <a:lstStyle/>
          <a:p>
            <a:pPr indent="0" lvl="0" marL="0" marR="0" rtl="0" algn="l">
              <a:lnSpc>
                <a:spcPct val="96875"/>
              </a:lnSpc>
              <a:spcBef>
                <a:spcPts val="0"/>
              </a:spcBef>
              <a:spcAft>
                <a:spcPts val="0"/>
              </a:spcAft>
              <a:buClr>
                <a:schemeClr val="accent1"/>
              </a:buClr>
              <a:buSzPts val="1600"/>
              <a:buFont typeface="Funnel Sans"/>
              <a:buNone/>
            </a:pPr>
            <a:r>
              <a:rPr lang="en-US" sz="1600">
                <a:solidFill>
                  <a:schemeClr val="accent1"/>
                </a:solidFill>
                <a:latin typeface="Funnel Sans"/>
                <a:ea typeface="Funnel Sans"/>
                <a:cs typeface="Funnel Sans"/>
                <a:sym typeface="Funnel Sans"/>
              </a:rPr>
              <a:t>"…so be ye holy in all manner of conversation." — </a:t>
            </a:r>
            <a:r>
              <a:rPr b="1" lang="en-US" sz="1600">
                <a:solidFill>
                  <a:schemeClr val="accent1"/>
                </a:solidFill>
                <a:latin typeface="Funnel Sans"/>
                <a:ea typeface="Funnel Sans"/>
                <a:cs typeface="Funnel Sans"/>
                <a:sym typeface="Funnel Sans"/>
              </a:rPr>
              <a:t>1 Peter 1:15 (KJV)</a:t>
            </a:r>
            <a:endParaRPr sz="1600">
              <a:solidFill>
                <a:schemeClr val="accent1"/>
              </a:solidFill>
              <a:latin typeface="Calibri"/>
              <a:ea typeface="Calibri"/>
              <a:cs typeface="Calibri"/>
              <a:sym typeface="Calibri"/>
            </a:endParaRPr>
          </a:p>
        </p:txBody>
      </p:sp>
      <p:sp>
        <p:nvSpPr>
          <p:cNvPr id="187" name="Google Shape;187;p23"/>
          <p:cNvSpPr/>
          <p:nvPr/>
        </p:nvSpPr>
        <p:spPr>
          <a:xfrm>
            <a:off x="496119" y="1214790"/>
            <a:ext cx="14288" cy="477515"/>
          </a:xfrm>
          <a:prstGeom prst="rect">
            <a:avLst/>
          </a:prstGeom>
          <a:solidFill>
            <a:srgbClr val="373B4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23"/>
          <p:cNvSpPr/>
          <p:nvPr/>
        </p:nvSpPr>
        <p:spPr>
          <a:xfrm>
            <a:off x="496119" y="1831831"/>
            <a:ext cx="8151763" cy="396925"/>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The word </a:t>
            </a:r>
            <a:r>
              <a:rPr i="1" lang="en-US" sz="1200">
                <a:solidFill>
                  <a:srgbClr val="52586B"/>
                </a:solidFill>
                <a:latin typeface="Funnel Sans"/>
                <a:ea typeface="Funnel Sans"/>
                <a:cs typeface="Funnel Sans"/>
                <a:sym typeface="Funnel Sans"/>
              </a:rPr>
              <a:t>"conversation"</a:t>
            </a:r>
            <a:r>
              <a:rPr lang="en-US" sz="1200">
                <a:solidFill>
                  <a:srgbClr val="52586B"/>
                </a:solidFill>
                <a:latin typeface="Funnel Sans"/>
                <a:ea typeface="Funnel Sans"/>
                <a:cs typeface="Funnel Sans"/>
                <a:sym typeface="Funnel Sans"/>
              </a:rPr>
              <a:t> in the KJV does not refer merely to speech — it encompasses the entirety of one's </a:t>
            </a:r>
            <a:r>
              <a:rPr b="1" lang="en-US" sz="1200">
                <a:solidFill>
                  <a:srgbClr val="52586B"/>
                </a:solidFill>
                <a:latin typeface="Funnel Sans"/>
                <a:ea typeface="Funnel Sans"/>
                <a:cs typeface="Funnel Sans"/>
                <a:sym typeface="Funnel Sans"/>
              </a:rPr>
              <a:t>conduct, lifestyle, and daily behavior</a:t>
            </a:r>
            <a:r>
              <a:rPr lang="en-US" sz="1200">
                <a:solidFill>
                  <a:srgbClr val="52586B"/>
                </a:solidFill>
                <a:latin typeface="Funnel Sans"/>
                <a:ea typeface="Funnel Sans"/>
                <a:cs typeface="Funnel Sans"/>
                <a:sym typeface="Funnel Sans"/>
              </a:rPr>
              <a:t>. Holiness is not compartmentalized. It is not reserved for Sunday worship and suspended Monday through Saturday.</a:t>
            </a:r>
            <a:endParaRPr sz="1200">
              <a:solidFill>
                <a:schemeClr val="dk1"/>
              </a:solidFill>
              <a:latin typeface="Calibri"/>
              <a:ea typeface="Calibri"/>
              <a:cs typeface="Calibri"/>
              <a:sym typeface="Calibri"/>
            </a:endParaRPr>
          </a:p>
        </p:txBody>
      </p:sp>
      <p:sp>
        <p:nvSpPr>
          <p:cNvPr id="189" name="Google Shape;189;p23"/>
          <p:cNvSpPr/>
          <p:nvPr/>
        </p:nvSpPr>
        <p:spPr>
          <a:xfrm>
            <a:off x="544646" y="2662922"/>
            <a:ext cx="1773882"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Arial"/>
              <a:buNone/>
            </a:pPr>
            <a:r>
              <a:rPr lang="en-US" sz="1800">
                <a:solidFill>
                  <a:srgbClr val="52586B"/>
                </a:solidFill>
                <a:latin typeface="Arial"/>
                <a:ea typeface="Arial"/>
                <a:cs typeface="Arial"/>
                <a:sym typeface="Arial"/>
              </a:rPr>
              <a:t>Speech &amp; Relationships</a:t>
            </a:r>
            <a:endParaRPr sz="1800">
              <a:solidFill>
                <a:schemeClr val="dk1"/>
              </a:solidFill>
              <a:latin typeface="Arial"/>
              <a:ea typeface="Arial"/>
              <a:cs typeface="Arial"/>
              <a:sym typeface="Arial"/>
            </a:endParaRPr>
          </a:p>
        </p:txBody>
      </p:sp>
      <p:sp>
        <p:nvSpPr>
          <p:cNvPr id="190" name="Google Shape;190;p23"/>
          <p:cNvSpPr/>
          <p:nvPr/>
        </p:nvSpPr>
        <p:spPr>
          <a:xfrm>
            <a:off x="544646" y="2931185"/>
            <a:ext cx="2148780" cy="595387"/>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What we say and how we treat others must bear the mark of a holy God — truthful, gracious, and loving.</a:t>
            </a:r>
            <a:endParaRPr sz="1200">
              <a:solidFill>
                <a:schemeClr val="dk1"/>
              </a:solidFill>
              <a:latin typeface="Calibri"/>
              <a:ea typeface="Calibri"/>
              <a:cs typeface="Calibri"/>
              <a:sym typeface="Calibri"/>
            </a:endParaRPr>
          </a:p>
        </p:txBody>
      </p:sp>
      <p:sp>
        <p:nvSpPr>
          <p:cNvPr id="191" name="Google Shape;191;p23"/>
          <p:cNvSpPr/>
          <p:nvPr/>
        </p:nvSpPr>
        <p:spPr>
          <a:xfrm>
            <a:off x="3313519" y="2662922"/>
            <a:ext cx="1571030"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Arial"/>
              <a:buNone/>
            </a:pPr>
            <a:r>
              <a:rPr lang="en-US" sz="1800">
                <a:solidFill>
                  <a:srgbClr val="52586B"/>
                </a:solidFill>
                <a:latin typeface="Arial"/>
                <a:ea typeface="Arial"/>
                <a:cs typeface="Arial"/>
                <a:sym typeface="Arial"/>
              </a:rPr>
              <a:t>Thoughts &amp; Priorities</a:t>
            </a:r>
            <a:endParaRPr sz="1800">
              <a:solidFill>
                <a:schemeClr val="dk1"/>
              </a:solidFill>
              <a:latin typeface="Arial"/>
              <a:ea typeface="Arial"/>
              <a:cs typeface="Arial"/>
              <a:sym typeface="Arial"/>
            </a:endParaRPr>
          </a:p>
        </p:txBody>
      </p:sp>
      <p:sp>
        <p:nvSpPr>
          <p:cNvPr id="192" name="Google Shape;192;p23"/>
          <p:cNvSpPr/>
          <p:nvPr/>
        </p:nvSpPr>
        <p:spPr>
          <a:xfrm>
            <a:off x="3313519" y="2931185"/>
            <a:ext cx="2148855" cy="793849"/>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Holiness governs the inner life — guarding the mind, ordering desires, and aligning our priorities with God's kingdom.</a:t>
            </a:r>
            <a:endParaRPr sz="1200">
              <a:solidFill>
                <a:schemeClr val="dk1"/>
              </a:solidFill>
              <a:latin typeface="Calibri"/>
              <a:ea typeface="Calibri"/>
              <a:cs typeface="Calibri"/>
              <a:sym typeface="Calibri"/>
            </a:endParaRPr>
          </a:p>
        </p:txBody>
      </p:sp>
      <p:sp>
        <p:nvSpPr>
          <p:cNvPr id="193" name="Google Shape;193;p23"/>
          <p:cNvSpPr/>
          <p:nvPr/>
        </p:nvSpPr>
        <p:spPr>
          <a:xfrm>
            <a:off x="6082467" y="2662922"/>
            <a:ext cx="1840111" cy="193849"/>
          </a:xfrm>
          <a:prstGeom prst="rect">
            <a:avLst/>
          </a:prstGeom>
          <a:noFill/>
          <a:ln>
            <a:noFill/>
          </a:ln>
        </p:spPr>
        <p:txBody>
          <a:bodyPr anchorCtr="0" anchor="t" bIns="0" lIns="0" spcFirstLastPara="1" rIns="0" wrap="square" tIns="0">
            <a:noAutofit/>
          </a:bodyPr>
          <a:lstStyle/>
          <a:p>
            <a:pPr indent="0" lvl="0" marL="0" marR="0" rtl="0" algn="l">
              <a:lnSpc>
                <a:spcPct val="83333"/>
              </a:lnSpc>
              <a:spcBef>
                <a:spcPts val="0"/>
              </a:spcBef>
              <a:spcAft>
                <a:spcPts val="0"/>
              </a:spcAft>
              <a:buClr>
                <a:srgbClr val="52586B"/>
              </a:buClr>
              <a:buSzPts val="1800"/>
              <a:buFont typeface="Arial"/>
              <a:buNone/>
            </a:pPr>
            <a:r>
              <a:rPr lang="en-US" sz="1800">
                <a:solidFill>
                  <a:srgbClr val="52586B"/>
                </a:solidFill>
                <a:latin typeface="Arial"/>
                <a:ea typeface="Arial"/>
                <a:cs typeface="Arial"/>
                <a:sym typeface="Arial"/>
              </a:rPr>
              <a:t>Decisions &amp; Appearance</a:t>
            </a:r>
            <a:endParaRPr sz="1800">
              <a:solidFill>
                <a:schemeClr val="dk1"/>
              </a:solidFill>
              <a:latin typeface="Arial"/>
              <a:ea typeface="Arial"/>
              <a:cs typeface="Arial"/>
              <a:sym typeface="Arial"/>
            </a:endParaRPr>
          </a:p>
        </p:txBody>
      </p:sp>
      <p:sp>
        <p:nvSpPr>
          <p:cNvPr id="194" name="Google Shape;194;p23"/>
          <p:cNvSpPr/>
          <p:nvPr/>
        </p:nvSpPr>
        <p:spPr>
          <a:xfrm>
            <a:off x="6082467" y="2931185"/>
            <a:ext cx="2148855" cy="793849"/>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52586B"/>
              </a:buClr>
              <a:buSzPts val="1200"/>
              <a:buFont typeface="Funnel Sans"/>
              <a:buNone/>
            </a:pPr>
            <a:r>
              <a:rPr lang="en-US" sz="1200">
                <a:solidFill>
                  <a:srgbClr val="52586B"/>
                </a:solidFill>
                <a:latin typeface="Funnel Sans"/>
                <a:ea typeface="Funnel Sans"/>
                <a:cs typeface="Funnel Sans"/>
                <a:sym typeface="Funnel Sans"/>
              </a:rPr>
              <a:t>Every choice, including how we present ourselves to the world, becomes a witness, a living statement, nor primarily of who we are, but of whose we. are.</a:t>
            </a:r>
            <a:endParaRPr sz="1200">
              <a:solidFill>
                <a:schemeClr val="dk1"/>
              </a:solidFill>
              <a:latin typeface="Calibri"/>
              <a:ea typeface="Calibri"/>
              <a:cs typeface="Calibri"/>
              <a:sym typeface="Calibri"/>
            </a:endParaRPr>
          </a:p>
        </p:txBody>
      </p:sp>
      <p:sp>
        <p:nvSpPr>
          <p:cNvPr id="195" name="Google Shape;195;p23"/>
          <p:cNvSpPr/>
          <p:nvPr/>
        </p:nvSpPr>
        <p:spPr>
          <a:xfrm>
            <a:off x="496119" y="4250640"/>
            <a:ext cx="8151763" cy="527000"/>
          </a:xfrm>
          <a:prstGeom prst="roundRect">
            <a:avLst>
              <a:gd fmla="val 9886" name="adj"/>
            </a:avLst>
          </a:prstGeom>
          <a:solidFill>
            <a:srgbClr val="D4D6D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200">
              <a:solidFill>
                <a:schemeClr val="dk1"/>
              </a:solidFill>
              <a:latin typeface="Calibri"/>
              <a:ea typeface="Calibri"/>
              <a:cs typeface="Calibri"/>
              <a:sym typeface="Calibri"/>
            </a:endParaRPr>
          </a:p>
        </p:txBody>
      </p:sp>
      <p:pic>
        <p:nvPicPr>
          <p:cNvPr descr="preencoded.png" id="196" name="Google Shape;196;p23"/>
          <p:cNvPicPr preferRelativeResize="0"/>
          <p:nvPr/>
        </p:nvPicPr>
        <p:blipFill rotWithShape="1">
          <a:blip r:embed="rId3">
            <a:alphaModFix/>
          </a:blip>
          <a:srcRect b="0" l="0" r="0" t="0"/>
          <a:stretch/>
        </p:blipFill>
        <p:spPr>
          <a:xfrm>
            <a:off x="620092" y="4439950"/>
            <a:ext cx="155004" cy="123974"/>
          </a:xfrm>
          <a:prstGeom prst="rect">
            <a:avLst/>
          </a:prstGeom>
          <a:noFill/>
          <a:ln>
            <a:noFill/>
          </a:ln>
        </p:spPr>
      </p:pic>
      <p:sp>
        <p:nvSpPr>
          <p:cNvPr id="197" name="Google Shape;197;p23"/>
          <p:cNvSpPr/>
          <p:nvPr/>
        </p:nvSpPr>
        <p:spPr>
          <a:xfrm>
            <a:off x="899071" y="4405570"/>
            <a:ext cx="7624837" cy="198462"/>
          </a:xfrm>
          <a:prstGeom prst="rect">
            <a:avLst/>
          </a:prstGeom>
          <a:noFill/>
          <a:ln>
            <a:noFill/>
          </a:ln>
        </p:spPr>
        <p:txBody>
          <a:bodyPr anchorCtr="0" anchor="t" bIns="0" lIns="0" spcFirstLastPara="1" rIns="0" wrap="square" tIns="0">
            <a:noAutofit/>
          </a:bodyPr>
          <a:lstStyle/>
          <a:p>
            <a:pPr indent="0" lvl="0" marL="0" marR="0" rtl="0" algn="l">
              <a:lnSpc>
                <a:spcPct val="129166"/>
              </a:lnSpc>
              <a:spcBef>
                <a:spcPts val="0"/>
              </a:spcBef>
              <a:spcAft>
                <a:spcPts val="0"/>
              </a:spcAft>
              <a:buClr>
                <a:srgbClr val="000000"/>
              </a:buClr>
              <a:buSzPts val="1200"/>
              <a:buFont typeface="Funnel Sans"/>
              <a:buNone/>
            </a:pPr>
            <a:r>
              <a:rPr b="1" lang="en-US" sz="1200">
                <a:solidFill>
                  <a:srgbClr val="000000"/>
                </a:solidFill>
                <a:latin typeface="Funnel Sans"/>
                <a:ea typeface="Funnel Sans"/>
                <a:cs typeface="Funnel Sans"/>
                <a:sym typeface="Funnel Sans"/>
              </a:rPr>
              <a:t>Key Truth:</a:t>
            </a:r>
            <a:r>
              <a:rPr lang="en-US" sz="1200">
                <a:solidFill>
                  <a:srgbClr val="000000"/>
                </a:solidFill>
                <a:latin typeface="Funnel Sans"/>
                <a:ea typeface="Funnel Sans"/>
                <a:cs typeface="Funnel Sans"/>
                <a:sym typeface="Funnel Sans"/>
              </a:rPr>
              <a:t> If God is holy in His nature, His people must be holy in their </a:t>
            </a:r>
            <a:r>
              <a:rPr i="1" lang="en-US" sz="1200">
                <a:solidFill>
                  <a:srgbClr val="000000"/>
                </a:solidFill>
                <a:latin typeface="Funnel Sans"/>
                <a:ea typeface="Funnel Sans"/>
                <a:cs typeface="Funnel Sans"/>
                <a:sym typeface="Funnel Sans"/>
              </a:rPr>
              <a:t>living</a:t>
            </a:r>
            <a:r>
              <a:rPr lang="en-US" sz="1200">
                <a:solidFill>
                  <a:srgbClr val="000000"/>
                </a:solidFill>
                <a:latin typeface="Funnel Sans"/>
                <a:ea typeface="Funnel Sans"/>
                <a:cs typeface="Funnel Sans"/>
                <a:sym typeface="Funnel Sans"/>
              </a:rPr>
              <a:t> — in every sphere, without exception.</a:t>
            </a:r>
            <a:endParaRPr sz="12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